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Century Gothic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80A4C8B-0253-44F3-892F-39AC42C92EB4}" type="datetime">
              <a:rPr b="0" lang="en-US" sz="900" spc="-1" strike="noStrike">
                <a:solidFill>
                  <a:srgbClr val="8b8b8b"/>
                </a:solidFill>
                <a:latin typeface="Century Gothic"/>
              </a:rPr>
              <a:t>10/6/21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3F490F2-FD4D-44EB-90B0-5856E09C3F78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Click to edit Master text styles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92D70D4-EADD-4199-A40B-87309D79C613}" type="datetime">
              <a:rPr b="0" lang="en-US" sz="900" spc="-1" strike="noStrike">
                <a:solidFill>
                  <a:srgbClr val="8b8b8b"/>
                </a:solidFill>
                <a:latin typeface="Century Gothic"/>
              </a:rPr>
              <a:t>10/6/21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AF0E0D8-3793-4032-88FD-A82A11601EE6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1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pgscatalog.org/" TargetMode="Externa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ebi.ac.uk/gwas/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pan.ukbb.broadinstitute.org/phenotypes" TargetMode="Externa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Century Gothic"/>
              </a:rPr>
              <a:t>Sciome – VLA Website/Server Needs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595959"/>
                </a:solidFill>
                <a:latin typeface="Century Gothic"/>
              </a:rPr>
              <a:t>Alison Motsinger-Reif :  Xiaoran Tong : John House : Sciome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757520" y="127440"/>
            <a:ext cx="10185840" cy="165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Each Trait has UKBIOBank field code</a:t>
            </a:r>
            <a:br/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Link to it. Our files are named by the field code – 30600 in this case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2" name="Content Placeholder 3" descr=""/>
          <p:cNvPicPr/>
          <p:nvPr/>
        </p:nvPicPr>
        <p:blipFill>
          <a:blip r:embed="rId1"/>
          <a:stretch/>
        </p:blipFill>
        <p:spPr>
          <a:xfrm>
            <a:off x="1883880" y="1900800"/>
            <a:ext cx="7225920" cy="486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640160" y="53280"/>
            <a:ext cx="10551600" cy="128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Website Thoughts and Designs – Examples</a:t>
            </a:r>
            <a:br/>
            <a:r>
              <a:rPr b="0" lang="en-US" sz="3600" spc="-1" strike="noStrike" u="sng">
                <a:solidFill>
                  <a:srgbClr val="fc653b"/>
                </a:solidFill>
                <a:uFillTx/>
                <a:latin typeface="Century Gothic"/>
                <a:hlinkClick r:id="rId1"/>
              </a:rPr>
              <a:t>https://www.pgscatalog.org/</a:t>
            </a: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  </a:t>
            </a:r>
            <a:br/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2"/>
          <a:stretch/>
        </p:blipFill>
        <p:spPr>
          <a:xfrm>
            <a:off x="1790280" y="1234080"/>
            <a:ext cx="10132200" cy="516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757520" y="127440"/>
            <a:ext cx="10185840" cy="165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Website Thoughts and Designs – Examples</a:t>
            </a:r>
            <a:br/>
            <a:r>
              <a:rPr b="0" lang="en-US" sz="3600" spc="-1" strike="noStrike" u="sng">
                <a:solidFill>
                  <a:srgbClr val="fc653b"/>
                </a:solidFill>
                <a:uFillTx/>
                <a:latin typeface="Century Gothic"/>
                <a:hlinkClick r:id="rId1"/>
              </a:rPr>
              <a:t>https://www.ebi.ac.uk/gwas/</a:t>
            </a: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67" name="Picture 5" descr=""/>
          <p:cNvPicPr/>
          <p:nvPr/>
        </p:nvPicPr>
        <p:blipFill>
          <a:blip r:embed="rId2"/>
          <a:stretch/>
        </p:blipFill>
        <p:spPr>
          <a:xfrm>
            <a:off x="2257560" y="1725120"/>
            <a:ext cx="9246600" cy="500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757520" y="127440"/>
            <a:ext cx="10185840" cy="165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Summary Graphs and more Query thoughts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2589120" y="1015920"/>
            <a:ext cx="8915040" cy="5034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Allow to pull based on ukbiobank hierarchy – ALL CVD traits for example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Also allow alternate pull by PHEcoding that has been mapped to the field codes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Static MH Plots of –log10(pvals) with genomic inflation values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Summary Meta Data by pvalue type and trait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Outcome type (binary, cont, categorical etc…)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If categorical, what was referent for each sub analysis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Number of variants with pvalues &lt; some cutoff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Maybe some kind of circos plot of 3 tracks = each of the –log10pvals with chromosomes blocked off on the circle.  A multicolored mahattan plot would work but also get busy with 3 colors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When you select a given trait to see if you want it, this info would be great to see,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Eventually some kind of enrichment by CHR location or PW types?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NOTE – VQA and Biniary Traits – Data exist but do not show or query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Red Tape and Admin stuff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1956240" y="1301040"/>
            <a:ext cx="9548280" cy="4609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NIH website requirements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Would prefer to have tabbed pages at top and not left sidebar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Splash page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Details – Background GWA/VLA/VQA  -- UkBiobank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Pretty Graph page based on slide 6 with links out to UKB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Query data download page – build query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Will need to think about how many traits to allow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Will need to think about special request process if they want all data?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Branding – Color Schemes,  Icon (s)? Etc..  Mandatory NIEHS sidebar but not menu driven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Lastly, we will probably triple data when we stratify by sex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Overall – exists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Males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Females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Background – Variance Loci Analysis developed by Xiaoran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Primarily – Variance Analysis of Genetic Variants is to conduct a genome wide scan of variants that are more likely (candidates) for Gene X Environmental effects.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Much work has shown that loci with increased variance across genotype for a given trait are more likely to also be influenceable by Environment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Builds on Variance QTL analysis but with new method for Binary Traits that was previously intractable since the variance QTL for a binomial trait is the same as mean analysis or traditional GWAS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Publishing methodology and want to put results into a database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genelist.niehs.nih.gov   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Would like to have done by October and ASHG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At the least -&gt; splash page with query to download most important, for ASHG (Oct 18) and can pretty up our own displays/graphs etc….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VLA Validation and Assessment in UKBiobank on up to 500,000 individuals (trait dependent)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~3300 Traits. (1860 = Dichotomous)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~12m Variants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~4 Races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Conducted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Traditional GWAS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Variant QTL analysis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New Variant Loci Analysis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PHECodes as well for outcomes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46" name="Picture 5" descr=""/>
          <p:cNvPicPr/>
          <p:nvPr/>
        </p:nvPicPr>
        <p:blipFill>
          <a:blip r:embed="rId1"/>
          <a:stretch/>
        </p:blipFill>
        <p:spPr>
          <a:xfrm>
            <a:off x="805680" y="2133720"/>
            <a:ext cx="11222640" cy="447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Data Needs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2589120" y="1415160"/>
            <a:ext cx="8915040" cy="4495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Meta Data File – Small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~3,300 tar archives by race so ~13,000 files in total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For dichotomous traits – 1 file in each archive ~200Mb in gz(tar) format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Unpacked entirely ~ 1GB each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For traits with more than one level, there may be multiple files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Each file has ~12m rows (variant by pos:chr  grchr37) by 10 columns or so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So completely uncompressed ~ 15TB (1gb x 3600 levels x 4 races)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This can be somewhat reduced in principle, since every file has the same variants in the same order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Main Structure –</a:t>
            </a:r>
            <a:br/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11,841,785 x 12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1076040" y="245628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For a Given: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Trait_Race_Group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Nfo = UKB information score higher = more reliable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Maf = differs by race, but same by phenotype (as in, this is from ukbiobank, not self derived?)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Ssz is very trait/race specific and would be retained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Gwa – gwas pvals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Vla – “”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Vqa – “” 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AS:IS - ~</a:t>
            </a:r>
            <a:r>
              <a:rPr b="1" lang="en-US" sz="1600" spc="-1" strike="noStrike">
                <a:solidFill>
                  <a:srgbClr val="404040"/>
                </a:solidFill>
                <a:latin typeface="Century Gothic"/>
              </a:rPr>
              <a:t>280 MB as .Rdata file (which = gz compression)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51" name="Picture 6" descr=""/>
          <p:cNvPicPr/>
          <p:nvPr/>
        </p:nvPicPr>
        <p:blipFill>
          <a:blip r:embed="rId1"/>
          <a:stretch/>
        </p:blipFill>
        <p:spPr>
          <a:xfrm>
            <a:off x="4572000" y="1905120"/>
            <a:ext cx="7450920" cy="147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2593080" y="91440"/>
            <a:ext cx="8911440" cy="181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Abbreviated 11,841,785 x 9</a:t>
            </a:r>
            <a:br/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4 meta files to prepend by genetic ancestry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076040" y="2456280"/>
            <a:ext cx="693540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For a Given: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Trait_Ancestry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Chr19/pos19/chr38/pos38/ref/alt/rsn/hwe are always the same by Ancestry 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If we only keep the last</a:t>
            </a:r>
            <a:r>
              <a:rPr b="1" lang="en-US" sz="1600" spc="-1" strike="noStrike">
                <a:solidFill>
                  <a:srgbClr val="404040"/>
                </a:solidFill>
                <a:latin typeface="Century Gothic"/>
              </a:rPr>
              <a:t> 5 columns </a:t>
            </a: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and name file with fld_level if level exists (which is static),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en-US" sz="1600" spc="-1" strike="noStrike">
                <a:solidFill>
                  <a:srgbClr val="404040"/>
                </a:solidFill>
                <a:latin typeface="Century Gothic"/>
              </a:rPr>
              <a:t>File reduced to ~ 140MB – would just prepend first 5 columns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r>
              <a:rPr b="1" lang="en-US" sz="1600" spc="-1" strike="noStrike">
                <a:solidFill>
                  <a:srgbClr val="404040"/>
                </a:solidFill>
                <a:latin typeface="Century Gothic"/>
              </a:rPr>
              <a:t>This produces total data set in gz compression ~ 2.4TB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0.165GB x 3600 x 4)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54" name="Picture 6" descr=""/>
          <p:cNvPicPr/>
          <p:nvPr/>
        </p:nvPicPr>
        <p:blipFill>
          <a:blip r:embed="rId1"/>
          <a:srcRect l="0" t="0" r="40500" b="0"/>
          <a:stretch/>
        </p:blipFill>
        <p:spPr>
          <a:xfrm>
            <a:off x="7223760" y="1920240"/>
            <a:ext cx="4433040" cy="1473480"/>
          </a:xfrm>
          <a:prstGeom prst="rect">
            <a:avLst/>
          </a:prstGeom>
          <a:ln>
            <a:noFill/>
          </a:ln>
        </p:spPr>
      </p:pic>
      <p:pic>
        <p:nvPicPr>
          <p:cNvPr id="155" name="Picture 4" descr=""/>
          <p:cNvPicPr/>
          <p:nvPr/>
        </p:nvPicPr>
        <p:blipFill>
          <a:blip r:embed="rId2"/>
          <a:srcRect l="59494" t="0" r="0" b="0"/>
          <a:stretch/>
        </p:blipFill>
        <p:spPr>
          <a:xfrm>
            <a:off x="8686800" y="4389120"/>
            <a:ext cx="3017520" cy="1473480"/>
          </a:xfrm>
          <a:prstGeom prst="rect">
            <a:avLst/>
          </a:prstGeom>
          <a:ln>
            <a:noFill/>
          </a:ln>
        </p:spPr>
      </p:pic>
      <p:sp>
        <p:nvSpPr>
          <p:cNvPr id="156" name="TextShape 3"/>
          <p:cNvSpPr txBox="1"/>
          <p:nvPr/>
        </p:nvSpPr>
        <p:spPr>
          <a:xfrm>
            <a:off x="5029200" y="1793520"/>
            <a:ext cx="219456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2 more columns of chr and pos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Query types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2351160" y="1545840"/>
            <a:ext cx="9153000" cy="4365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Select multiple traits and get either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Flat files with XXX number of smallest VLA p-values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Or just a query that returns all pvalues &lt; a –log10 value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Compressed Flat files with all 12m rows archived for a given trait and race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Keep in Mind while designing – 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Primary purpose envisioned is to provide a candidate list of variants for an investigator to use in a GxE analysis of their own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If we can say these XXX variants are a good place to start and serve those up based on selection criteria (top XXXX by pval etc…)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640160" y="53280"/>
            <a:ext cx="10551600" cy="128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Website Thoughts and Designs – Examples</a:t>
            </a:r>
            <a:br/>
            <a:r>
              <a:rPr b="0" lang="en-US" sz="3600" spc="-1" strike="noStrike" u="sng">
                <a:solidFill>
                  <a:srgbClr val="fc653b"/>
                </a:solidFill>
                <a:uFillTx/>
                <a:latin typeface="Century Gothic"/>
                <a:hlinkClick r:id="rId1"/>
              </a:rPr>
              <a:t>https://pan.ukbb.broadinstitute.org/phenotypes</a:t>
            </a: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 </a:t>
            </a:r>
            <a:br/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0" name="Picture 3" descr=""/>
          <p:cNvPicPr/>
          <p:nvPr/>
        </p:nvPicPr>
        <p:blipFill>
          <a:blip r:embed="rId2"/>
          <a:stretch/>
        </p:blipFill>
        <p:spPr>
          <a:xfrm>
            <a:off x="1640160" y="1334160"/>
            <a:ext cx="10257840" cy="500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1372</TotalTime>
  <Application>LibreOffice/6.0.7.3$Linux_X86_64 LibreOffice_project/00m0$Build-3</Application>
  <Words>937</Words>
  <Paragraphs>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2021-09-22T20:26:09Z</dcterms:created>
  <dc:creator>john house</dc:creator>
  <dc:description/>
  <dc:language>en-US</dc:language>
  <cp:lastModifiedBy>John House</cp:lastModifiedBy>
  <dcterms:modified xsi:type="dcterms:W3CDTF">2021-10-06T11:12:13Z</dcterms:modified>
  <cp:revision>37</cp:revision>
  <dc:subject/>
  <dc:title>Sciome – VLA Website/Server Discussion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