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8_6DB21822.xml" ContentType="application/vnd.ms-powerpoint.comments+xml"/>
  <Override PartName="/ppt/comments/modernComment_10D_E490F096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1_7632C7DD.xml" ContentType="application/vnd.ms-powerpoint.comments+xml"/>
  <Override PartName="/ppt/comments/modernComment_10B_660E7497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69" r:id="rId4"/>
    <p:sldId id="263" r:id="rId5"/>
    <p:sldId id="270" r:id="rId6"/>
    <p:sldId id="257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EEE68E-C595-8061-3245-3083C4B607C4}" name="House, John (NIH/NIEHS) [E]" initials="H[" userId="S::housejs@nih.gov::c9f9921b-3458-409b-85b0-4060f06a20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C857BB-D861-8440-9F04-7F08031C75FA}" v="2" dt="2022-09-07T19:33:03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5"/>
    <p:restoredTop sz="88299"/>
  </p:normalViewPr>
  <p:slideViewPr>
    <p:cSldViewPr snapToGrid="0">
      <p:cViewPr varScale="1">
        <p:scale>
          <a:sx n="112" d="100"/>
          <a:sy n="112" d="100"/>
        </p:scale>
        <p:origin x="148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g, Xiaoran (NIH/NIEHS) [F]" userId="888a7c56-a406-4363-a59f-54b43044321d" providerId="ADAL" clId="{D8C857BB-D861-8440-9F04-7F08031C75FA}"/>
    <pc:docChg chg="custSel addSld modSld">
      <pc:chgData name="Tong, Xiaoran (NIH/NIEHS) [F]" userId="888a7c56-a406-4363-a59f-54b43044321d" providerId="ADAL" clId="{D8C857BB-D861-8440-9F04-7F08031C75FA}" dt="2022-09-07T19:33:03.414" v="25" actId="14826"/>
      <pc:docMkLst>
        <pc:docMk/>
      </pc:docMkLst>
      <pc:sldChg chg="addSp delSp modSp new mod modNotesTx">
        <pc:chgData name="Tong, Xiaoran (NIH/NIEHS) [F]" userId="888a7c56-a406-4363-a59f-54b43044321d" providerId="ADAL" clId="{D8C857BB-D861-8440-9F04-7F08031C75FA}" dt="2022-09-07T19:33:03.414" v="25" actId="14826"/>
        <pc:sldMkLst>
          <pc:docMk/>
          <pc:sldMk cId="290784637" sldId="270"/>
        </pc:sldMkLst>
        <pc:spChg chg="del">
          <ac:chgData name="Tong, Xiaoran (NIH/NIEHS) [F]" userId="888a7c56-a406-4363-a59f-54b43044321d" providerId="ADAL" clId="{D8C857BB-D861-8440-9F04-7F08031C75FA}" dt="2022-09-07T19:21:24.288" v="1" actId="478"/>
          <ac:spMkLst>
            <pc:docMk/>
            <pc:sldMk cId="290784637" sldId="270"/>
            <ac:spMk id="2" creationId="{9B3AE935-E523-C429-A2D3-3923D59A3780}"/>
          </ac:spMkLst>
        </pc:spChg>
        <pc:spChg chg="del">
          <ac:chgData name="Tong, Xiaoran (NIH/NIEHS) [F]" userId="888a7c56-a406-4363-a59f-54b43044321d" providerId="ADAL" clId="{D8C857BB-D861-8440-9F04-7F08031C75FA}" dt="2022-09-07T19:21:24.288" v="1" actId="478"/>
          <ac:spMkLst>
            <pc:docMk/>
            <pc:sldMk cId="290784637" sldId="270"/>
            <ac:spMk id="3" creationId="{E725EB90-7A38-97BF-272B-81CA7AA6B087}"/>
          </ac:spMkLst>
        </pc:spChg>
        <pc:picChg chg="add mod">
          <ac:chgData name="Tong, Xiaoran (NIH/NIEHS) [F]" userId="888a7c56-a406-4363-a59f-54b43044321d" providerId="ADAL" clId="{D8C857BB-D861-8440-9F04-7F08031C75FA}" dt="2022-09-07T19:33:03.414" v="25" actId="14826"/>
          <ac:picMkLst>
            <pc:docMk/>
            <pc:sldMk cId="290784637" sldId="270"/>
            <ac:picMk id="5" creationId="{028F4F66-2C4D-F331-2555-4339CAD77837}"/>
          </ac:picMkLst>
        </pc:picChg>
      </pc:sldChg>
    </pc:docChg>
  </pc:docChgLst>
  <pc:docChgLst>
    <pc:chgData name="House, John (NIH/NIEHS) [E]" userId="S::housejs@nih.gov::c9f9921b-3458-409b-85b0-4060f06a20f7" providerId="AD" clId="Web-{5BDD0FC4-62AE-957A-E54E-C43BC3D976AD}"/>
    <pc:docChg chg="mod modSld">
      <pc:chgData name="House, John (NIH/NIEHS) [E]" userId="S::housejs@nih.gov::c9f9921b-3458-409b-85b0-4060f06a20f7" providerId="AD" clId="Web-{5BDD0FC4-62AE-957A-E54E-C43BC3D976AD}" dt="2022-08-09T19:01:01.181" v="21"/>
      <pc:docMkLst>
        <pc:docMk/>
      </pc:docMkLst>
      <pc:sldChg chg="addCm">
        <pc:chgData name="House, John (NIH/NIEHS) [E]" userId="S::housejs@nih.gov::c9f9921b-3458-409b-85b0-4060f06a20f7" providerId="AD" clId="Web-{5BDD0FC4-62AE-957A-E54E-C43BC3D976AD}" dt="2022-08-09T18:47:11.901" v="12"/>
        <pc:sldMkLst>
          <pc:docMk/>
          <pc:sldMk cId="1983039453" sldId="257"/>
        </pc:sldMkLst>
      </pc:sldChg>
      <pc:sldChg chg="modSp addCm">
        <pc:chgData name="House, John (NIH/NIEHS) [E]" userId="S::housejs@nih.gov::c9f9921b-3458-409b-85b0-4060f06a20f7" providerId="AD" clId="Web-{5BDD0FC4-62AE-957A-E54E-C43BC3D976AD}" dt="2022-08-09T18:45:14.977" v="10"/>
        <pc:sldMkLst>
          <pc:docMk/>
          <pc:sldMk cId="2922788309" sldId="260"/>
        </pc:sldMkLst>
        <pc:spChg chg="mod">
          <ac:chgData name="House, John (NIH/NIEHS) [E]" userId="S::housejs@nih.gov::c9f9921b-3458-409b-85b0-4060f06a20f7" providerId="AD" clId="Web-{5BDD0FC4-62AE-957A-E54E-C43BC3D976AD}" dt="2022-08-09T18:25:19.254" v="5" actId="14100"/>
          <ac:spMkLst>
            <pc:docMk/>
            <pc:sldMk cId="2922788309" sldId="260"/>
            <ac:spMk id="6" creationId="{9426BF3F-975C-4300-9230-708FC5F67751}"/>
          </ac:spMkLst>
        </pc:spChg>
      </pc:sldChg>
      <pc:sldChg chg="modSp addCm modCm">
        <pc:chgData name="House, John (NIH/NIEHS) [E]" userId="S::housejs@nih.gov::c9f9921b-3458-409b-85b0-4060f06a20f7" providerId="AD" clId="Web-{5BDD0FC4-62AE-957A-E54E-C43BC3D976AD}" dt="2022-08-09T18:39:17.612" v="9"/>
        <pc:sldMkLst>
          <pc:docMk/>
          <pc:sldMk cId="3760218527" sldId="262"/>
        </pc:sldMkLst>
        <pc:spChg chg="mod">
          <ac:chgData name="House, John (NIH/NIEHS) [E]" userId="S::housejs@nih.gov::c9f9921b-3458-409b-85b0-4060f06a20f7" providerId="AD" clId="Web-{5BDD0FC4-62AE-957A-E54E-C43BC3D976AD}" dt="2022-08-09T18:34:33.544" v="6" actId="1076"/>
          <ac:spMkLst>
            <pc:docMk/>
            <pc:sldMk cId="3760218527" sldId="262"/>
            <ac:spMk id="6" creationId="{9426BF3F-975C-4300-9230-708FC5F67751}"/>
          </ac:spMkLst>
        </pc:spChg>
      </pc:sldChg>
      <pc:sldChg chg="addCm">
        <pc:chgData name="House, John (NIH/NIEHS) [E]" userId="S::housejs@nih.gov::c9f9921b-3458-409b-85b0-4060f06a20f7" providerId="AD" clId="Web-{5BDD0FC4-62AE-957A-E54E-C43BC3D976AD}" dt="2022-08-09T18:14:23.446" v="1"/>
        <pc:sldMkLst>
          <pc:docMk/>
          <pc:sldMk cId="1840388130" sldId="264"/>
        </pc:sldMkLst>
      </pc:sldChg>
      <pc:sldChg chg="modSp addCm modCm">
        <pc:chgData name="House, John (NIH/NIEHS) [E]" userId="S::housejs@nih.gov::c9f9921b-3458-409b-85b0-4060f06a20f7" providerId="AD" clId="Web-{5BDD0FC4-62AE-957A-E54E-C43BC3D976AD}" dt="2022-08-09T19:01:01.181" v="21"/>
        <pc:sldMkLst>
          <pc:docMk/>
          <pc:sldMk cId="1712223383" sldId="267"/>
        </pc:sldMkLst>
        <pc:spChg chg="mod">
          <ac:chgData name="House, John (NIH/NIEHS) [E]" userId="S::housejs@nih.gov::c9f9921b-3458-409b-85b0-4060f06a20f7" providerId="AD" clId="Web-{5BDD0FC4-62AE-957A-E54E-C43BC3D976AD}" dt="2022-08-09T18:51:14.796" v="18" actId="20577"/>
          <ac:spMkLst>
            <pc:docMk/>
            <pc:sldMk cId="1712223383" sldId="267"/>
            <ac:spMk id="24" creationId="{4D332931-A844-E56F-A21B-1EEF9920BB67}"/>
          </ac:spMkLst>
        </pc:spChg>
        <pc:spChg chg="mod">
          <ac:chgData name="House, John (NIH/NIEHS) [E]" userId="S::housejs@nih.gov::c9f9921b-3458-409b-85b0-4060f06a20f7" providerId="AD" clId="Web-{5BDD0FC4-62AE-957A-E54E-C43BC3D976AD}" dt="2022-08-09T18:47:25.729" v="13" actId="14100"/>
          <ac:spMkLst>
            <pc:docMk/>
            <pc:sldMk cId="1712223383" sldId="267"/>
            <ac:spMk id="493" creationId="{1A6A23CA-8E57-4EC9-BE73-FC5B1711D7DF}"/>
          </ac:spMkLst>
        </pc:spChg>
        <pc:spChg chg="mod">
          <ac:chgData name="House, John (NIH/NIEHS) [E]" userId="S::housejs@nih.gov::c9f9921b-3458-409b-85b0-4060f06a20f7" providerId="AD" clId="Web-{5BDD0FC4-62AE-957A-E54E-C43BC3D976AD}" dt="2022-08-09T18:51:17.452" v="19" actId="1076"/>
          <ac:spMkLst>
            <pc:docMk/>
            <pc:sldMk cId="1712223383" sldId="267"/>
            <ac:spMk id="498" creationId="{A8122CF2-105D-4F29-8467-F72E9B102F95}"/>
          </ac:spMkLst>
        </pc:spChg>
      </pc:sldChg>
      <pc:sldChg chg="addCm modCm">
        <pc:chgData name="House, John (NIH/NIEHS) [E]" userId="S::housejs@nih.gov::c9f9921b-3458-409b-85b0-4060f06a20f7" providerId="AD" clId="Web-{5BDD0FC4-62AE-957A-E54E-C43BC3D976AD}" dt="2022-08-09T18:45:29.634" v="11"/>
        <pc:sldMkLst>
          <pc:docMk/>
          <pc:sldMk cId="3834704022" sldId="269"/>
        </pc:sldMkLst>
      </pc:sldChg>
    </pc:docChg>
  </pc:docChgLst>
  <pc:docChgLst>
    <pc:chgData name="Tong, Xiaoran (NIH/NIEHS) [F]" userId="888a7c56-a406-4363-a59f-54b43044321d" providerId="ADAL" clId="{6EADBC5E-B29D-40D4-B9A5-253708D3A0F3}"/>
    <pc:docChg chg="custSel addSld delSld modSld">
      <pc:chgData name="Tong, Xiaoran (NIH/NIEHS) [F]" userId="888a7c56-a406-4363-a59f-54b43044321d" providerId="ADAL" clId="{6EADBC5E-B29D-40D4-B9A5-253708D3A0F3}" dt="2022-09-06T20:03:51.484" v="3" actId="47"/>
      <pc:docMkLst>
        <pc:docMk/>
      </pc:docMkLst>
      <pc:sldChg chg="del">
        <pc:chgData name="Tong, Xiaoran (NIH/NIEHS) [F]" userId="888a7c56-a406-4363-a59f-54b43044321d" providerId="ADAL" clId="{6EADBC5E-B29D-40D4-B9A5-253708D3A0F3}" dt="2022-09-06T17:13:04.415" v="2" actId="2696"/>
        <pc:sldMkLst>
          <pc:docMk/>
          <pc:sldMk cId="2922788309" sldId="260"/>
        </pc:sldMkLst>
      </pc:sldChg>
      <pc:sldChg chg="delSp del mod">
        <pc:chgData name="Tong, Xiaoran (NIH/NIEHS) [F]" userId="888a7c56-a406-4363-a59f-54b43044321d" providerId="ADAL" clId="{6EADBC5E-B29D-40D4-B9A5-253708D3A0F3}" dt="2022-09-06T17:13:04.415" v="2" actId="2696"/>
        <pc:sldMkLst>
          <pc:docMk/>
          <pc:sldMk cId="3760218527" sldId="262"/>
        </pc:sldMkLst>
        <pc:spChg chg="del">
          <ac:chgData name="Tong, Xiaoran (NIH/NIEHS) [F]" userId="888a7c56-a406-4363-a59f-54b43044321d" providerId="ADAL" clId="{6EADBC5E-B29D-40D4-B9A5-253708D3A0F3}" dt="2022-09-06T17:00:29.562" v="0" actId="478"/>
          <ac:spMkLst>
            <pc:docMk/>
            <pc:sldMk cId="3760218527" sldId="262"/>
            <ac:spMk id="2" creationId="{8E2CFB83-91A0-479C-82A8-DF4133D1FFED}"/>
          </ac:spMkLst>
        </pc:spChg>
        <pc:spChg chg="del">
          <ac:chgData name="Tong, Xiaoran (NIH/NIEHS) [F]" userId="888a7c56-a406-4363-a59f-54b43044321d" providerId="ADAL" clId="{6EADBC5E-B29D-40D4-B9A5-253708D3A0F3}" dt="2022-09-06T17:00:29.562" v="0" actId="478"/>
          <ac:spMkLst>
            <pc:docMk/>
            <pc:sldMk cId="3760218527" sldId="262"/>
            <ac:spMk id="7" creationId="{02B37991-AA77-4A3C-BA14-CBB3E7C92854}"/>
          </ac:spMkLst>
        </pc:spChg>
        <pc:spChg chg="del">
          <ac:chgData name="Tong, Xiaoran (NIH/NIEHS) [F]" userId="888a7c56-a406-4363-a59f-54b43044321d" providerId="ADAL" clId="{6EADBC5E-B29D-40D4-B9A5-253708D3A0F3}" dt="2022-09-06T17:00:29.562" v="0" actId="478"/>
          <ac:spMkLst>
            <pc:docMk/>
            <pc:sldMk cId="3760218527" sldId="262"/>
            <ac:spMk id="8" creationId="{40E3A5FB-318E-43F1-B56E-CA8CA3E1A7C3}"/>
          </ac:spMkLst>
        </pc:spChg>
        <pc:spChg chg="del">
          <ac:chgData name="Tong, Xiaoran (NIH/NIEHS) [F]" userId="888a7c56-a406-4363-a59f-54b43044321d" providerId="ADAL" clId="{6EADBC5E-B29D-40D4-B9A5-253708D3A0F3}" dt="2022-09-06T17:00:29.562" v="0" actId="478"/>
          <ac:spMkLst>
            <pc:docMk/>
            <pc:sldMk cId="3760218527" sldId="262"/>
            <ac:spMk id="9" creationId="{A5F8B71A-602B-4B87-B3B8-793958C536C2}"/>
          </ac:spMkLst>
        </pc:spChg>
        <pc:spChg chg="del">
          <ac:chgData name="Tong, Xiaoran (NIH/NIEHS) [F]" userId="888a7c56-a406-4363-a59f-54b43044321d" providerId="ADAL" clId="{6EADBC5E-B29D-40D4-B9A5-253708D3A0F3}" dt="2022-09-06T17:00:29.562" v="0" actId="478"/>
          <ac:spMkLst>
            <pc:docMk/>
            <pc:sldMk cId="3760218527" sldId="262"/>
            <ac:spMk id="10" creationId="{7F54E50A-F938-4A70-91C6-C34F5ED6E32C}"/>
          </ac:spMkLst>
        </pc:spChg>
        <pc:spChg chg="del">
          <ac:chgData name="Tong, Xiaoran (NIH/NIEHS) [F]" userId="888a7c56-a406-4363-a59f-54b43044321d" providerId="ADAL" clId="{6EADBC5E-B29D-40D4-B9A5-253708D3A0F3}" dt="2022-09-06T17:00:29.562" v="0" actId="478"/>
          <ac:spMkLst>
            <pc:docMk/>
            <pc:sldMk cId="3760218527" sldId="262"/>
            <ac:spMk id="11" creationId="{BE24FB78-E576-4F77-820A-027B542B049A}"/>
          </ac:spMkLst>
        </pc:spChg>
        <pc:spChg chg="del">
          <ac:chgData name="Tong, Xiaoran (NIH/NIEHS) [F]" userId="888a7c56-a406-4363-a59f-54b43044321d" providerId="ADAL" clId="{6EADBC5E-B29D-40D4-B9A5-253708D3A0F3}" dt="2022-09-06T17:00:29.562" v="0" actId="478"/>
          <ac:spMkLst>
            <pc:docMk/>
            <pc:sldMk cId="3760218527" sldId="262"/>
            <ac:spMk id="12" creationId="{D54951DA-FA7C-47EE-BA0C-9AED13ABDA44}"/>
          </ac:spMkLst>
        </pc:spChg>
        <pc:spChg chg="del">
          <ac:chgData name="Tong, Xiaoran (NIH/NIEHS) [F]" userId="888a7c56-a406-4363-a59f-54b43044321d" providerId="ADAL" clId="{6EADBC5E-B29D-40D4-B9A5-253708D3A0F3}" dt="2022-09-06T17:00:29.562" v="0" actId="478"/>
          <ac:spMkLst>
            <pc:docMk/>
            <pc:sldMk cId="3760218527" sldId="262"/>
            <ac:spMk id="13" creationId="{757B5F2A-636C-4F77-B583-671347B3EDF2}"/>
          </ac:spMkLst>
        </pc:spChg>
        <pc:spChg chg="del">
          <ac:chgData name="Tong, Xiaoran (NIH/NIEHS) [F]" userId="888a7c56-a406-4363-a59f-54b43044321d" providerId="ADAL" clId="{6EADBC5E-B29D-40D4-B9A5-253708D3A0F3}" dt="2022-09-06T17:00:29.562" v="0" actId="478"/>
          <ac:spMkLst>
            <pc:docMk/>
            <pc:sldMk cId="3760218527" sldId="262"/>
            <ac:spMk id="14" creationId="{EF5729CC-128E-410D-9B68-2F15C67AC663}"/>
          </ac:spMkLst>
        </pc:spChg>
        <pc:spChg chg="del">
          <ac:chgData name="Tong, Xiaoran (NIH/NIEHS) [F]" userId="888a7c56-a406-4363-a59f-54b43044321d" providerId="ADAL" clId="{6EADBC5E-B29D-40D4-B9A5-253708D3A0F3}" dt="2022-09-06T17:00:29.562" v="0" actId="478"/>
          <ac:spMkLst>
            <pc:docMk/>
            <pc:sldMk cId="3760218527" sldId="262"/>
            <ac:spMk id="15" creationId="{4AD57F4A-5FDA-436D-8D6E-7CBFEA72E98E}"/>
          </ac:spMkLst>
        </pc:spChg>
      </pc:sldChg>
      <pc:sldChg chg="add">
        <pc:chgData name="Tong, Xiaoran (NIH/NIEHS) [F]" userId="888a7c56-a406-4363-a59f-54b43044321d" providerId="ADAL" clId="{6EADBC5E-B29D-40D4-B9A5-253708D3A0F3}" dt="2022-09-06T17:12:52.680" v="1"/>
        <pc:sldMkLst>
          <pc:docMk/>
          <pc:sldMk cId="3225861490" sldId="263"/>
        </pc:sldMkLst>
      </pc:sldChg>
      <pc:sldChg chg="del">
        <pc:chgData name="Tong, Xiaoran (NIH/NIEHS) [F]" userId="888a7c56-a406-4363-a59f-54b43044321d" providerId="ADAL" clId="{6EADBC5E-B29D-40D4-B9A5-253708D3A0F3}" dt="2022-09-06T20:03:51.484" v="3" actId="47"/>
        <pc:sldMkLst>
          <pc:docMk/>
          <pc:sldMk cId="161592973" sldId="270"/>
        </pc:sldMkLst>
      </pc:sldChg>
    </pc:docChg>
  </pc:docChgLst>
  <pc:docChgLst>
    <pc:chgData name="Tong, Xiaoran (NIH/NIEHS) [F]" userId="888a7c56-a406-4363-a59f-54b43044321d" providerId="ADAL" clId="{21AD6FC2-82B0-4E6E-A55F-46661ACF387D}"/>
    <pc:docChg chg="undo redo custSel addSld delSld modSld">
      <pc:chgData name="Tong, Xiaoran (NIH/NIEHS) [F]" userId="888a7c56-a406-4363-a59f-54b43044321d" providerId="ADAL" clId="{21AD6FC2-82B0-4E6E-A55F-46661ACF387D}" dt="2022-08-18T09:26:48.797" v="165" actId="478"/>
      <pc:docMkLst>
        <pc:docMk/>
      </pc:docMkLst>
      <pc:sldChg chg="delSp modSp mod">
        <pc:chgData name="Tong, Xiaoran (NIH/NIEHS) [F]" userId="888a7c56-a406-4363-a59f-54b43044321d" providerId="ADAL" clId="{21AD6FC2-82B0-4E6E-A55F-46661ACF387D}" dt="2022-08-09T13:36:35.938" v="149" actId="27636"/>
        <pc:sldMkLst>
          <pc:docMk/>
          <pc:sldMk cId="1272457559" sldId="256"/>
        </pc:sldMkLst>
        <pc:spChg chg="mod">
          <ac:chgData name="Tong, Xiaoran (NIH/NIEHS) [F]" userId="888a7c56-a406-4363-a59f-54b43044321d" providerId="ADAL" clId="{21AD6FC2-82B0-4E6E-A55F-46661ACF387D}" dt="2022-08-09T13:36:35.938" v="149" actId="27636"/>
          <ac:spMkLst>
            <pc:docMk/>
            <pc:sldMk cId="1272457559" sldId="256"/>
            <ac:spMk id="2" creationId="{51CAA9D7-4392-C9E1-6EBF-33A51C5B179F}"/>
          </ac:spMkLst>
        </pc:spChg>
        <pc:spChg chg="del">
          <ac:chgData name="Tong, Xiaoran (NIH/NIEHS) [F]" userId="888a7c56-a406-4363-a59f-54b43044321d" providerId="ADAL" clId="{21AD6FC2-82B0-4E6E-A55F-46661ACF387D}" dt="2022-08-09T13:36:30.496" v="144" actId="478"/>
          <ac:spMkLst>
            <pc:docMk/>
            <pc:sldMk cId="1272457559" sldId="256"/>
            <ac:spMk id="3" creationId="{0EF82018-B911-4A1A-00BA-18F958D4126E}"/>
          </ac:spMkLst>
        </pc:spChg>
      </pc:sldChg>
      <pc:sldChg chg="del">
        <pc:chgData name="Tong, Xiaoran (NIH/NIEHS) [F]" userId="888a7c56-a406-4363-a59f-54b43044321d" providerId="ADAL" clId="{21AD6FC2-82B0-4E6E-A55F-46661ACF387D}" dt="2022-08-09T13:35:42.229" v="128" actId="47"/>
        <pc:sldMkLst>
          <pc:docMk/>
          <pc:sldMk cId="1684382118" sldId="263"/>
        </pc:sldMkLst>
      </pc:sldChg>
      <pc:sldChg chg="addSp delSp modSp add mod">
        <pc:chgData name="Tong, Xiaoran (NIH/NIEHS) [F]" userId="888a7c56-a406-4363-a59f-54b43044321d" providerId="ADAL" clId="{21AD6FC2-82B0-4E6E-A55F-46661ACF387D}" dt="2022-08-09T17:56:38.854" v="159" actId="14826"/>
        <pc:sldMkLst>
          <pc:docMk/>
          <pc:sldMk cId="3834704022" sldId="269"/>
        </pc:sldMkLst>
        <pc:spChg chg="add del mod">
          <ac:chgData name="Tong, Xiaoran (NIH/NIEHS) [F]" userId="888a7c56-a406-4363-a59f-54b43044321d" providerId="ADAL" clId="{21AD6FC2-82B0-4E6E-A55F-46661ACF387D}" dt="2022-08-09T13:32:53.349" v="15" actId="478"/>
          <ac:spMkLst>
            <pc:docMk/>
            <pc:sldMk cId="3834704022" sldId="269"/>
            <ac:spMk id="4" creationId="{A4F7DC63-3CB3-42A1-B536-B4A10622D713}"/>
          </ac:spMkLst>
        </pc:spChg>
        <pc:spChg chg="add mod">
          <ac:chgData name="Tong, Xiaoran (NIH/NIEHS) [F]" userId="888a7c56-a406-4363-a59f-54b43044321d" providerId="ADAL" clId="{21AD6FC2-82B0-4E6E-A55F-46661ACF387D}" dt="2022-08-09T17:55:42.163" v="150" actId="1076"/>
          <ac:spMkLst>
            <pc:docMk/>
            <pc:sldMk cId="3834704022" sldId="269"/>
            <ac:spMk id="5" creationId="{ACC5DE1A-81FB-420E-AF09-5C82A7886D81}"/>
          </ac:spMkLst>
        </pc:spChg>
        <pc:spChg chg="del">
          <ac:chgData name="Tong, Xiaoran (NIH/NIEHS) [F]" userId="888a7c56-a406-4363-a59f-54b43044321d" providerId="ADAL" clId="{21AD6FC2-82B0-4E6E-A55F-46661ACF387D}" dt="2022-08-09T13:30:54.259" v="1" actId="478"/>
          <ac:spMkLst>
            <pc:docMk/>
            <pc:sldMk cId="3834704022" sldId="269"/>
            <ac:spMk id="6" creationId="{C29CE001-33D8-4E93-86FA-C5A5CD27B299}"/>
          </ac:spMkLst>
        </pc:spChg>
        <pc:picChg chg="mod">
          <ac:chgData name="Tong, Xiaoran (NIH/NIEHS) [F]" userId="888a7c56-a406-4363-a59f-54b43044321d" providerId="ADAL" clId="{21AD6FC2-82B0-4E6E-A55F-46661ACF387D}" dt="2022-08-09T17:56:38.854" v="159" actId="14826"/>
          <ac:picMkLst>
            <pc:docMk/>
            <pc:sldMk cId="3834704022" sldId="269"/>
            <ac:picMk id="3" creationId="{7B7D1203-DA31-47EA-9F29-D4ED61879E69}"/>
          </ac:picMkLst>
        </pc:picChg>
      </pc:sldChg>
      <pc:sldChg chg="addSp delSp modSp new mod">
        <pc:chgData name="Tong, Xiaoran (NIH/NIEHS) [F]" userId="888a7c56-a406-4363-a59f-54b43044321d" providerId="ADAL" clId="{21AD6FC2-82B0-4E6E-A55F-46661ACF387D}" dt="2022-08-18T09:26:48.797" v="165" actId="478"/>
        <pc:sldMkLst>
          <pc:docMk/>
          <pc:sldMk cId="161592973" sldId="270"/>
        </pc:sldMkLst>
        <pc:spChg chg="del">
          <ac:chgData name="Tong, Xiaoran (NIH/NIEHS) [F]" userId="888a7c56-a406-4363-a59f-54b43044321d" providerId="ADAL" clId="{21AD6FC2-82B0-4E6E-A55F-46661ACF387D}" dt="2022-08-18T09:25:50.984" v="161" actId="478"/>
          <ac:spMkLst>
            <pc:docMk/>
            <pc:sldMk cId="161592973" sldId="270"/>
            <ac:spMk id="2" creationId="{DA7CD6D4-D352-4908-8787-E2E224553628}"/>
          </ac:spMkLst>
        </pc:spChg>
        <pc:spChg chg="del">
          <ac:chgData name="Tong, Xiaoran (NIH/NIEHS) [F]" userId="888a7c56-a406-4363-a59f-54b43044321d" providerId="ADAL" clId="{21AD6FC2-82B0-4E6E-A55F-46661ACF387D}" dt="2022-08-18T09:25:50.984" v="161" actId="478"/>
          <ac:spMkLst>
            <pc:docMk/>
            <pc:sldMk cId="161592973" sldId="270"/>
            <ac:spMk id="3" creationId="{EB0AC4B1-7B55-4851-B317-A4EFDF5FAF0E}"/>
          </ac:spMkLst>
        </pc:spChg>
        <pc:picChg chg="add del mod">
          <ac:chgData name="Tong, Xiaoran (NIH/NIEHS) [F]" userId="888a7c56-a406-4363-a59f-54b43044321d" providerId="ADAL" clId="{21AD6FC2-82B0-4E6E-A55F-46661ACF387D}" dt="2022-08-18T09:26:03.696" v="163" actId="478"/>
          <ac:picMkLst>
            <pc:docMk/>
            <pc:sldMk cId="161592973" sldId="270"/>
            <ac:picMk id="5" creationId="{A055D8A4-417D-48CC-89AF-FD3DA5F54F59}"/>
          </ac:picMkLst>
        </pc:picChg>
        <pc:picChg chg="add del mod">
          <ac:chgData name="Tong, Xiaoran (NIH/NIEHS) [F]" userId="888a7c56-a406-4363-a59f-54b43044321d" providerId="ADAL" clId="{21AD6FC2-82B0-4E6E-A55F-46661ACF387D}" dt="2022-08-18T09:26:48.797" v="165" actId="478"/>
          <ac:picMkLst>
            <pc:docMk/>
            <pc:sldMk cId="161592973" sldId="270"/>
            <ac:picMk id="7" creationId="{FEE85142-5F59-4056-8D54-4AD233F6B569}"/>
          </ac:picMkLst>
        </pc:picChg>
      </pc:sldChg>
    </pc:docChg>
  </pc:docChgLst>
  <pc:docChgLst>
    <pc:chgData name="House, John (NIH/NIEHS) [E]" userId="c9f9921b-3458-409b-85b0-4060f06a20f7" providerId="ADAL" clId="{9C3D8020-6552-5040-8488-A73C72093903}"/>
    <pc:docChg chg="modSld">
      <pc:chgData name="House, John (NIH/NIEHS) [E]" userId="c9f9921b-3458-409b-85b0-4060f06a20f7" providerId="ADAL" clId="{9C3D8020-6552-5040-8488-A73C72093903}" dt="2022-08-17T21:30:56.955" v="0" actId="1076"/>
      <pc:docMkLst>
        <pc:docMk/>
      </pc:docMkLst>
      <pc:sldChg chg="modSp mod">
        <pc:chgData name="House, John (NIH/NIEHS) [E]" userId="c9f9921b-3458-409b-85b0-4060f06a20f7" providerId="ADAL" clId="{9C3D8020-6552-5040-8488-A73C72093903}" dt="2022-08-17T21:30:56.955" v="0" actId="1076"/>
        <pc:sldMkLst>
          <pc:docMk/>
          <pc:sldMk cId="1712223383" sldId="267"/>
        </pc:sldMkLst>
        <pc:spChg chg="mod">
          <ac:chgData name="House, John (NIH/NIEHS) [E]" userId="c9f9921b-3458-409b-85b0-4060f06a20f7" providerId="ADAL" clId="{9C3D8020-6552-5040-8488-A73C72093903}" dt="2022-08-17T21:30:56.955" v="0" actId="1076"/>
          <ac:spMkLst>
            <pc:docMk/>
            <pc:sldMk cId="1712223383" sldId="267"/>
            <ac:spMk id="24" creationId="{4D332931-A844-E56F-A21B-1EEF9920BB67}"/>
          </ac:spMkLst>
        </pc:spChg>
      </pc:sldChg>
    </pc:docChg>
  </pc:docChgLst>
</pc:chgInfo>
</file>

<file path=ppt/comments/modernComment_101_7632C7D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354AC6-2F6B-484C-863D-0A2D5E9A69A8}" authorId="{EEEEE68E-C595-8061-3245-3083C4B607C4}" created="2022-08-09T18:47:11.90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83039453" sldId="257"/>
      <ac:spMk id="6" creationId="{7AFF1A46-4FA8-FA6C-CB6C-BEC444B73842}"/>
      <ac:txMk cp="0" len="58">
        <ac:context len="697" hash="1178186979"/>
      </ac:txMk>
    </ac:txMkLst>
    <p188:pos x="8914867" y="234461"/>
    <p188:txBody>
      <a:bodyPr/>
      <a:lstStyle/>
      <a:p>
        <a:r>
          <a:rPr lang="en-US"/>
          <a:t>Lets circle back to compare this scoring method with occupancy scoring</a:t>
        </a:r>
      </a:p>
    </p188:txBody>
  </p188:cm>
</p188:cmLst>
</file>

<file path=ppt/comments/modernComment_108_6DB2182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8800795-1ECA-4D93-AEAD-75301C5E9C77}" authorId="{EEEEE68E-C595-8061-3245-3083C4B607C4}" created="2022-08-09T18:14:23.446">
    <pc:sldMkLst xmlns:pc="http://schemas.microsoft.com/office/powerpoint/2013/main/command">
      <pc:docMk/>
      <pc:sldMk cId="1840388130" sldId="264"/>
    </pc:sldMkLst>
    <p188:txBody>
      <a:bodyPr/>
      <a:lstStyle/>
      <a:p>
        <a:r>
          <a:rPr lang="en-US"/>
          <a:t>Thinking that perhaps we keep binary examples for b/d, and rest to supplement (as a possibility for less text in results). </a:t>
        </a:r>
      </a:p>
    </p188:txBody>
  </p188:cm>
</p188:cmLst>
</file>

<file path=ppt/comments/modernComment_10B_660E749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57CE004-F5EF-43F8-96F0-4A7966F4DE8C}" authorId="{EEEEE68E-C595-8061-3245-3083C4B607C4}" created="2022-08-09T19:00:19.883">
    <pc:sldMkLst xmlns:pc="http://schemas.microsoft.com/office/powerpoint/2013/main/command">
      <pc:docMk/>
      <pc:sldMk cId="1712223383" sldId="267"/>
    </pc:sldMkLst>
    <p188:replyLst>
      <p188:reply id="{73E817B9-AB31-4CC0-9147-3C9A99E031D8}" authorId="{EEEEE68E-C595-8061-3245-3083C4B607C4}" created="2022-08-09T19:01:01.181">
        <p188:txBody>
          <a:bodyPr/>
          <a:lstStyle/>
          <a:p>
            <a:r>
              <a:rPr lang="en-US"/>
              <a:t>If that looks great, we'll move this figure to supplement</a:t>
            </a:r>
          </a:p>
        </p188:txBody>
      </p188:reply>
    </p188:replyLst>
    <p188:txBody>
      <a:bodyPr/>
      <a:lstStyle/>
      <a:p>
        <a:r>
          <a:rPr lang="en-US"/>
          <a:t>Point that this is on X, which rules out some methods.
Take 2 or 3 top hits there in the middle and graph the actual results and (curves) in line and make graphs like figure 1 with REAL data (residuals from method) etc...</a:t>
        </a:r>
      </a:p>
    </p188:txBody>
  </p188:cm>
</p188:cmLst>
</file>

<file path=ppt/comments/modernComment_10D_E490F09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EB4664A-7F49-4538-8723-086A76C3BB3A}" authorId="{EEEEE68E-C595-8061-3245-3083C4B607C4}" created="2022-08-09T18:17:47.949">
    <pc:sldMkLst xmlns:pc="http://schemas.microsoft.com/office/powerpoint/2013/main/command">
      <pc:docMk/>
      <pc:sldMk cId="3834704022" sldId="269"/>
    </pc:sldMkLst>
    <p188:replyLst>
      <p188:reply id="{D8E776AE-CB4E-4415-B718-D813CFABA878}" authorId="{EEEEE68E-C595-8061-3245-3083C4B607C4}" created="2022-08-09T18:21:30.422">
        <p188:txBody>
          <a:bodyPr/>
          <a:lstStyle/>
          <a:p>
            <a:r>
              <a:rPr lang="en-US"/>
              <a:t>make clear that in binary traits, the main effects are driving false positive gxe effects due to the variance/mean relationship in binary traits</a:t>
            </a:r>
          </a:p>
        </p188:txBody>
      </p188:reply>
      <p188:reply id="{7421AA5D-3A56-413C-9D04-E2BC62CB4D78}" authorId="{EEEEE68E-C595-8061-3245-3083C4B607C4}" created="2022-08-09T18:23:26.299">
        <p188:txBody>
          <a:bodyPr/>
          <a:lstStyle/>
          <a:p>
            <a:r>
              <a:rPr lang="en-US"/>
              <a:t>change labels on the top to illustrate both main effects and interaction for the right two panels</a:t>
            </a:r>
          </a:p>
        </p188:txBody>
      </p188:reply>
      <p188:reply id="{7053A5C5-FD0C-4DBB-92B7-E9FB08C8984D}" authorId="{EEEEE68E-C595-8061-3245-3083C4B607C4}" created="2022-08-09T18:45:29.634">
        <p188:txBody>
          <a:bodyPr/>
          <a:lstStyle/>
          <a:p>
            <a:r>
              <a:rPr lang="en-US"/>
              <a:t>Fix the spelling errors in labels</a:t>
            </a:r>
          </a:p>
        </p188:txBody>
      </p188:reply>
    </p188:replyLst>
    <p188:txBody>
      <a:bodyPr/>
      <a:lstStyle/>
      <a:p>
        <a:r>
          <a:rPr lang="en-US"/>
          <a:t>make sure we are emphasizing the out of control false positive rate except for our VLA methodology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71D16-6F4E-2A48-9FDE-4244C1D9B2AF}" type="datetimeFigureOut">
              <a:rPr lang="en-US" smtClean="0"/>
              <a:t>9/7/22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BFF1-6F89-F845-9F64-BA03E5B58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1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3b: Local Manhattan Plot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for T2D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x-axis: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basepairs on chromosome 2;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y-axis: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-log</a:t>
            </a:r>
            <a:r>
              <a:rPr lang="en-US" sz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(p);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dash: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significance threshold -log</a:t>
            </a:r>
            <a:r>
              <a:rPr lang="en-US" sz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(5e-8);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each point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stands for a few dozen variants in a bin, represented by the most significant one.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Rows: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putative GxE test,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GWAS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genome wide association study,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DLM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= double linear model,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VLA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= variance loci analysis (order-2 polynomial positive gradient test),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LVT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Levene’s robust test,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DRM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Deviation Regression Model;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Color: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denote LD between the top hit (diamond) and rest of the variants; red means high LD, blue means low LD.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Note for US: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binning of variants thin the number of points for a better presentation.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This local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plot present the region marked by red circles in the full plot (the thumbnail to the right, or previous page); the thumbnail is optional.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top hit for VLA is different (to the left) from the other 4 tests (in the middle, around </a:t>
            </a: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rs6712203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82C56-7D65-4B6C-8C7D-0C1A3D1BC3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0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3b: Local Manhattan Plot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for T2D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x-axis: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chromosome 16;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y-axis: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-log</a:t>
            </a:r>
            <a:r>
              <a:rPr lang="en-US" sz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(p);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dash: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significance threshold -log</a:t>
            </a:r>
            <a:r>
              <a:rPr lang="en-US" sz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(5e-8);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each point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stands for a few dozen variants in a bin, represented by the most significant one.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Rows: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putative GxE test,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GWAS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genome wide association study,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DLM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= double linear model,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VLA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= variance loci analysis (order-2 polynomial positive gradient test),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LVT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Levene’s robust test,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DRM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Deviation Regression Model;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Color: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denote LD between the top hit (diamond) and rest of the variants; red means high LD, blue means low LD.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Note for US: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binning of variants thin the number of points for a better presentation.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This local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plot present the region marked by red circles in the full plot (the thumbnail to the right, or previous page); the thumbnail is optional.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top hit for VLA is different (to the left) from the other 4 tests (in the middle, around </a:t>
            </a: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rs6712203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CBFF1-6F89-F845-9F64-BA03E5B585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0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8535-E551-50F6-AD4D-D6311E68B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A2D79-CB2F-655B-B713-A2E52BFD7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6A34B-6AF8-A347-A771-0F650FF2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9A1-6F40-3540-8804-817841A1D531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88034-3D76-D8AD-D6CC-9B65B2FF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B6A7E-989A-95DE-6173-F01CB5E37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9CEE-50E9-2544-ACFC-2DD89F0C7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1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89D4-61D4-6CD3-0E44-84F15AFF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30B2D-0DAC-B79C-600F-C20BE823D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15A5E-FB39-EBB2-F695-9BD52DEE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9A1-6F40-3540-8804-817841A1D531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9FC84-ECC7-EF98-9637-C3307EDA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83E37-07C3-C1D7-8739-4B853A50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9CEE-50E9-2544-ACFC-2DD89F0C7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3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06C310-49E8-0CD1-2F76-12D9DA055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3B4FED-BF6C-73E3-4375-76C9887FD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5A97D-2084-BEDC-59C0-9E13A4B68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9A1-6F40-3540-8804-817841A1D531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39E23-0801-33FA-7BC4-69A9312C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6BA13-7E4C-511F-7BC2-76A6ED78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9CEE-50E9-2544-ACFC-2DD89F0C7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2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FCAB-2861-0C19-20A7-25B6732F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3AAFE-AF03-1C15-096F-1AEF79F9E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CED29-E2FF-55C8-C7AF-CB9C56AC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9A1-6F40-3540-8804-817841A1D531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636B8-DDEE-F80A-DEF9-C695D7DFA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E31A2-36BB-E6D5-2595-8DED7A36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9CEE-50E9-2544-ACFC-2DD89F0C7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3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EA20D-D502-437D-6D76-3A2B1AA3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5F9F5-5BDD-54A0-73FC-C32EE276B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C7B35-D52D-7BC2-CE5E-9CB45DC2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9A1-6F40-3540-8804-817841A1D531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5B394-6506-49AF-2A7C-D86EF1146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651C5-0569-52B3-1991-A6180CDD6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9CEE-50E9-2544-ACFC-2DD89F0C7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5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772B8-B42A-134D-A8FB-28D495FA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EA338-6AEC-F066-C923-179316F19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FC45E-6A72-6530-63A1-B5E65FD58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53A09-29A2-91B1-A505-02A32C77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9A1-6F40-3540-8804-817841A1D531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C669F-C730-C3B4-9B08-74D324FB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1FE36-3871-2C58-4C7C-3A5E3239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9CEE-50E9-2544-ACFC-2DD89F0C7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5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8A18-E02F-40E6-DE7B-3F39354D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E98C2-B0E9-0278-5F5B-13E56A0BF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7614F-6D50-AA99-6DAD-2B0EBF4A1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027BC5-FABC-9580-31D6-4EB12C12A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050E9-D296-C565-1C99-A6E1C0D76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A07F4D-9E27-54CF-3A5F-18CD1732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9A1-6F40-3540-8804-817841A1D531}" type="datetimeFigureOut">
              <a:rPr lang="en-US" smtClean="0"/>
              <a:t>9/7/22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B33BFC-43E0-053B-C2BF-475118ED9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3A0F19-2329-B260-3DFC-2E10DCBA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9CEE-50E9-2544-ACFC-2DD89F0C7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0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E5DF-572A-82C8-40F5-31D7CBE1E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9FCC7-9645-A7FF-E884-C6720D3B1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9A1-6F40-3540-8804-817841A1D531}" type="datetimeFigureOut">
              <a:rPr lang="en-US" smtClean="0"/>
              <a:t>9/7/22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5E79AF-64F3-A405-C6A9-40C36E7FE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FDBBE-CC3C-D1AD-417E-0F596D19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9CEE-50E9-2544-ACFC-2DD89F0C7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9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383E26-CE42-3C8E-E87C-C11093E9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9A1-6F40-3540-8804-817841A1D531}" type="datetimeFigureOut">
              <a:rPr lang="en-US" smtClean="0"/>
              <a:t>9/7/22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830EA-B0C3-350E-A7D1-E11F80AB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AE0BA-318D-D9D3-EB24-B839214A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9CEE-50E9-2544-ACFC-2DD89F0C7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9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5A1C-DC9F-322B-68D7-0FE6E8F4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42930-7B7D-AD2E-CF7F-A0E14BBD1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7D3F2-C03E-8E54-F1EC-CC77D0DDB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33CA4-0091-E9FD-A013-25A82A1BE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9A1-6F40-3540-8804-817841A1D531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EC7C6-038B-4FA2-E37E-884F80B3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EF518-2F0C-0348-3E45-9E62C2DA7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9CEE-50E9-2544-ACFC-2DD89F0C7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9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39DD-E302-5BE1-76B2-E6F72BEE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897E87-6844-8D04-E55A-9D0B9075F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487EC-D6B1-EF92-611F-B6FCB52EC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5F7A5-87B6-75AE-226A-5A0D419F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9A1-6F40-3540-8804-817841A1D531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4E4AA-2ECB-ED10-C077-76201D91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7129F-5BC7-891C-5B64-B6A9C84F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9CEE-50E9-2544-ACFC-2DD89F0C7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8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428695-DE7A-D365-3B93-A4C3A7787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5DE26-A871-2B64-C095-7DCC71890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47DA0-4418-1A6B-2B25-46A5CE4C0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229A1-6F40-3540-8804-817841A1D531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1138C-BB7A-AB02-7F4C-869504A93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FFEBD-9A6E-F68C-9B67-0AB9AA553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99CEE-50E9-2544-ACFC-2DD89F0C7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1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8_6DB218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0D_E490F09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microsoft.com/office/2018/10/relationships/comments" Target="../comments/modernComment_101_7632C7DD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microsoft.com/office/2018/10/relationships/comments" Target="../comments/modernComment_10B_660E749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A9D7-4392-C9E1-6EBF-33A51C5B17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/>
              <a:t>Figures in Main-Text</a:t>
            </a:r>
          </a:p>
        </p:txBody>
      </p:sp>
    </p:spTree>
    <p:extLst>
      <p:ext uri="{BB962C8B-B14F-4D97-AF65-F5344CB8AC3E}">
        <p14:creationId xmlns:p14="http://schemas.microsoft.com/office/powerpoint/2010/main" val="127245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12E8452C-4A64-5F9F-2819-5DE3C3D1F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5976" cy="4055165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731958-09ED-AF8A-655F-0345803404A6}"/>
              </a:ext>
            </a:extLst>
          </p:cNvPr>
          <p:cNvSpPr txBox="1"/>
          <p:nvPr/>
        </p:nvSpPr>
        <p:spPr>
          <a:xfrm>
            <a:off x="0" y="4272677"/>
            <a:ext cx="1219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1: Illustration of Variance Loci suggesting GxE candidate variants.</a:t>
            </a:r>
            <a:endParaRPr lang="en-US" sz="16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12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Gray line: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regression lines across phenotypic mean, fitted by GWAS without considering environment information; </a:t>
            </a:r>
            <a:r>
              <a:rPr lang="en-US" sz="12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green line: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regression lines fitted by double linear model (DLM) for a non-zero slop test; </a:t>
            </a:r>
            <a:r>
              <a:rPr lang="en-US" sz="12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solid red line: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2nd-order polynomial 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curves fitted by variance loci analysis (VLA) for a positive gradient test; </a:t>
            </a:r>
            <a:r>
              <a:rPr lang="en-US" sz="12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magenta/orange: 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environment-specific observations; </a:t>
            </a:r>
            <a:r>
              <a:rPr lang="en-US" sz="12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x-axis: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genotype as counts of allele “</a:t>
            </a:r>
            <a:r>
              <a:rPr lang="en-US" sz="12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”; </a:t>
            </a:r>
            <a:r>
              <a:rPr lang="en-US" sz="12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y-axis: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either phenotype values, or variations around the mean. </a:t>
            </a:r>
            <a:r>
              <a:rPr lang="en-US" sz="12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(a)(b)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variant </a:t>
            </a:r>
            <a:r>
              <a:rPr lang="en-US" sz="120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(G) 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and environment (E) 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effects exist 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with null GxE; </a:t>
            </a:r>
            <a:r>
              <a:rPr lang="en-US" sz="12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(c)(d)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variant (G), environment (E), and GxE effects all exist; </a:t>
            </a:r>
            <a:r>
              <a:rPr lang="en-US" sz="12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(e)(f)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variant (G) and pure GxE effects exist with null environment effect.</a:t>
            </a:r>
            <a:endParaRPr lang="en-US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Row 1 (a, c, e):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quantitative phenotypes. </a:t>
            </a:r>
            <a:r>
              <a:rPr lang="en-US" sz="12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(a)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In the absence of a GxE (G+E), the phenotype varies uniformly across the genotype, and a flat line fits through the variation, therefore DLM and VLA maintain that A/a is not a variance loci, but GWAS significance erroneously suggests A/a as a GxE candidate; </a:t>
            </a:r>
            <a:r>
              <a:rPr lang="en-US" sz="12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(c)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In the presence of GxE, the phenotype spreads unevenly across genotypes,  a line with non-zero slop (solid green) and a curve with positive gradient  (solid red) fit through the variation, therefore, DLM and VLA recognize A/a as a variance loci and GxE candidate; </a:t>
            </a:r>
            <a:r>
              <a:rPr lang="en-US" sz="12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(e)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In the 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case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of a pure GxE, a flat line fit through the variation (solid green line) so DLM could not recognize the variance loci, but a curve with positive gradient (solid red) still fits through, allowing VLA to detect the variance loci.</a:t>
            </a:r>
            <a:endParaRPr lang="en-US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Row 2 (b, d, f):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case/control phenotype. </a:t>
            </a:r>
            <a:r>
              <a:rPr lang="en-US" sz="12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(b)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Even in the absence of a GxE, a non-zero slope still fits through the variation (solid green). Therefore, DLM wrongfully classifies A/a as a GxE candidate, inflating type 1 error, but VLA’s positive gradient test does not because the curve fit through the variation had negative gradient (solid red); </a:t>
            </a:r>
            <a:r>
              <a:rPr lang="en-US" sz="12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(d)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in the presence of GxE, VLA’s positive gradient test can detect A/a as a GxE candidate (solid red line); </a:t>
            </a:r>
            <a:r>
              <a:rPr lang="en-US" sz="12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(f)</a:t>
            </a:r>
            <a:r>
              <a:rPr lang="en-US" sz="12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VLA positive gradient test also detects pure GxE candidate (solid red) where DLM non-zero slop test fails (solid green).</a:t>
            </a:r>
            <a:endParaRPr lang="en-US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231D3-64D2-706E-BD59-170B9B451CB8}"/>
              </a:ext>
            </a:extLst>
          </p:cNvPr>
          <p:cNvSpPr/>
          <p:nvPr/>
        </p:nvSpPr>
        <p:spPr>
          <a:xfrm>
            <a:off x="299402" y="592550"/>
            <a:ext cx="3805459" cy="158411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9493FD-AF2F-90F9-AE9E-CE02D7731917}"/>
              </a:ext>
            </a:extLst>
          </p:cNvPr>
          <p:cNvSpPr/>
          <p:nvPr/>
        </p:nvSpPr>
        <p:spPr>
          <a:xfrm>
            <a:off x="299402" y="2248963"/>
            <a:ext cx="3805459" cy="158411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80A09D-F12E-014D-AE1D-0ABBE4525E84}"/>
              </a:ext>
            </a:extLst>
          </p:cNvPr>
          <p:cNvSpPr/>
          <p:nvPr/>
        </p:nvSpPr>
        <p:spPr>
          <a:xfrm>
            <a:off x="4193270" y="592550"/>
            <a:ext cx="3805459" cy="158411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73C402-081B-5647-93F3-F6FD16CFBA4B}"/>
              </a:ext>
            </a:extLst>
          </p:cNvPr>
          <p:cNvSpPr/>
          <p:nvPr/>
        </p:nvSpPr>
        <p:spPr>
          <a:xfrm>
            <a:off x="4193270" y="2248963"/>
            <a:ext cx="3805459" cy="158411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B8CFA5-C658-AF48-94BF-80F8AC4876B5}"/>
              </a:ext>
            </a:extLst>
          </p:cNvPr>
          <p:cNvSpPr/>
          <p:nvPr/>
        </p:nvSpPr>
        <p:spPr>
          <a:xfrm>
            <a:off x="8087139" y="592550"/>
            <a:ext cx="3805459" cy="158411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08249D-AB91-B789-6DC4-2C2013A9B8C8}"/>
              </a:ext>
            </a:extLst>
          </p:cNvPr>
          <p:cNvSpPr/>
          <p:nvPr/>
        </p:nvSpPr>
        <p:spPr>
          <a:xfrm>
            <a:off x="8087139" y="2248963"/>
            <a:ext cx="3805459" cy="158411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CC926AD0-DB5F-DF28-0433-C5A3A92B416C}"/>
              </a:ext>
            </a:extLst>
          </p:cNvPr>
          <p:cNvSpPr txBox="1"/>
          <p:nvPr/>
        </p:nvSpPr>
        <p:spPr>
          <a:xfrm>
            <a:off x="316707" y="593820"/>
            <a:ext cx="274320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DBBB0600-E631-BB6D-91D0-908BEDAB1F20}"/>
              </a:ext>
            </a:extLst>
          </p:cNvPr>
          <p:cNvSpPr txBox="1"/>
          <p:nvPr/>
        </p:nvSpPr>
        <p:spPr>
          <a:xfrm>
            <a:off x="4210104" y="595090"/>
            <a:ext cx="274320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(c)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205F5E0-B64F-B876-7D6B-39AD93134C45}"/>
              </a:ext>
            </a:extLst>
          </p:cNvPr>
          <p:cNvSpPr txBox="1"/>
          <p:nvPr/>
        </p:nvSpPr>
        <p:spPr>
          <a:xfrm>
            <a:off x="304642" y="2248963"/>
            <a:ext cx="274320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B9B031C8-01DA-AB9D-E71A-CDC61C5D99B3}"/>
              </a:ext>
            </a:extLst>
          </p:cNvPr>
          <p:cNvSpPr txBox="1"/>
          <p:nvPr/>
        </p:nvSpPr>
        <p:spPr>
          <a:xfrm>
            <a:off x="8103500" y="592550"/>
            <a:ext cx="274320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(e)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874A65D3-E2D1-E6D9-9F46-30968DF1AF6D}"/>
              </a:ext>
            </a:extLst>
          </p:cNvPr>
          <p:cNvSpPr txBox="1"/>
          <p:nvPr/>
        </p:nvSpPr>
        <p:spPr>
          <a:xfrm>
            <a:off x="4205976" y="2261028"/>
            <a:ext cx="274320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(d)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D7A9E3BB-91AC-B97A-2137-A75DCA950C87}"/>
              </a:ext>
            </a:extLst>
          </p:cNvPr>
          <p:cNvSpPr txBox="1"/>
          <p:nvPr/>
        </p:nvSpPr>
        <p:spPr>
          <a:xfrm>
            <a:off x="8107310" y="2248963"/>
            <a:ext cx="274320" cy="274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(f)</a:t>
            </a:r>
          </a:p>
        </p:txBody>
      </p:sp>
    </p:spTree>
    <p:extLst>
      <p:ext uri="{BB962C8B-B14F-4D97-AF65-F5344CB8AC3E}">
        <p14:creationId xmlns:p14="http://schemas.microsoft.com/office/powerpoint/2010/main" val="18403881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7D1203-DA31-47EA-9F29-D4ED61879E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7390206" cy="47548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C5DE1A-81FB-420E-AF09-5C82A7886D81}"/>
              </a:ext>
            </a:extLst>
          </p:cNvPr>
          <p:cNvSpPr txBox="1"/>
          <p:nvPr/>
        </p:nvSpPr>
        <p:spPr>
          <a:xfrm>
            <a:off x="0" y="4791456"/>
            <a:ext cx="1219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2: False Positive and Net Positive rates of 20,000 Simulations</a:t>
            </a:r>
            <a:endParaRPr lang="en-US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Each sub-figure display 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positive rates of various putative GxE variant tests (denoted by colors), that is, out of 20,000 simulations, how often a test rejected </a:t>
            </a:r>
            <a:r>
              <a:rPr lang="en-US" sz="12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sz="1200" i="1" baseline="-25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12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variant in question is not a </a:t>
            </a:r>
            <a:r>
              <a:rPr lang="en-US" sz="12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GxE candidate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1st column: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environment main effect and GxE are both null, the y-axis shows the false positive rate (FPR) since rejecting H</a:t>
            </a:r>
            <a:r>
              <a:rPr lang="en-US" sz="1200" baseline="-25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wrongfully classify the variant as putative GxE candidate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2nd column: 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there was no environment main effect but a 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pure GxE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effect, the y-axis shows net positive rate (NPR) as true positive rate – false positive rate in the 1st column; 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3rd column: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environment main effect exists without GxE, the y-axis again shows false positive rate; 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4th column: 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both effects exists, the y-axis again shows net positive rate as true positive rate – false positive rate in the 3rd column. In the absence of GxE, a false positive rate of 0.05 (denoted by horizontal 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red dashes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is considered proper, higher suggests over confidence, lower suggests overly conservative. In the presence of GxE, a higher net positive rate mean the corresponding putative GxE test is more efficient in selecting GxE candidate variant.</a:t>
            </a:r>
          </a:p>
          <a:p>
            <a:pPr algn="just"/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three rows separate the type of phenotype simulated: Gaussian (top), balance case/control (middle), and imbalanced case/control (bottom).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Solid </a:t>
            </a:r>
            <a:r>
              <a:rPr lang="en-US" sz="12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line</a:t>
            </a:r>
            <a:r>
              <a:rPr lang="en-US" sz="1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in color denotes the type of putative GxE tests: 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DLM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- double linear Model, </a:t>
            </a:r>
            <a:r>
              <a:rPr lang="en-US" sz="12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VLA</a:t>
            </a:r>
            <a:r>
              <a:rPr lang="en-US" sz="1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- variance loci analysis with proposed positive gradient test, 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LVT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- Levene’s robust test of heterogeneous variance, </a:t>
            </a:r>
            <a:r>
              <a:rPr lang="en-US" sz="12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DRM</a:t>
            </a:r>
            <a:r>
              <a:rPr lang="en-US" sz="1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- deviation regression model test, and 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DGLM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- double generalized linear model.</a:t>
            </a:r>
          </a:p>
        </p:txBody>
      </p:sp>
    </p:spTree>
    <p:extLst>
      <p:ext uri="{BB962C8B-B14F-4D97-AF65-F5344CB8AC3E}">
        <p14:creationId xmlns:p14="http://schemas.microsoft.com/office/powerpoint/2010/main" val="38347040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576C47E-AC5E-4E0A-A87E-669B5A9EF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6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8F4F66-2C4D-F331-2555-4339CAD778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46" y="-1"/>
            <a:ext cx="12185952" cy="68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65F34E-E37D-3587-EFEF-AC9F22804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" y="0"/>
            <a:ext cx="12189695" cy="5128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FF1A46-4FA8-FA6C-CB6C-BEC444B73842}"/>
              </a:ext>
            </a:extLst>
          </p:cNvPr>
          <p:cNvSpPr txBox="1"/>
          <p:nvPr/>
        </p:nvSpPr>
        <p:spPr>
          <a:xfrm>
            <a:off x="0" y="5128591"/>
            <a:ext cx="12192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4: Empirical GxE and Functional Enrichment Analysis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top</a:t>
            </a: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results for body mass index (</a:t>
            </a:r>
            <a:r>
              <a:rPr lang="en-US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BMI</a:t>
            </a: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</a:t>
            </a:r>
            <a:r>
              <a:rPr lang="en-US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bottom</a:t>
            </a: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results for type 2 diabetes (</a:t>
            </a:r>
            <a:r>
              <a:rPr lang="en-US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T2D</a:t>
            </a: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); </a:t>
            </a:r>
            <a:r>
              <a:rPr lang="en-US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(a)(b)(c)(d)</a:t>
            </a: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GxE enrichment analysis, x-axis denotes the empirical GxE significance scored by the number of p-values below a threshold, or by the sum of negative log p-values, across all exposures considered; a higher bar means a putative GxE 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variant selection </a:t>
            </a: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test (denoted by color) is superior; </a:t>
            </a:r>
            <a:r>
              <a:rPr lang="en-US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(e)(f):</a:t>
            </a:r>
            <a:r>
              <a:rPr lang="en-US"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functional enrichment analysis, x-axis denotes variant class labels and CADD score (combined annotation dependent depletion), in this case, a higher bar mean a putative GxE selection test tend to emphasize variants of certain class or higher CADD.</a:t>
            </a:r>
            <a:endParaRPr lang="en-US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A2796119-E491-5817-BD53-08D6D5688305}"/>
              </a:ext>
            </a:extLst>
          </p:cNvPr>
          <p:cNvSpPr txBox="1"/>
          <p:nvPr/>
        </p:nvSpPr>
        <p:spPr>
          <a:xfrm>
            <a:off x="396012" y="282859"/>
            <a:ext cx="182880" cy="1816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15AEB921-1DA6-3151-819D-EF2A25BF59E8}"/>
              </a:ext>
            </a:extLst>
          </p:cNvPr>
          <p:cNvSpPr txBox="1"/>
          <p:nvPr/>
        </p:nvSpPr>
        <p:spPr>
          <a:xfrm>
            <a:off x="4266156" y="282859"/>
            <a:ext cx="182880" cy="1809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(c)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9FF40728-2BDC-1507-003B-70958899AE4D}"/>
              </a:ext>
            </a:extLst>
          </p:cNvPr>
          <p:cNvSpPr txBox="1"/>
          <p:nvPr/>
        </p:nvSpPr>
        <p:spPr>
          <a:xfrm>
            <a:off x="4266156" y="2292516"/>
            <a:ext cx="182880" cy="1809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(d)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E836C6AF-8929-96EB-9905-47A5CF335EAA}"/>
              </a:ext>
            </a:extLst>
          </p:cNvPr>
          <p:cNvSpPr txBox="1"/>
          <p:nvPr/>
        </p:nvSpPr>
        <p:spPr>
          <a:xfrm>
            <a:off x="396012" y="2291881"/>
            <a:ext cx="182880" cy="1816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43B462AF-DCC5-FB37-BC65-174D760110AD}"/>
              </a:ext>
            </a:extLst>
          </p:cNvPr>
          <p:cNvSpPr txBox="1"/>
          <p:nvPr/>
        </p:nvSpPr>
        <p:spPr>
          <a:xfrm>
            <a:off x="8118588" y="2292516"/>
            <a:ext cx="182880" cy="1809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(f)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9017BA4F-5AC4-3041-54A9-67561CD9528B}"/>
              </a:ext>
            </a:extLst>
          </p:cNvPr>
          <p:cNvSpPr txBox="1"/>
          <p:nvPr/>
        </p:nvSpPr>
        <p:spPr>
          <a:xfrm>
            <a:off x="8131288" y="282859"/>
            <a:ext cx="182880" cy="1809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(e)</a:t>
            </a:r>
          </a:p>
        </p:txBody>
      </p:sp>
    </p:spTree>
    <p:extLst>
      <p:ext uri="{BB962C8B-B14F-4D97-AF65-F5344CB8AC3E}">
        <p14:creationId xmlns:p14="http://schemas.microsoft.com/office/powerpoint/2010/main" val="19830394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B20D79F-F3C9-ABA5-E50B-E1A910E2C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175" y="1595695"/>
            <a:ext cx="12449176" cy="32697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5B6F0DF-385C-4E10-85BC-F209D0D6F3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699" b="4605"/>
          <a:stretch/>
        </p:blipFill>
        <p:spPr>
          <a:xfrm>
            <a:off x="0" y="1857829"/>
            <a:ext cx="12192000" cy="4626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09ED34-8030-A886-B9DD-D1D67AF0E3E3}"/>
              </a:ext>
            </a:extLst>
          </p:cNvPr>
          <p:cNvSpPr txBox="1"/>
          <p:nvPr/>
        </p:nvSpPr>
        <p:spPr>
          <a:xfrm>
            <a:off x="1127602" y="1873117"/>
            <a:ext cx="83837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&lt;</a:t>
            </a:r>
            <a:r>
              <a:rPr lang="en-US" sz="2000" b="1" i="1" dirty="0"/>
              <a:t>ABCB7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37D58F-A172-4B17-5B95-FD1B06D43788}"/>
              </a:ext>
            </a:extLst>
          </p:cNvPr>
          <p:cNvSpPr txBox="1"/>
          <p:nvPr/>
        </p:nvSpPr>
        <p:spPr>
          <a:xfrm>
            <a:off x="9528806" y="1996243"/>
            <a:ext cx="69961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i="1" dirty="0"/>
              <a:t>UPRT</a:t>
            </a:r>
            <a:r>
              <a:rPr lang="en-US" sz="2000" b="1" dirty="0"/>
              <a:t>&gt;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2F2883B-7514-46E0-B64D-DA98E3962A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140" t="11768" r="127" b="8976"/>
          <a:stretch/>
        </p:blipFill>
        <p:spPr>
          <a:xfrm>
            <a:off x="0" y="460036"/>
            <a:ext cx="12188952" cy="280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195748-42EC-4A1E-9C2F-37085A6869EA}"/>
              </a:ext>
            </a:extLst>
          </p:cNvPr>
          <p:cNvSpPr txBox="1"/>
          <p:nvPr/>
        </p:nvSpPr>
        <p:spPr>
          <a:xfrm>
            <a:off x="4456176" y="1580830"/>
            <a:ext cx="10287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b="1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rs4409555</a:t>
            </a:r>
            <a:endParaRPr lang="en-US" b="1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1FBF28-A3DF-473C-8BB5-69B5E2E75D3B}"/>
              </a:ext>
            </a:extLst>
          </p:cNvPr>
          <p:cNvSpPr txBox="1"/>
          <p:nvPr/>
        </p:nvSpPr>
        <p:spPr>
          <a:xfrm>
            <a:off x="0" y="4245270"/>
            <a:ext cx="23926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q13.3 (MB):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1A6A23CA-8E57-4EC9-BE73-FC5B1711D7DF}"/>
              </a:ext>
            </a:extLst>
          </p:cNvPr>
          <p:cNvSpPr txBox="1"/>
          <p:nvPr/>
        </p:nvSpPr>
        <p:spPr>
          <a:xfrm>
            <a:off x="0" y="0"/>
            <a:ext cx="51397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CHR X: (LD score &amp; ideogram)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F38947EC-15DE-403B-ACD9-A1345509C086}"/>
              </a:ext>
            </a:extLst>
          </p:cNvPr>
          <p:cNvSpPr txBox="1"/>
          <p:nvPr/>
        </p:nvSpPr>
        <p:spPr>
          <a:xfrm>
            <a:off x="0" y="1934393"/>
            <a:ext cx="9752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Genes: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537991-0E32-4072-B2C8-1306D1874CCF}"/>
              </a:ext>
            </a:extLst>
          </p:cNvPr>
          <p:cNvSpPr/>
          <p:nvPr/>
        </p:nvSpPr>
        <p:spPr>
          <a:xfrm>
            <a:off x="5745480" y="186191"/>
            <a:ext cx="248126" cy="5810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A8122CF2-105D-4F29-8467-F72E9B102F95}"/>
              </a:ext>
            </a:extLst>
          </p:cNvPr>
          <p:cNvSpPr txBox="1"/>
          <p:nvPr/>
        </p:nvSpPr>
        <p:spPr>
          <a:xfrm>
            <a:off x="5915115" y="739595"/>
            <a:ext cx="1095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q13.3</a:t>
            </a:r>
            <a:endParaRPr lang="en-US" dirty="0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5AA2C717-53F6-C9EE-E802-5C16EBB6C0FB}"/>
              </a:ext>
            </a:extLst>
          </p:cNvPr>
          <p:cNvSpPr/>
          <p:nvPr/>
        </p:nvSpPr>
        <p:spPr>
          <a:xfrm rot="5400000">
            <a:off x="5680236" y="-4913020"/>
            <a:ext cx="828479" cy="12188952"/>
          </a:xfrm>
          <a:prstGeom prst="leftBrace">
            <a:avLst>
              <a:gd name="adj1" fmla="val 30132"/>
              <a:gd name="adj2" fmla="val 5187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332931-A844-E56F-A21B-1EEF9920BB67}"/>
              </a:ext>
            </a:extLst>
          </p:cNvPr>
          <p:cNvSpPr txBox="1"/>
          <p:nvPr/>
        </p:nvSpPr>
        <p:spPr>
          <a:xfrm>
            <a:off x="-230982" y="4873675"/>
            <a:ext cx="12449176" cy="1231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b="1" dirty="0"/>
              <a:t>Figure 5: GxE interaction between SNPs in ABCB7-UPRT and print materials associated with T2D in PEGS</a:t>
            </a:r>
          </a:p>
          <a:p>
            <a:r>
              <a:rPr lang="en-US" sz="1200" dirty="0"/>
              <a:t>The Manhattan plot shows unadjusted -log10(P) (y-axis) for GxE due to SNPs between X: 75,020,000 - 75,360,000 (x-axis) and exposures to print materials (colored points); The gene bars shows ABCB7 and UPRT (rendered by NCBI genome viewer); the ideogram on top shows chromosome X (rendered by UCSC genome browser), the enclosing region q13.3 (red), and LD scores  (blue) based on 3104 genotyped females (68.4%) in PEGS; the GxE between SNPs in ABCB7-UPRT and toner (red points) reached beyond conventional genome wide significance (-log10(5e-8), red horizontal dash). Although the smallest p-value (rs4409555, 9.25e-12) did not guarantee significance after Bonferroni correction over 4.74 billion selectable GxE tests, the region was prioritized by significant variance loci found by VLA in the UK Biobank.</a:t>
            </a:r>
          </a:p>
        </p:txBody>
      </p:sp>
    </p:spTree>
    <p:extLst>
      <p:ext uri="{BB962C8B-B14F-4D97-AF65-F5344CB8AC3E}">
        <p14:creationId xmlns:p14="http://schemas.microsoft.com/office/powerpoint/2010/main" val="171222338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1531</Words>
  <Application>Microsoft Macintosh PowerPoint</Application>
  <PresentationFormat>Widescreen</PresentationFormat>
  <Paragraphs>54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Figures in Main-Text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Figures</dc:title>
  <dc:creator>Tong, Xiaoran (NIH/NIEHS) [F]</dc:creator>
  <cp:lastModifiedBy>Tong, Xiaoran (NIH/NIEHS) [F]</cp:lastModifiedBy>
  <cp:revision>1</cp:revision>
  <dcterms:created xsi:type="dcterms:W3CDTF">2022-08-08T16:26:32Z</dcterms:created>
  <dcterms:modified xsi:type="dcterms:W3CDTF">2022-09-07T19:33:07Z</dcterms:modified>
</cp:coreProperties>
</file>