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4_AE3635D5.xml" ContentType="application/vnd.ms-powerpoint.comments+xml"/>
  <Override PartName="/ppt/notesSlides/notesSlide2.xml" ContentType="application/vnd.openxmlformats-officedocument.presentationml.notesSlide+xml"/>
  <Override PartName="/ppt/comments/modernComment_10F_E020619F.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66" r:id="rId3"/>
    <p:sldId id="267" r:id="rId4"/>
    <p:sldId id="268" r:id="rId5"/>
    <p:sldId id="269" r:id="rId6"/>
    <p:sldId id="270" r:id="rId7"/>
    <p:sldId id="260" r:id="rId8"/>
    <p:sldId id="271" r:id="rId9"/>
    <p:sldId id="258" r:id="rId10"/>
    <p:sldId id="265" r:id="rId11"/>
    <p:sldId id="262" r:id="rId12"/>
    <p:sldId id="263"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1AC7BAD-1CE7-804D-A352-0BAB88C741EA}">
          <p14:sldIdLst>
            <p14:sldId id="256"/>
          </p14:sldIdLst>
        </p14:section>
        <p14:section name="simulation" id="{01242D4F-C917-409E-ABEE-8243CC2D954B}">
          <p14:sldIdLst>
            <p14:sldId id="266"/>
            <p14:sldId id="267"/>
            <p14:sldId id="268"/>
            <p14:sldId id="269"/>
            <p14:sldId id="270"/>
          </p14:sldIdLst>
        </p14:section>
        <p14:section name="Enrichment Analysis" id="{6E6A9FA7-3BF7-4AAA-8236-80A9A138CB94}">
          <p14:sldIdLst>
            <p14:sldId id="260"/>
            <p14:sldId id="271"/>
          </p14:sldIdLst>
        </p14:section>
        <p14:section name="Follow Charts" id="{EE6DB744-B3C8-F747-8B6C-D7EEDC400649}">
          <p14:sldIdLst>
            <p14:sldId id="258"/>
            <p14:sldId id="265"/>
            <p14:sldId id="262"/>
            <p14:sldId id="263"/>
            <p14:sldId id="26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EEE68E-C595-8061-3245-3083C4B607C4}" name="House, John (NIH/NIEHS) [E]" initials="H[" userId="S::housejs@nih.gov::c9f9921b-3458-409b-85b0-4060f06a20f7" providerId="AD"/>
  <p188:author id="{3A4A2AF1-CACD-EE25-7CEA-EE484AD393CD}" name="Tong, Xiaoran (NIH/NIEHS) [F]" initials="TX([" userId="S::tongx2@nih.gov::888a7c56-a406-4363-a59f-54b43044321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96"/>
    <p:restoredTop sz="84898" autoAdjust="0"/>
  </p:normalViewPr>
  <p:slideViewPr>
    <p:cSldViewPr snapToGrid="0" showGuides="1">
      <p:cViewPr varScale="1">
        <p:scale>
          <a:sx n="108" d="100"/>
          <a:sy n="108" d="100"/>
        </p:scale>
        <p:origin x="384"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ng, Xiaoran (NIH/NIEHS) [F]" userId="888a7c56-a406-4363-a59f-54b43044321d" providerId="ADAL" clId="{452141A6-2C6F-3348-BECB-2CFECE35E25D}"/>
    <pc:docChg chg="custSel addSld delSld modSld addSection modSection">
      <pc:chgData name="Tong, Xiaoran (NIH/NIEHS) [F]" userId="888a7c56-a406-4363-a59f-54b43044321d" providerId="ADAL" clId="{452141A6-2C6F-3348-BECB-2CFECE35E25D}" dt="2022-08-08T20:23:06.558" v="37" actId="20577"/>
      <pc:docMkLst>
        <pc:docMk/>
      </pc:docMkLst>
      <pc:sldChg chg="modSp mod">
        <pc:chgData name="Tong, Xiaoran (NIH/NIEHS) [F]" userId="888a7c56-a406-4363-a59f-54b43044321d" providerId="ADAL" clId="{452141A6-2C6F-3348-BECB-2CFECE35E25D}" dt="2022-08-08T18:58:02.201" v="25" actId="20577"/>
        <pc:sldMkLst>
          <pc:docMk/>
          <pc:sldMk cId="1272457559" sldId="256"/>
        </pc:sldMkLst>
        <pc:spChg chg="mod">
          <ac:chgData name="Tong, Xiaoran (NIH/NIEHS) [F]" userId="888a7c56-a406-4363-a59f-54b43044321d" providerId="ADAL" clId="{452141A6-2C6F-3348-BECB-2CFECE35E25D}" dt="2022-08-08T18:58:02.201" v="25" actId="20577"/>
          <ac:spMkLst>
            <pc:docMk/>
            <pc:sldMk cId="1272457559" sldId="256"/>
            <ac:spMk id="3" creationId="{0EF82018-B911-4A1A-00BA-18F958D4126E}"/>
          </ac:spMkLst>
        </pc:spChg>
      </pc:sldChg>
      <pc:sldChg chg="del">
        <pc:chgData name="Tong, Xiaoran (NIH/NIEHS) [F]" userId="888a7c56-a406-4363-a59f-54b43044321d" providerId="ADAL" clId="{452141A6-2C6F-3348-BECB-2CFECE35E25D}" dt="2022-08-08T18:57:52.758" v="0" actId="2696"/>
        <pc:sldMkLst>
          <pc:docMk/>
          <pc:sldMk cId="1983039453" sldId="257"/>
        </pc:sldMkLst>
      </pc:sldChg>
      <pc:sldChg chg="modSp add mod">
        <pc:chgData name="Tong, Xiaoran (NIH/NIEHS) [F]" userId="888a7c56-a406-4363-a59f-54b43044321d" providerId="ADAL" clId="{452141A6-2C6F-3348-BECB-2CFECE35E25D}" dt="2022-08-08T18:59:04.243" v="27" actId="27636"/>
        <pc:sldMkLst>
          <pc:docMk/>
          <pc:sldMk cId="1731390477" sldId="258"/>
        </pc:sldMkLst>
        <pc:spChg chg="mod">
          <ac:chgData name="Tong, Xiaoran (NIH/NIEHS) [F]" userId="888a7c56-a406-4363-a59f-54b43044321d" providerId="ADAL" clId="{452141A6-2C6F-3348-BECB-2CFECE35E25D}" dt="2022-08-08T18:59:04.243" v="27" actId="27636"/>
          <ac:spMkLst>
            <pc:docMk/>
            <pc:sldMk cId="1731390477" sldId="258"/>
            <ac:spMk id="78" creationId="{75C4CE9E-F76E-4E0B-8C9F-EDC2B782766B}"/>
          </ac:spMkLst>
        </pc:spChg>
      </pc:sldChg>
      <pc:sldChg chg="del">
        <pc:chgData name="Tong, Xiaoran (NIH/NIEHS) [F]" userId="888a7c56-a406-4363-a59f-54b43044321d" providerId="ADAL" clId="{452141A6-2C6F-3348-BECB-2CFECE35E25D}" dt="2022-08-08T18:57:52.758" v="0" actId="2696"/>
        <pc:sldMkLst>
          <pc:docMk/>
          <pc:sldMk cId="2922788309" sldId="260"/>
        </pc:sldMkLst>
      </pc:sldChg>
      <pc:sldChg chg="add">
        <pc:chgData name="Tong, Xiaoran (NIH/NIEHS) [F]" userId="888a7c56-a406-4363-a59f-54b43044321d" providerId="ADAL" clId="{452141A6-2C6F-3348-BECB-2CFECE35E25D}" dt="2022-08-08T18:59:03.916" v="26"/>
        <pc:sldMkLst>
          <pc:docMk/>
          <pc:sldMk cId="2212417780" sldId="262"/>
        </pc:sldMkLst>
      </pc:sldChg>
      <pc:sldChg chg="del">
        <pc:chgData name="Tong, Xiaoran (NIH/NIEHS) [F]" userId="888a7c56-a406-4363-a59f-54b43044321d" providerId="ADAL" clId="{452141A6-2C6F-3348-BECB-2CFECE35E25D}" dt="2022-08-08T18:57:52.758" v="0" actId="2696"/>
        <pc:sldMkLst>
          <pc:docMk/>
          <pc:sldMk cId="3760218527" sldId="262"/>
        </pc:sldMkLst>
      </pc:sldChg>
      <pc:sldChg chg="del">
        <pc:chgData name="Tong, Xiaoran (NIH/NIEHS) [F]" userId="888a7c56-a406-4363-a59f-54b43044321d" providerId="ADAL" clId="{452141A6-2C6F-3348-BECB-2CFECE35E25D}" dt="2022-08-08T18:57:52.758" v="0" actId="2696"/>
        <pc:sldMkLst>
          <pc:docMk/>
          <pc:sldMk cId="1684382118" sldId="263"/>
        </pc:sldMkLst>
      </pc:sldChg>
      <pc:sldChg chg="add">
        <pc:chgData name="Tong, Xiaoran (NIH/NIEHS) [F]" userId="888a7c56-a406-4363-a59f-54b43044321d" providerId="ADAL" clId="{452141A6-2C6F-3348-BECB-2CFECE35E25D}" dt="2022-08-08T18:59:03.916" v="26"/>
        <pc:sldMkLst>
          <pc:docMk/>
          <pc:sldMk cId="3078725664" sldId="263"/>
        </pc:sldMkLst>
      </pc:sldChg>
      <pc:sldChg chg="del">
        <pc:chgData name="Tong, Xiaoran (NIH/NIEHS) [F]" userId="888a7c56-a406-4363-a59f-54b43044321d" providerId="ADAL" clId="{452141A6-2C6F-3348-BECB-2CFECE35E25D}" dt="2022-08-08T18:57:52.758" v="0" actId="2696"/>
        <pc:sldMkLst>
          <pc:docMk/>
          <pc:sldMk cId="1840388130" sldId="264"/>
        </pc:sldMkLst>
      </pc:sldChg>
      <pc:sldChg chg="add">
        <pc:chgData name="Tong, Xiaoran (NIH/NIEHS) [F]" userId="888a7c56-a406-4363-a59f-54b43044321d" providerId="ADAL" clId="{452141A6-2C6F-3348-BECB-2CFECE35E25D}" dt="2022-08-08T18:59:03.916" v="26"/>
        <pc:sldMkLst>
          <pc:docMk/>
          <pc:sldMk cId="4030192442" sldId="264"/>
        </pc:sldMkLst>
      </pc:sldChg>
      <pc:sldChg chg="modSp add mod">
        <pc:chgData name="Tong, Xiaoran (NIH/NIEHS) [F]" userId="888a7c56-a406-4363-a59f-54b43044321d" providerId="ADAL" clId="{452141A6-2C6F-3348-BECB-2CFECE35E25D}" dt="2022-08-08T20:23:06.558" v="37" actId="20577"/>
        <pc:sldMkLst>
          <pc:docMk/>
          <pc:sldMk cId="2824187389" sldId="265"/>
        </pc:sldMkLst>
        <pc:spChg chg="mod">
          <ac:chgData name="Tong, Xiaoran (NIH/NIEHS) [F]" userId="888a7c56-a406-4363-a59f-54b43044321d" providerId="ADAL" clId="{452141A6-2C6F-3348-BECB-2CFECE35E25D}" dt="2022-08-08T19:00:10.821" v="33" actId="20577"/>
          <ac:spMkLst>
            <pc:docMk/>
            <pc:sldMk cId="2824187389" sldId="265"/>
            <ac:spMk id="53" creationId="{EA580071-0DD9-4816-9BE4-DB14513D482C}"/>
          </ac:spMkLst>
        </pc:spChg>
        <pc:spChg chg="mod">
          <ac:chgData name="Tong, Xiaoran (NIH/NIEHS) [F]" userId="888a7c56-a406-4363-a59f-54b43044321d" providerId="ADAL" clId="{452141A6-2C6F-3348-BECB-2CFECE35E25D}" dt="2022-08-08T18:59:04.290" v="28" actId="27636"/>
          <ac:spMkLst>
            <pc:docMk/>
            <pc:sldMk cId="2824187389" sldId="265"/>
            <ac:spMk id="78" creationId="{75C4CE9E-F76E-4E0B-8C9F-EDC2B782766B}"/>
          </ac:spMkLst>
        </pc:spChg>
        <pc:spChg chg="mod">
          <ac:chgData name="Tong, Xiaoran (NIH/NIEHS) [F]" userId="888a7c56-a406-4363-a59f-54b43044321d" providerId="ADAL" clId="{452141A6-2C6F-3348-BECB-2CFECE35E25D}" dt="2022-08-08T20:23:06.558" v="37" actId="20577"/>
          <ac:spMkLst>
            <pc:docMk/>
            <pc:sldMk cId="2824187389" sldId="265"/>
            <ac:spMk id="90" creationId="{2760F667-670F-43AE-8D8F-17BA7DBD63B9}"/>
          </ac:spMkLst>
        </pc:spChg>
      </pc:sldChg>
      <pc:sldChg chg="del">
        <pc:chgData name="Tong, Xiaoran (NIH/NIEHS) [F]" userId="888a7c56-a406-4363-a59f-54b43044321d" providerId="ADAL" clId="{452141A6-2C6F-3348-BECB-2CFECE35E25D}" dt="2022-08-08T18:57:52.758" v="0" actId="2696"/>
        <pc:sldMkLst>
          <pc:docMk/>
          <pc:sldMk cId="1712223383" sldId="267"/>
        </pc:sldMkLst>
      </pc:sldChg>
    </pc:docChg>
  </pc:docChgLst>
  <pc:docChgLst>
    <pc:chgData name="Tong, Xiaoran (NIH/NIEHS) [F]" userId="888a7c56-a406-4363-a59f-54b43044321d" providerId="ADAL" clId="{9FAAD8CA-EFFB-4433-AE22-AC228C4A8F1F}"/>
    <pc:docChg chg="undo custSel addSld modSld addSection modSection">
      <pc:chgData name="Tong, Xiaoran (NIH/NIEHS) [F]" userId="888a7c56-a406-4363-a59f-54b43044321d" providerId="ADAL" clId="{9FAAD8CA-EFFB-4433-AE22-AC228C4A8F1F}" dt="2022-09-06T17:46:35.432" v="590" actId="20577"/>
      <pc:docMkLst>
        <pc:docMk/>
      </pc:docMkLst>
      <pc:sldChg chg="delSp modSp add mod modCm modNotesTx">
        <pc:chgData name="Tong, Xiaoran (NIH/NIEHS) [F]" userId="888a7c56-a406-4363-a59f-54b43044321d" providerId="ADAL" clId="{9FAAD8CA-EFFB-4433-AE22-AC228C4A8F1F}" dt="2022-09-06T17:46:35.432" v="590" actId="20577"/>
        <pc:sldMkLst>
          <pc:docMk/>
          <pc:sldMk cId="2922788309" sldId="260"/>
        </pc:sldMkLst>
        <pc:spChg chg="del mod">
          <ac:chgData name="Tong, Xiaoran (NIH/NIEHS) [F]" userId="888a7c56-a406-4363-a59f-54b43044321d" providerId="ADAL" clId="{9FAAD8CA-EFFB-4433-AE22-AC228C4A8F1F}" dt="2022-09-06T17:46:32.710" v="588" actId="478"/>
          <ac:spMkLst>
            <pc:docMk/>
            <pc:sldMk cId="2922788309" sldId="260"/>
            <ac:spMk id="4" creationId="{19CBC665-DA60-CD99-D8E1-51149A679BBA}"/>
          </ac:spMkLst>
        </pc:spChg>
        <pc:spChg chg="mod">
          <ac:chgData name="Tong, Xiaoran (NIH/NIEHS) [F]" userId="888a7c56-a406-4363-a59f-54b43044321d" providerId="ADAL" clId="{9FAAD8CA-EFFB-4433-AE22-AC228C4A8F1F}" dt="2022-09-06T17:24:50.865" v="311" actId="1076"/>
          <ac:spMkLst>
            <pc:docMk/>
            <pc:sldMk cId="2922788309" sldId="260"/>
            <ac:spMk id="6" creationId="{9426BF3F-975C-4300-9230-708FC5F67751}"/>
          </ac:spMkLst>
        </pc:spChg>
        <pc:spChg chg="mod">
          <ac:chgData name="Tong, Xiaoran (NIH/NIEHS) [F]" userId="888a7c56-a406-4363-a59f-54b43044321d" providerId="ADAL" clId="{9FAAD8CA-EFFB-4433-AE22-AC228C4A8F1F}" dt="2022-09-06T17:28:50.033" v="318" actId="1582"/>
          <ac:spMkLst>
            <pc:docMk/>
            <pc:sldMk cId="2922788309" sldId="260"/>
            <ac:spMk id="7" creationId="{88644401-C895-4715-8D7D-0A604768BF6F}"/>
          </ac:spMkLst>
        </pc:spChg>
        <pc:spChg chg="mod">
          <ac:chgData name="Tong, Xiaoran (NIH/NIEHS) [F]" userId="888a7c56-a406-4363-a59f-54b43044321d" providerId="ADAL" clId="{9FAAD8CA-EFFB-4433-AE22-AC228C4A8F1F}" dt="2022-09-06T17:28:50.033" v="318" actId="1582"/>
          <ac:spMkLst>
            <pc:docMk/>
            <pc:sldMk cId="2922788309" sldId="260"/>
            <ac:spMk id="9" creationId="{BB138B4E-96FD-44FC-94E5-A12028B685F2}"/>
          </ac:spMkLst>
        </pc:spChg>
        <pc:picChg chg="mod">
          <ac:chgData name="Tong, Xiaoran (NIH/NIEHS) [F]" userId="888a7c56-a406-4363-a59f-54b43044321d" providerId="ADAL" clId="{9FAAD8CA-EFFB-4433-AE22-AC228C4A8F1F}" dt="2022-09-06T17:25:24.949" v="313" actId="14100"/>
          <ac:picMkLst>
            <pc:docMk/>
            <pc:sldMk cId="2922788309" sldId="260"/>
            <ac:picMk id="3" creationId="{A675185E-9C1F-45B8-946D-4C4F3B78B6C7}"/>
          </ac:picMkLst>
        </pc:picChg>
        <pc:picChg chg="del">
          <ac:chgData name="Tong, Xiaoran (NIH/NIEHS) [F]" userId="888a7c56-a406-4363-a59f-54b43044321d" providerId="ADAL" clId="{9FAAD8CA-EFFB-4433-AE22-AC228C4A8F1F}" dt="2022-09-06T17:24:34.465" v="307" actId="478"/>
          <ac:picMkLst>
            <pc:docMk/>
            <pc:sldMk cId="2922788309" sldId="260"/>
            <ac:picMk id="5" creationId="{E9C67E32-D9DD-4B93-A6E2-CE94EEFB14D7}"/>
          </ac:picMkLst>
        </pc:picChg>
        <pc:picChg chg="del">
          <ac:chgData name="Tong, Xiaoran (NIH/NIEHS) [F]" userId="888a7c56-a406-4363-a59f-54b43044321d" providerId="ADAL" clId="{9FAAD8CA-EFFB-4433-AE22-AC228C4A8F1F}" dt="2022-09-06T17:24:34.465" v="307" actId="478"/>
          <ac:picMkLst>
            <pc:docMk/>
            <pc:sldMk cId="2922788309" sldId="260"/>
            <ac:picMk id="8" creationId="{313565BC-DEB2-401A-97B3-1A2A8622AF91}"/>
          </ac:picMkLst>
        </pc:picChg>
      </pc:sldChg>
      <pc:sldChg chg="modSp">
        <pc:chgData name="Tong, Xiaoran (NIH/NIEHS) [F]" userId="888a7c56-a406-4363-a59f-54b43044321d" providerId="ADAL" clId="{9FAAD8CA-EFFB-4433-AE22-AC228C4A8F1F}" dt="2022-08-25T11:54:14.454" v="0" actId="14826"/>
        <pc:sldMkLst>
          <pc:docMk/>
          <pc:sldMk cId="227627744" sldId="266"/>
        </pc:sldMkLst>
        <pc:picChg chg="mod">
          <ac:chgData name="Tong, Xiaoran (NIH/NIEHS) [F]" userId="888a7c56-a406-4363-a59f-54b43044321d" providerId="ADAL" clId="{9FAAD8CA-EFFB-4433-AE22-AC228C4A8F1F}" dt="2022-08-25T11:54:14.454" v="0" actId="14826"/>
          <ac:picMkLst>
            <pc:docMk/>
            <pc:sldMk cId="227627744" sldId="266"/>
            <ac:picMk id="18" creationId="{F9ED1225-2933-4AEE-AF85-E10F16F54F4F}"/>
          </ac:picMkLst>
        </pc:picChg>
      </pc:sldChg>
      <pc:sldChg chg="modSp">
        <pc:chgData name="Tong, Xiaoran (NIH/NIEHS) [F]" userId="888a7c56-a406-4363-a59f-54b43044321d" providerId="ADAL" clId="{9FAAD8CA-EFFB-4433-AE22-AC228C4A8F1F}" dt="2022-08-25T11:54:22.473" v="1" actId="14826"/>
        <pc:sldMkLst>
          <pc:docMk/>
          <pc:sldMk cId="586830554" sldId="267"/>
        </pc:sldMkLst>
        <pc:picChg chg="mod">
          <ac:chgData name="Tong, Xiaoran (NIH/NIEHS) [F]" userId="888a7c56-a406-4363-a59f-54b43044321d" providerId="ADAL" clId="{9FAAD8CA-EFFB-4433-AE22-AC228C4A8F1F}" dt="2022-08-25T11:54:22.473" v="1" actId="14826"/>
          <ac:picMkLst>
            <pc:docMk/>
            <pc:sldMk cId="586830554" sldId="267"/>
            <ac:picMk id="5" creationId="{68BD4DB3-2282-4516-A1F6-2D65E7CD1E6A}"/>
          </ac:picMkLst>
        </pc:picChg>
      </pc:sldChg>
      <pc:sldChg chg="modSp">
        <pc:chgData name="Tong, Xiaoran (NIH/NIEHS) [F]" userId="888a7c56-a406-4363-a59f-54b43044321d" providerId="ADAL" clId="{9FAAD8CA-EFFB-4433-AE22-AC228C4A8F1F}" dt="2022-08-25T11:54:28.846" v="2" actId="14826"/>
        <pc:sldMkLst>
          <pc:docMk/>
          <pc:sldMk cId="2449292969" sldId="268"/>
        </pc:sldMkLst>
        <pc:picChg chg="mod">
          <ac:chgData name="Tong, Xiaoran (NIH/NIEHS) [F]" userId="888a7c56-a406-4363-a59f-54b43044321d" providerId="ADAL" clId="{9FAAD8CA-EFFB-4433-AE22-AC228C4A8F1F}" dt="2022-08-25T11:54:28.846" v="2" actId="14826"/>
          <ac:picMkLst>
            <pc:docMk/>
            <pc:sldMk cId="2449292969" sldId="268"/>
            <ac:picMk id="5" creationId="{804F0BD4-399B-4417-9E9D-D73161475356}"/>
          </ac:picMkLst>
        </pc:picChg>
      </pc:sldChg>
      <pc:sldChg chg="addSp delSp modSp new mod">
        <pc:chgData name="Tong, Xiaoran (NIH/NIEHS) [F]" userId="888a7c56-a406-4363-a59f-54b43044321d" providerId="ADAL" clId="{9FAAD8CA-EFFB-4433-AE22-AC228C4A8F1F}" dt="2022-08-25T11:56:13.878" v="42" actId="14826"/>
        <pc:sldMkLst>
          <pc:docMk/>
          <pc:sldMk cId="2390765783" sldId="269"/>
        </pc:sldMkLst>
        <pc:spChg chg="del">
          <ac:chgData name="Tong, Xiaoran (NIH/NIEHS) [F]" userId="888a7c56-a406-4363-a59f-54b43044321d" providerId="ADAL" clId="{9FAAD8CA-EFFB-4433-AE22-AC228C4A8F1F}" dt="2022-08-25T11:54:39.900" v="4" actId="478"/>
          <ac:spMkLst>
            <pc:docMk/>
            <pc:sldMk cId="2390765783" sldId="269"/>
            <ac:spMk id="2" creationId="{676AD404-839F-41E4-8CC8-606BFE8544C7}"/>
          </ac:spMkLst>
        </pc:spChg>
        <pc:spChg chg="del">
          <ac:chgData name="Tong, Xiaoran (NIH/NIEHS) [F]" userId="888a7c56-a406-4363-a59f-54b43044321d" providerId="ADAL" clId="{9FAAD8CA-EFFB-4433-AE22-AC228C4A8F1F}" dt="2022-08-25T11:54:39.900" v="4" actId="478"/>
          <ac:spMkLst>
            <pc:docMk/>
            <pc:sldMk cId="2390765783" sldId="269"/>
            <ac:spMk id="3" creationId="{37F06D9D-E931-4BBF-9B1F-48A567D626FD}"/>
          </ac:spMkLst>
        </pc:spChg>
        <pc:spChg chg="add mod">
          <ac:chgData name="Tong, Xiaoran (NIH/NIEHS) [F]" userId="888a7c56-a406-4363-a59f-54b43044321d" providerId="ADAL" clId="{9FAAD8CA-EFFB-4433-AE22-AC228C4A8F1F}" dt="2022-08-25T11:55:50.365" v="39" actId="20577"/>
          <ac:spMkLst>
            <pc:docMk/>
            <pc:sldMk cId="2390765783" sldId="269"/>
            <ac:spMk id="5" creationId="{95D1188B-217C-4200-B196-7739E1BFC916}"/>
          </ac:spMkLst>
        </pc:spChg>
        <pc:picChg chg="add mod">
          <ac:chgData name="Tong, Xiaoran (NIH/NIEHS) [F]" userId="888a7c56-a406-4363-a59f-54b43044321d" providerId="ADAL" clId="{9FAAD8CA-EFFB-4433-AE22-AC228C4A8F1F}" dt="2022-08-25T11:56:13.878" v="42" actId="14826"/>
          <ac:picMkLst>
            <pc:docMk/>
            <pc:sldMk cId="2390765783" sldId="269"/>
            <ac:picMk id="4" creationId="{92BF79FD-E39B-4E95-8556-47936CC906A8}"/>
          </ac:picMkLst>
        </pc:picChg>
      </pc:sldChg>
      <pc:sldChg chg="modSp add mod">
        <pc:chgData name="Tong, Xiaoran (NIH/NIEHS) [F]" userId="888a7c56-a406-4363-a59f-54b43044321d" providerId="ADAL" clId="{9FAAD8CA-EFFB-4433-AE22-AC228C4A8F1F}" dt="2022-08-25T11:56:02.988" v="41" actId="14826"/>
        <pc:sldMkLst>
          <pc:docMk/>
          <pc:sldMk cId="3716798528" sldId="270"/>
        </pc:sldMkLst>
        <pc:spChg chg="mod">
          <ac:chgData name="Tong, Xiaoran (NIH/NIEHS) [F]" userId="888a7c56-a406-4363-a59f-54b43044321d" providerId="ADAL" clId="{9FAAD8CA-EFFB-4433-AE22-AC228C4A8F1F}" dt="2022-08-25T11:55:53.322" v="40" actId="20577"/>
          <ac:spMkLst>
            <pc:docMk/>
            <pc:sldMk cId="3716798528" sldId="270"/>
            <ac:spMk id="5" creationId="{95D1188B-217C-4200-B196-7739E1BFC916}"/>
          </ac:spMkLst>
        </pc:spChg>
        <pc:picChg chg="mod">
          <ac:chgData name="Tong, Xiaoran (NIH/NIEHS) [F]" userId="888a7c56-a406-4363-a59f-54b43044321d" providerId="ADAL" clId="{9FAAD8CA-EFFB-4433-AE22-AC228C4A8F1F}" dt="2022-08-25T11:56:02.988" v="41" actId="14826"/>
          <ac:picMkLst>
            <pc:docMk/>
            <pc:sldMk cId="3716798528" sldId="270"/>
            <ac:picMk id="4" creationId="{92BF79FD-E39B-4E95-8556-47936CC906A8}"/>
          </ac:picMkLst>
        </pc:picChg>
      </pc:sldChg>
      <pc:sldChg chg="addSp delSp modSp add mod modCm modNotesTx">
        <pc:chgData name="Tong, Xiaoran (NIH/NIEHS) [F]" userId="888a7c56-a406-4363-a59f-54b43044321d" providerId="ADAL" clId="{9FAAD8CA-EFFB-4433-AE22-AC228C4A8F1F}" dt="2022-09-06T17:46:19.852" v="587"/>
        <pc:sldMkLst>
          <pc:docMk/>
          <pc:sldMk cId="3760218527" sldId="271"/>
        </pc:sldMkLst>
        <pc:spChg chg="add mod">
          <ac:chgData name="Tong, Xiaoran (NIH/NIEHS) [F]" userId="888a7c56-a406-4363-a59f-54b43044321d" providerId="ADAL" clId="{9FAAD8CA-EFFB-4433-AE22-AC228C4A8F1F}" dt="2022-09-06T17:21:51.955" v="277" actId="1037"/>
          <ac:spMkLst>
            <pc:docMk/>
            <pc:sldMk cId="3760218527" sldId="271"/>
            <ac:spMk id="2" creationId="{8DD12440-4ED7-4C0C-9F63-779A89CB4BE2}"/>
          </ac:spMkLst>
        </pc:spChg>
        <pc:spChg chg="mod">
          <ac:chgData name="Tong, Xiaoran (NIH/NIEHS) [F]" userId="888a7c56-a406-4363-a59f-54b43044321d" providerId="ADAL" clId="{9FAAD8CA-EFFB-4433-AE22-AC228C4A8F1F}" dt="2022-09-06T17:21:25.979" v="273" actId="1076"/>
          <ac:spMkLst>
            <pc:docMk/>
            <pc:sldMk cId="3760218527" sldId="271"/>
            <ac:spMk id="6" creationId="{9426BF3F-975C-4300-9230-708FC5F67751}"/>
          </ac:spMkLst>
        </pc:spChg>
        <pc:spChg chg="mod">
          <ac:chgData name="Tong, Xiaoran (NIH/NIEHS) [F]" userId="888a7c56-a406-4363-a59f-54b43044321d" providerId="ADAL" clId="{9FAAD8CA-EFFB-4433-AE22-AC228C4A8F1F}" dt="2022-09-06T17:22:14.570" v="279" actId="1076"/>
          <ac:spMkLst>
            <pc:docMk/>
            <pc:sldMk cId="3760218527" sldId="271"/>
            <ac:spMk id="16" creationId="{065A5A46-4D40-4041-84B5-C2C9140530A8}"/>
          </ac:spMkLst>
        </pc:spChg>
        <pc:spChg chg="mod">
          <ac:chgData name="Tong, Xiaoran (NIH/NIEHS) [F]" userId="888a7c56-a406-4363-a59f-54b43044321d" providerId="ADAL" clId="{9FAAD8CA-EFFB-4433-AE22-AC228C4A8F1F}" dt="2022-09-06T17:22:05.683" v="278" actId="1076"/>
          <ac:spMkLst>
            <pc:docMk/>
            <pc:sldMk cId="3760218527" sldId="271"/>
            <ac:spMk id="17" creationId="{C7C10E02-3DAA-4980-98FB-904F7DDB6938}"/>
          </ac:spMkLst>
        </pc:spChg>
        <pc:spChg chg="add del mod">
          <ac:chgData name="Tong, Xiaoran (NIH/NIEHS) [F]" userId="888a7c56-a406-4363-a59f-54b43044321d" providerId="ADAL" clId="{9FAAD8CA-EFFB-4433-AE22-AC228C4A8F1F}" dt="2022-09-06T17:42:55.153" v="586" actId="478"/>
          <ac:spMkLst>
            <pc:docMk/>
            <pc:sldMk cId="3760218527" sldId="271"/>
            <ac:spMk id="18" creationId="{39F8931D-9017-D6E3-9FA0-93AD4903C096}"/>
          </ac:spMkLst>
        </pc:spChg>
        <pc:spChg chg="add del">
          <ac:chgData name="Tong, Xiaoran (NIH/NIEHS) [F]" userId="888a7c56-a406-4363-a59f-54b43044321d" providerId="ADAL" clId="{9FAAD8CA-EFFB-4433-AE22-AC228C4A8F1F}" dt="2022-09-06T17:15:19.960" v="48" actId="478"/>
          <ac:spMkLst>
            <pc:docMk/>
            <pc:sldMk cId="3760218527" sldId="271"/>
            <ac:spMk id="24" creationId="{C304CAC5-5BAE-4B43-A099-29A34E9543C7}"/>
          </ac:spMkLst>
        </pc:spChg>
        <pc:spChg chg="add del">
          <ac:chgData name="Tong, Xiaoran (NIH/NIEHS) [F]" userId="888a7c56-a406-4363-a59f-54b43044321d" providerId="ADAL" clId="{9FAAD8CA-EFFB-4433-AE22-AC228C4A8F1F}" dt="2022-09-06T17:15:19.960" v="48" actId="478"/>
          <ac:spMkLst>
            <pc:docMk/>
            <pc:sldMk cId="3760218527" sldId="271"/>
            <ac:spMk id="25" creationId="{BF05074D-C495-4D75-8D6D-152F4B8D5DA8}"/>
          </ac:spMkLst>
        </pc:spChg>
        <pc:spChg chg="add del">
          <ac:chgData name="Tong, Xiaoran (NIH/NIEHS) [F]" userId="888a7c56-a406-4363-a59f-54b43044321d" providerId="ADAL" clId="{9FAAD8CA-EFFB-4433-AE22-AC228C4A8F1F}" dt="2022-09-06T17:15:19.960" v="48" actId="478"/>
          <ac:spMkLst>
            <pc:docMk/>
            <pc:sldMk cId="3760218527" sldId="271"/>
            <ac:spMk id="26" creationId="{DDCABCF4-4343-419D-A811-7C47ACCF8D74}"/>
          </ac:spMkLst>
        </pc:spChg>
        <pc:spChg chg="add del">
          <ac:chgData name="Tong, Xiaoran (NIH/NIEHS) [F]" userId="888a7c56-a406-4363-a59f-54b43044321d" providerId="ADAL" clId="{9FAAD8CA-EFFB-4433-AE22-AC228C4A8F1F}" dt="2022-09-06T17:15:19.960" v="48" actId="478"/>
          <ac:spMkLst>
            <pc:docMk/>
            <pc:sldMk cId="3760218527" sldId="271"/>
            <ac:spMk id="27" creationId="{0F32CED1-E545-4F1F-A62E-E94EA9053AE9}"/>
          </ac:spMkLst>
        </pc:spChg>
        <pc:spChg chg="add del">
          <ac:chgData name="Tong, Xiaoran (NIH/NIEHS) [F]" userId="888a7c56-a406-4363-a59f-54b43044321d" providerId="ADAL" clId="{9FAAD8CA-EFFB-4433-AE22-AC228C4A8F1F}" dt="2022-09-06T17:15:19.960" v="48" actId="478"/>
          <ac:spMkLst>
            <pc:docMk/>
            <pc:sldMk cId="3760218527" sldId="271"/>
            <ac:spMk id="28" creationId="{FCD2F9E7-B2B2-4227-B83D-5D40E6BC916D}"/>
          </ac:spMkLst>
        </pc:spChg>
        <pc:picChg chg="mod">
          <ac:chgData name="Tong, Xiaoran (NIH/NIEHS) [F]" userId="888a7c56-a406-4363-a59f-54b43044321d" providerId="ADAL" clId="{9FAAD8CA-EFFB-4433-AE22-AC228C4A8F1F}" dt="2022-09-06T17:21:20.993" v="272" actId="1076"/>
          <ac:picMkLst>
            <pc:docMk/>
            <pc:sldMk cId="3760218527" sldId="271"/>
            <ac:picMk id="3" creationId="{A675185E-9C1F-45B8-946D-4C4F3B78B6C7}"/>
          </ac:picMkLst>
        </pc:picChg>
        <pc:picChg chg="del">
          <ac:chgData name="Tong, Xiaoran (NIH/NIEHS) [F]" userId="888a7c56-a406-4363-a59f-54b43044321d" providerId="ADAL" clId="{9FAAD8CA-EFFB-4433-AE22-AC228C4A8F1F}" dt="2022-09-06T17:20:57.465" v="267" actId="478"/>
          <ac:picMkLst>
            <pc:docMk/>
            <pc:sldMk cId="3760218527" sldId="271"/>
            <ac:picMk id="4" creationId="{E871E47D-58A3-4C79-8EE6-75B2BFCED80A}"/>
          </ac:picMkLst>
        </pc:picChg>
        <pc:picChg chg="del">
          <ac:chgData name="Tong, Xiaoran (NIH/NIEHS) [F]" userId="888a7c56-a406-4363-a59f-54b43044321d" providerId="ADAL" clId="{9FAAD8CA-EFFB-4433-AE22-AC228C4A8F1F}" dt="2022-09-06T17:20:57.465" v="267" actId="478"/>
          <ac:picMkLst>
            <pc:docMk/>
            <pc:sldMk cId="3760218527" sldId="271"/>
            <ac:picMk id="5" creationId="{E9C67E32-D9DD-4B93-A6E2-CE94EEFB14D7}"/>
          </ac:picMkLst>
        </pc:picChg>
      </pc:sldChg>
    </pc:docChg>
  </pc:docChgLst>
  <pc:docChgLst>
    <pc:chgData name="Tong, Xiaoran (NIH/NIEHS) [F]" userId="888a7c56-a406-4363-a59f-54b43044321d" providerId="ADAL" clId="{0B73E84A-217C-43F9-B90D-99E6D6FB7462}"/>
    <pc:docChg chg="undo redo custSel addSld delSld modSld sldOrd addSection modSection">
      <pc:chgData name="Tong, Xiaoran (NIH/NIEHS) [F]" userId="888a7c56-a406-4363-a59f-54b43044321d" providerId="ADAL" clId="{0B73E84A-217C-43F9-B90D-99E6D6FB7462}" dt="2022-08-09T17:57:57.543" v="616" actId="14826"/>
      <pc:docMkLst>
        <pc:docMk/>
      </pc:docMkLst>
      <pc:sldChg chg="modSp mod">
        <pc:chgData name="Tong, Xiaoran (NIH/NIEHS) [F]" userId="888a7c56-a406-4363-a59f-54b43044321d" providerId="ADAL" clId="{0B73E84A-217C-43F9-B90D-99E6D6FB7462}" dt="2022-08-09T13:01:25.112" v="488"/>
        <pc:sldMkLst>
          <pc:docMk/>
          <pc:sldMk cId="1272457559" sldId="256"/>
        </pc:sldMkLst>
        <pc:spChg chg="mod">
          <ac:chgData name="Tong, Xiaoran (NIH/NIEHS) [F]" userId="888a7c56-a406-4363-a59f-54b43044321d" providerId="ADAL" clId="{0B73E84A-217C-43F9-B90D-99E6D6FB7462}" dt="2022-08-09T13:01:25.112" v="488"/>
          <ac:spMkLst>
            <pc:docMk/>
            <pc:sldMk cId="1272457559" sldId="256"/>
            <ac:spMk id="2" creationId="{51CAA9D7-4392-C9E1-6EBF-33A51C5B179F}"/>
          </ac:spMkLst>
        </pc:spChg>
      </pc:sldChg>
      <pc:sldChg chg="modSp mod">
        <pc:chgData name="Tong, Xiaoran (NIH/NIEHS) [F]" userId="888a7c56-a406-4363-a59f-54b43044321d" providerId="ADAL" clId="{0B73E84A-217C-43F9-B90D-99E6D6FB7462}" dt="2022-08-09T08:50:15.436" v="7" actId="27636"/>
        <pc:sldMkLst>
          <pc:docMk/>
          <pc:sldMk cId="1731390477" sldId="258"/>
        </pc:sldMkLst>
        <pc:spChg chg="mod">
          <ac:chgData name="Tong, Xiaoran (NIH/NIEHS) [F]" userId="888a7c56-a406-4363-a59f-54b43044321d" providerId="ADAL" clId="{0B73E84A-217C-43F9-B90D-99E6D6FB7462}" dt="2022-08-09T08:50:15.436" v="7" actId="27636"/>
          <ac:spMkLst>
            <pc:docMk/>
            <pc:sldMk cId="1731390477" sldId="258"/>
            <ac:spMk id="78" creationId="{75C4CE9E-F76E-4E0B-8C9F-EDC2B782766B}"/>
          </ac:spMkLst>
        </pc:spChg>
      </pc:sldChg>
      <pc:sldChg chg="addSp delSp modSp mod">
        <pc:chgData name="Tong, Xiaoran (NIH/NIEHS) [F]" userId="888a7c56-a406-4363-a59f-54b43044321d" providerId="ADAL" clId="{0B73E84A-217C-43F9-B90D-99E6D6FB7462}" dt="2022-08-09T13:51:50.178" v="611" actId="20577"/>
        <pc:sldMkLst>
          <pc:docMk/>
          <pc:sldMk cId="4030192442" sldId="264"/>
        </pc:sldMkLst>
        <pc:spChg chg="mod">
          <ac:chgData name="Tong, Xiaoran (NIH/NIEHS) [F]" userId="888a7c56-a406-4363-a59f-54b43044321d" providerId="ADAL" clId="{0B73E84A-217C-43F9-B90D-99E6D6FB7462}" dt="2022-08-09T13:51:42.043" v="602" actId="6549"/>
          <ac:spMkLst>
            <pc:docMk/>
            <pc:sldMk cId="4030192442" sldId="264"/>
            <ac:spMk id="94" creationId="{25CC7699-CAAA-E482-FAF8-ED63FBDC8275}"/>
          </ac:spMkLst>
        </pc:spChg>
        <pc:spChg chg="mod">
          <ac:chgData name="Tong, Xiaoran (NIH/NIEHS) [F]" userId="888a7c56-a406-4363-a59f-54b43044321d" providerId="ADAL" clId="{0B73E84A-217C-43F9-B90D-99E6D6FB7462}" dt="2022-08-09T13:51:50.178" v="611" actId="20577"/>
          <ac:spMkLst>
            <pc:docMk/>
            <pc:sldMk cId="4030192442" sldId="264"/>
            <ac:spMk id="95" creationId="{00B0866F-9D3E-068A-A6FC-4D095010D5DE}"/>
          </ac:spMkLst>
        </pc:spChg>
        <pc:picChg chg="add del mod">
          <ac:chgData name="Tong, Xiaoran (NIH/NIEHS) [F]" userId="888a7c56-a406-4363-a59f-54b43044321d" providerId="ADAL" clId="{0B73E84A-217C-43F9-B90D-99E6D6FB7462}" dt="2022-08-09T08:50:15.398" v="6"/>
          <ac:picMkLst>
            <pc:docMk/>
            <pc:sldMk cId="4030192442" sldId="264"/>
            <ac:picMk id="3" creationId="{FE477BCD-B220-455E-A784-8143C977794F}"/>
          </ac:picMkLst>
        </pc:picChg>
        <pc:picChg chg="add del mod">
          <ac:chgData name="Tong, Xiaoran (NIH/NIEHS) [F]" userId="888a7c56-a406-4363-a59f-54b43044321d" providerId="ADAL" clId="{0B73E84A-217C-43F9-B90D-99E6D6FB7462}" dt="2022-08-09T08:50:15.398" v="6"/>
          <ac:picMkLst>
            <pc:docMk/>
            <pc:sldMk cId="4030192442" sldId="264"/>
            <ac:picMk id="9" creationId="{4CE3F2CB-8E4E-4E79-8C69-3EFB9EED7FCD}"/>
          </ac:picMkLst>
        </pc:picChg>
        <pc:picChg chg="add del mod">
          <ac:chgData name="Tong, Xiaoran (NIH/NIEHS) [F]" userId="888a7c56-a406-4363-a59f-54b43044321d" providerId="ADAL" clId="{0B73E84A-217C-43F9-B90D-99E6D6FB7462}" dt="2022-08-09T08:50:15.398" v="6"/>
          <ac:picMkLst>
            <pc:docMk/>
            <pc:sldMk cId="4030192442" sldId="264"/>
            <ac:picMk id="11" creationId="{EDDE93A5-D175-4B10-AE2A-3FC803962CFD}"/>
          </ac:picMkLst>
        </pc:picChg>
        <pc:picChg chg="add del mod">
          <ac:chgData name="Tong, Xiaoran (NIH/NIEHS) [F]" userId="888a7c56-a406-4363-a59f-54b43044321d" providerId="ADAL" clId="{0B73E84A-217C-43F9-B90D-99E6D6FB7462}" dt="2022-08-09T08:50:15.398" v="6"/>
          <ac:picMkLst>
            <pc:docMk/>
            <pc:sldMk cId="4030192442" sldId="264"/>
            <ac:picMk id="19" creationId="{65C03395-027E-4BB4-BBB8-176248E8A52D}"/>
          </ac:picMkLst>
        </pc:picChg>
        <pc:picChg chg="add del mod">
          <ac:chgData name="Tong, Xiaoran (NIH/NIEHS) [F]" userId="888a7c56-a406-4363-a59f-54b43044321d" providerId="ADAL" clId="{0B73E84A-217C-43F9-B90D-99E6D6FB7462}" dt="2022-08-09T08:50:15.398" v="6"/>
          <ac:picMkLst>
            <pc:docMk/>
            <pc:sldMk cId="4030192442" sldId="264"/>
            <ac:picMk id="22" creationId="{D869A797-971F-4DED-8536-AF7DFD820C01}"/>
          </ac:picMkLst>
        </pc:picChg>
        <pc:cxnChg chg="mod">
          <ac:chgData name="Tong, Xiaoran (NIH/NIEHS) [F]" userId="888a7c56-a406-4363-a59f-54b43044321d" providerId="ADAL" clId="{0B73E84A-217C-43F9-B90D-99E6D6FB7462}" dt="2022-08-09T13:50:23.980" v="584" actId="692"/>
          <ac:cxnSpMkLst>
            <pc:docMk/>
            <pc:sldMk cId="4030192442" sldId="264"/>
            <ac:cxnSpMk id="323" creationId="{6452B087-0634-453B-9776-F43073219BC1}"/>
          </ac:cxnSpMkLst>
        </pc:cxnChg>
      </pc:sldChg>
      <pc:sldChg chg="modSp mod">
        <pc:chgData name="Tong, Xiaoran (NIH/NIEHS) [F]" userId="888a7c56-a406-4363-a59f-54b43044321d" providerId="ADAL" clId="{0B73E84A-217C-43F9-B90D-99E6D6FB7462}" dt="2022-08-09T08:50:15.445" v="8" actId="27636"/>
        <pc:sldMkLst>
          <pc:docMk/>
          <pc:sldMk cId="2824187389" sldId="265"/>
        </pc:sldMkLst>
        <pc:spChg chg="mod">
          <ac:chgData name="Tong, Xiaoran (NIH/NIEHS) [F]" userId="888a7c56-a406-4363-a59f-54b43044321d" providerId="ADAL" clId="{0B73E84A-217C-43F9-B90D-99E6D6FB7462}" dt="2022-08-09T08:50:15.445" v="8" actId="27636"/>
          <ac:spMkLst>
            <pc:docMk/>
            <pc:sldMk cId="2824187389" sldId="265"/>
            <ac:spMk id="78" creationId="{75C4CE9E-F76E-4E0B-8C9F-EDC2B782766B}"/>
          </ac:spMkLst>
        </pc:spChg>
      </pc:sldChg>
      <pc:sldChg chg="addSp delSp modSp new mod ord">
        <pc:chgData name="Tong, Xiaoran (NIH/NIEHS) [F]" userId="888a7c56-a406-4363-a59f-54b43044321d" providerId="ADAL" clId="{0B73E84A-217C-43F9-B90D-99E6D6FB7462}" dt="2022-08-09T17:57:30.756" v="614" actId="14826"/>
        <pc:sldMkLst>
          <pc:docMk/>
          <pc:sldMk cId="227627744" sldId="266"/>
        </pc:sldMkLst>
        <pc:spChg chg="del">
          <ac:chgData name="Tong, Xiaoran (NIH/NIEHS) [F]" userId="888a7c56-a406-4363-a59f-54b43044321d" providerId="ADAL" clId="{0B73E84A-217C-43F9-B90D-99E6D6FB7462}" dt="2022-08-09T08:50:22.540" v="10" actId="478"/>
          <ac:spMkLst>
            <pc:docMk/>
            <pc:sldMk cId="227627744" sldId="266"/>
            <ac:spMk id="2" creationId="{39C4386C-B72B-44AB-B5BD-83CB29ADFFEC}"/>
          </ac:spMkLst>
        </pc:spChg>
        <pc:spChg chg="del">
          <ac:chgData name="Tong, Xiaoran (NIH/NIEHS) [F]" userId="888a7c56-a406-4363-a59f-54b43044321d" providerId="ADAL" clId="{0B73E84A-217C-43F9-B90D-99E6D6FB7462}" dt="2022-08-09T08:50:22.540" v="10" actId="478"/>
          <ac:spMkLst>
            <pc:docMk/>
            <pc:sldMk cId="227627744" sldId="266"/>
            <ac:spMk id="3" creationId="{A9F7ED4F-0CFF-4840-8E1C-237A6FEB86DA}"/>
          </ac:spMkLst>
        </pc:spChg>
        <pc:spChg chg="add mod">
          <ac:chgData name="Tong, Xiaoran (NIH/NIEHS) [F]" userId="888a7c56-a406-4363-a59f-54b43044321d" providerId="ADAL" clId="{0B73E84A-217C-43F9-B90D-99E6D6FB7462}" dt="2022-08-09T12:57:35.293" v="409" actId="6549"/>
          <ac:spMkLst>
            <pc:docMk/>
            <pc:sldMk cId="227627744" sldId="266"/>
            <ac:spMk id="20" creationId="{7570F539-F41F-41B4-8D74-5C3F961A6C04}"/>
          </ac:spMkLst>
        </pc:spChg>
        <pc:graphicFrameChg chg="del mod">
          <ac:chgData name="Tong, Xiaoran (NIH/NIEHS) [F]" userId="888a7c56-a406-4363-a59f-54b43044321d" providerId="ADAL" clId="{0B73E84A-217C-43F9-B90D-99E6D6FB7462}" dt="2022-08-09T12:31:34.939" v="36" actId="478"/>
          <ac:graphicFrameMkLst>
            <pc:docMk/>
            <pc:sldMk cId="227627744" sldId="266"/>
            <ac:graphicFrameMk id="16" creationId="{A08BC2E3-3A2C-4D6B-994C-417A67D9347F}"/>
          </ac:graphicFrameMkLst>
        </pc:graphicFrameChg>
        <pc:picChg chg="add del mod">
          <ac:chgData name="Tong, Xiaoran (NIH/NIEHS) [F]" userId="888a7c56-a406-4363-a59f-54b43044321d" providerId="ADAL" clId="{0B73E84A-217C-43F9-B90D-99E6D6FB7462}" dt="2022-08-09T08:50:42.311" v="28" actId="478"/>
          <ac:picMkLst>
            <pc:docMk/>
            <pc:sldMk cId="227627744" sldId="266"/>
            <ac:picMk id="5" creationId="{A429A592-3940-4D92-9570-C27F34C5B10A}"/>
          </ac:picMkLst>
        </pc:picChg>
        <pc:picChg chg="add del mod">
          <ac:chgData name="Tong, Xiaoran (NIH/NIEHS) [F]" userId="888a7c56-a406-4363-a59f-54b43044321d" providerId="ADAL" clId="{0B73E84A-217C-43F9-B90D-99E6D6FB7462}" dt="2022-08-09T08:50:41.543" v="27" actId="478"/>
          <ac:picMkLst>
            <pc:docMk/>
            <pc:sldMk cId="227627744" sldId="266"/>
            <ac:picMk id="7" creationId="{DC55377E-F261-4E54-81D9-EBAD774764BF}"/>
          </ac:picMkLst>
        </pc:picChg>
        <pc:picChg chg="add del mod">
          <ac:chgData name="Tong, Xiaoran (NIH/NIEHS) [F]" userId="888a7c56-a406-4363-a59f-54b43044321d" providerId="ADAL" clId="{0B73E84A-217C-43F9-B90D-99E6D6FB7462}" dt="2022-08-09T08:50:40.472" v="26" actId="478"/>
          <ac:picMkLst>
            <pc:docMk/>
            <pc:sldMk cId="227627744" sldId="266"/>
            <ac:picMk id="9" creationId="{1C36966C-EF91-4C40-8173-70721DB836C4}"/>
          </ac:picMkLst>
        </pc:picChg>
        <pc:picChg chg="add del mod">
          <ac:chgData name="Tong, Xiaoran (NIH/NIEHS) [F]" userId="888a7c56-a406-4363-a59f-54b43044321d" providerId="ADAL" clId="{0B73E84A-217C-43F9-B90D-99E6D6FB7462}" dt="2022-08-09T08:50:38.936" v="24" actId="478"/>
          <ac:picMkLst>
            <pc:docMk/>
            <pc:sldMk cId="227627744" sldId="266"/>
            <ac:picMk id="11" creationId="{F419E0B9-37F1-4611-AF7C-350117AC9E58}"/>
          </ac:picMkLst>
        </pc:picChg>
        <pc:picChg chg="add del mod">
          <ac:chgData name="Tong, Xiaoran (NIH/NIEHS) [F]" userId="888a7c56-a406-4363-a59f-54b43044321d" providerId="ADAL" clId="{0B73E84A-217C-43F9-B90D-99E6D6FB7462}" dt="2022-08-09T08:50:39.440" v="25" actId="478"/>
          <ac:picMkLst>
            <pc:docMk/>
            <pc:sldMk cId="227627744" sldId="266"/>
            <ac:picMk id="13" creationId="{32AD81A7-5A3F-4A8F-97B2-CAB224B7F729}"/>
          </ac:picMkLst>
        </pc:picChg>
        <pc:picChg chg="add del mod">
          <ac:chgData name="Tong, Xiaoran (NIH/NIEHS) [F]" userId="888a7c56-a406-4363-a59f-54b43044321d" providerId="ADAL" clId="{0B73E84A-217C-43F9-B90D-99E6D6FB7462}" dt="2022-08-09T12:31:18.339" v="33" actId="478"/>
          <ac:picMkLst>
            <pc:docMk/>
            <pc:sldMk cId="227627744" sldId="266"/>
            <ac:picMk id="15" creationId="{3442ABD9-DEDE-4E99-A99E-E9DA22003C80}"/>
          </ac:picMkLst>
        </pc:picChg>
        <pc:picChg chg="add mod">
          <ac:chgData name="Tong, Xiaoran (NIH/NIEHS) [F]" userId="888a7c56-a406-4363-a59f-54b43044321d" providerId="ADAL" clId="{0B73E84A-217C-43F9-B90D-99E6D6FB7462}" dt="2022-08-09T17:57:30.756" v="614" actId="14826"/>
          <ac:picMkLst>
            <pc:docMk/>
            <pc:sldMk cId="227627744" sldId="266"/>
            <ac:picMk id="18" creationId="{F9ED1225-2933-4AEE-AF85-E10F16F54F4F}"/>
          </ac:picMkLst>
        </pc:picChg>
      </pc:sldChg>
      <pc:sldChg chg="addSp delSp modSp new mod ord">
        <pc:chgData name="Tong, Xiaoran (NIH/NIEHS) [F]" userId="888a7c56-a406-4363-a59f-54b43044321d" providerId="ADAL" clId="{0B73E84A-217C-43F9-B90D-99E6D6FB7462}" dt="2022-08-09T17:57:46.594" v="615" actId="14826"/>
        <pc:sldMkLst>
          <pc:docMk/>
          <pc:sldMk cId="586830554" sldId="267"/>
        </pc:sldMkLst>
        <pc:spChg chg="del">
          <ac:chgData name="Tong, Xiaoran (NIH/NIEHS) [F]" userId="888a7c56-a406-4363-a59f-54b43044321d" providerId="ADAL" clId="{0B73E84A-217C-43F9-B90D-99E6D6FB7462}" dt="2022-08-09T12:56:22.979" v="393" actId="478"/>
          <ac:spMkLst>
            <pc:docMk/>
            <pc:sldMk cId="586830554" sldId="267"/>
            <ac:spMk id="2" creationId="{1D96A864-D682-483E-81C9-064AF18595A3}"/>
          </ac:spMkLst>
        </pc:spChg>
        <pc:spChg chg="del">
          <ac:chgData name="Tong, Xiaoran (NIH/NIEHS) [F]" userId="888a7c56-a406-4363-a59f-54b43044321d" providerId="ADAL" clId="{0B73E84A-217C-43F9-B90D-99E6D6FB7462}" dt="2022-08-09T12:56:22.979" v="393" actId="478"/>
          <ac:spMkLst>
            <pc:docMk/>
            <pc:sldMk cId="586830554" sldId="267"/>
            <ac:spMk id="3" creationId="{F547157A-E503-4352-8387-6606CAFD5452}"/>
          </ac:spMkLst>
        </pc:spChg>
        <pc:spChg chg="add mod">
          <ac:chgData name="Tong, Xiaoran (NIH/NIEHS) [F]" userId="888a7c56-a406-4363-a59f-54b43044321d" providerId="ADAL" clId="{0B73E84A-217C-43F9-B90D-99E6D6FB7462}" dt="2022-08-09T13:29:18.238" v="579" actId="6549"/>
          <ac:spMkLst>
            <pc:docMk/>
            <pc:sldMk cId="586830554" sldId="267"/>
            <ac:spMk id="6" creationId="{5DBF0B50-6E80-4478-9B1A-9DACA16E1994}"/>
          </ac:spMkLst>
        </pc:spChg>
        <pc:picChg chg="add mod">
          <ac:chgData name="Tong, Xiaoran (NIH/NIEHS) [F]" userId="888a7c56-a406-4363-a59f-54b43044321d" providerId="ADAL" clId="{0B73E84A-217C-43F9-B90D-99E6D6FB7462}" dt="2022-08-09T17:57:46.594" v="615" actId="14826"/>
          <ac:picMkLst>
            <pc:docMk/>
            <pc:sldMk cId="586830554" sldId="267"/>
            <ac:picMk id="5" creationId="{68BD4DB3-2282-4516-A1F6-2D65E7CD1E6A}"/>
          </ac:picMkLst>
        </pc:picChg>
      </pc:sldChg>
      <pc:sldChg chg="addSp delSp modSp new mod ord">
        <pc:chgData name="Tong, Xiaoran (NIH/NIEHS) [F]" userId="888a7c56-a406-4363-a59f-54b43044321d" providerId="ADAL" clId="{0B73E84A-217C-43F9-B90D-99E6D6FB7462}" dt="2022-08-09T17:57:57.543" v="616" actId="14826"/>
        <pc:sldMkLst>
          <pc:docMk/>
          <pc:sldMk cId="2449292969" sldId="268"/>
        </pc:sldMkLst>
        <pc:spChg chg="del">
          <ac:chgData name="Tong, Xiaoran (NIH/NIEHS) [F]" userId="888a7c56-a406-4363-a59f-54b43044321d" providerId="ADAL" clId="{0B73E84A-217C-43F9-B90D-99E6D6FB7462}" dt="2022-08-09T12:59:43.869" v="461" actId="478"/>
          <ac:spMkLst>
            <pc:docMk/>
            <pc:sldMk cId="2449292969" sldId="268"/>
            <ac:spMk id="2" creationId="{787B362E-C77A-4A2C-A366-CBB9DED2CE67}"/>
          </ac:spMkLst>
        </pc:spChg>
        <pc:spChg chg="del">
          <ac:chgData name="Tong, Xiaoran (NIH/NIEHS) [F]" userId="888a7c56-a406-4363-a59f-54b43044321d" providerId="ADAL" clId="{0B73E84A-217C-43F9-B90D-99E6D6FB7462}" dt="2022-08-09T12:59:43.869" v="461" actId="478"/>
          <ac:spMkLst>
            <pc:docMk/>
            <pc:sldMk cId="2449292969" sldId="268"/>
            <ac:spMk id="3" creationId="{B9C1398A-1DDC-4AA6-9463-DF5B76D99D10}"/>
          </ac:spMkLst>
        </pc:spChg>
        <pc:spChg chg="add mod">
          <ac:chgData name="Tong, Xiaoran (NIH/NIEHS) [F]" userId="888a7c56-a406-4363-a59f-54b43044321d" providerId="ADAL" clId="{0B73E84A-217C-43F9-B90D-99E6D6FB7462}" dt="2022-08-09T13:29:22.281" v="580" actId="6549"/>
          <ac:spMkLst>
            <pc:docMk/>
            <pc:sldMk cId="2449292969" sldId="268"/>
            <ac:spMk id="6" creationId="{C29CE001-33D8-4E93-86FA-C5A5CD27B299}"/>
          </ac:spMkLst>
        </pc:spChg>
        <pc:picChg chg="add mod">
          <ac:chgData name="Tong, Xiaoran (NIH/NIEHS) [F]" userId="888a7c56-a406-4363-a59f-54b43044321d" providerId="ADAL" clId="{0B73E84A-217C-43F9-B90D-99E6D6FB7462}" dt="2022-08-09T17:57:57.543" v="616" actId="14826"/>
          <ac:picMkLst>
            <pc:docMk/>
            <pc:sldMk cId="2449292969" sldId="268"/>
            <ac:picMk id="5" creationId="{804F0BD4-399B-4417-9E9D-D73161475356}"/>
          </ac:picMkLst>
        </pc:picChg>
      </pc:sldChg>
      <pc:sldChg chg="addSp delSp modSp add del mod">
        <pc:chgData name="Tong, Xiaoran (NIH/NIEHS) [F]" userId="888a7c56-a406-4363-a59f-54b43044321d" providerId="ADAL" clId="{0B73E84A-217C-43F9-B90D-99E6D6FB7462}" dt="2022-08-09T13:29:48.591" v="583" actId="2696"/>
        <pc:sldMkLst>
          <pc:docMk/>
          <pc:sldMk cId="3834704022" sldId="269"/>
        </pc:sldMkLst>
        <pc:spChg chg="mod ord">
          <ac:chgData name="Tong, Xiaoran (NIH/NIEHS) [F]" userId="888a7c56-a406-4363-a59f-54b43044321d" providerId="ADAL" clId="{0B73E84A-217C-43F9-B90D-99E6D6FB7462}" dt="2022-08-09T13:29:34.741" v="582" actId="1076"/>
          <ac:spMkLst>
            <pc:docMk/>
            <pc:sldMk cId="3834704022" sldId="269"/>
            <ac:spMk id="6" creationId="{C29CE001-33D8-4E93-86FA-C5A5CD27B299}"/>
          </ac:spMkLst>
        </pc:spChg>
        <pc:picChg chg="add mod">
          <ac:chgData name="Tong, Xiaoran (NIH/NIEHS) [F]" userId="888a7c56-a406-4363-a59f-54b43044321d" providerId="ADAL" clId="{0B73E84A-217C-43F9-B90D-99E6D6FB7462}" dt="2022-08-09T13:27:27.492" v="493" actId="27614"/>
          <ac:picMkLst>
            <pc:docMk/>
            <pc:sldMk cId="3834704022" sldId="269"/>
            <ac:picMk id="3" creationId="{7B7D1203-DA31-47EA-9F29-D4ED61879E69}"/>
          </ac:picMkLst>
        </pc:picChg>
        <pc:picChg chg="del">
          <ac:chgData name="Tong, Xiaoran (NIH/NIEHS) [F]" userId="888a7c56-a406-4363-a59f-54b43044321d" providerId="ADAL" clId="{0B73E84A-217C-43F9-B90D-99E6D6FB7462}" dt="2022-08-09T13:27:23.487" v="490" actId="478"/>
          <ac:picMkLst>
            <pc:docMk/>
            <pc:sldMk cId="3834704022" sldId="269"/>
            <ac:picMk id="5" creationId="{804F0BD4-399B-4417-9E9D-D73161475356}"/>
          </ac:picMkLst>
        </pc:picChg>
      </pc:sldChg>
    </pc:docChg>
  </pc:docChgLst>
</pc:chgInfo>
</file>

<file path=ppt/comments/modernComment_104_AE3635D5.xml><?xml version="1.0" encoding="utf-8"?>
<p188:cmLst xmlns:a="http://schemas.openxmlformats.org/drawingml/2006/main" xmlns:r="http://schemas.openxmlformats.org/officeDocument/2006/relationships" xmlns:p188="http://schemas.microsoft.com/office/powerpoint/2018/8/main">
  <p188:cm id="{F5D67BC5-A56B-437E-8AB5-A24C1F5318F7}" authorId="{EEEEE68E-C595-8061-3245-3083C4B607C4}" created="2022-08-09T18:45:14.977">
    <ac:txMkLst xmlns:ac="http://schemas.microsoft.com/office/drawing/2013/main/command">
      <pc:docMk xmlns:pc="http://schemas.microsoft.com/office/powerpoint/2013/main/command"/>
      <pc:sldMk xmlns:pc="http://schemas.microsoft.com/office/powerpoint/2013/main/command" cId="2922788309" sldId="260"/>
      <ac:spMk id="6" creationId="{9426BF3F-975C-4300-9230-708FC5F67751}"/>
      <ac:txMk cp="0" len="19">
        <ac:context len="20" hash="2326653945"/>
      </ac:txMk>
    </ac:txMkLst>
    <p188:pos x="3346405" y="234461"/>
    <p188:replyLst>
      <p188:reply id="{C6A6DA74-5378-4C24-B484-1AD66F34E85B}" authorId="{3A4A2AF1-CACD-EE25-7CEA-EE484AD393CD}" created="2022-09-06T17:26:20.379">
        <p188:txBody>
          <a:bodyPr/>
          <a:lstStyle/>
          <a:p>
            <a:r>
              <a:rPr lang="en-US"/>
              <a:t>Fulfilled most except Lambda_GC.</a:t>
            </a:r>
          </a:p>
        </p188:txBody>
      </p188:reply>
    </p188:replyLst>
    <p188:txBody>
      <a:bodyPr/>
      <a:lstStyle/>
      <a:p>
        <a:r>
          <a:rPr lang="en-US"/>
          <a:t>Here we are stressing that we do as well as our competitors on a continuous phenotype. 
Maybe move to supplemental and also remove the GC graphs on the right</a:t>
        </a:r>
      </a:p>
    </p188:txBody>
  </p188:cm>
</p188:cmLst>
</file>

<file path=ppt/comments/modernComment_10F_E020619F.xml><?xml version="1.0" encoding="utf-8"?>
<p188:cmLst xmlns:a="http://schemas.openxmlformats.org/drawingml/2006/main" xmlns:r="http://schemas.openxmlformats.org/officeDocument/2006/relationships" xmlns:p188="http://schemas.microsoft.com/office/powerpoint/2018/8/main">
  <p188:cm id="{2C4EDCAD-461C-4B40-96CC-35F14C59FAF5}" authorId="{EEEEE68E-C595-8061-3245-3083C4B607C4}" created="2022-08-09T18:37:50.001">
    <ac:deMkLst xmlns:ac="http://schemas.microsoft.com/office/drawing/2013/main/command">
      <pc:docMk xmlns:pc="http://schemas.microsoft.com/office/powerpoint/2013/main/command"/>
      <pc:sldMk xmlns:pc="http://schemas.microsoft.com/office/powerpoint/2013/main/command" cId="3760218527" sldId="271"/>
      <ac:spMk id="6" creationId="{9426BF3F-975C-4300-9230-708FC5F67751}"/>
    </ac:deMkLst>
    <p188:replyLst>
      <p188:reply id="{6EDFFA2D-C22B-4EE2-BD08-1BDCE9ECD4F4}" authorId="{3A4A2AF1-CACD-EE25-7CEA-EE484AD393CD}" created="2022-09-06T17:20:50.337">
        <p188:txBody>
          <a:bodyPr/>
          <a:lstStyle/>
          <a:p>
            <a:r>
              <a:rPr lang="en-US"/>
              <a:t>Fulfilled most except Lambda_GC.</a:t>
            </a:r>
          </a:p>
        </p188:txBody>
      </p188:reply>
    </p188:replyLst>
    <p188:txBody>
      <a:bodyPr/>
      <a:lstStyle/>
      <a:p>
        <a:r>
          <a:rPr lang="en-US"/>
          <a:t>Suggestion - Pick one locus (chr 2?) and pull locus zoom plots for each of the 5 regions and the lamda bar chart as the 6th chart
Then put this figure with all red circles removed except VLA circles and move to supplemental. Remove QQ plots on the right for the Supp. Figure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571D16-6F4E-2A48-9FDE-4244C1D9B2AF}" type="datetimeFigureOut">
              <a:rPr lang="en-US" smtClean="0"/>
              <a:t>9/7/22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4CBFF1-6F89-F845-9F64-BA03E5B585CD}" type="slidenum">
              <a:rPr lang="en-US" smtClean="0"/>
              <a:t>‹#›</a:t>
            </a:fld>
            <a:endParaRPr lang="en-US"/>
          </a:p>
        </p:txBody>
      </p:sp>
    </p:spTree>
    <p:extLst>
      <p:ext uri="{BB962C8B-B14F-4D97-AF65-F5344CB8AC3E}">
        <p14:creationId xmlns:p14="http://schemas.microsoft.com/office/powerpoint/2010/main" val="2511810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Supplement Figure 3b: Manhattan and QQ Plots, with </a:t>
            </a:r>
            <a:r>
              <a:rPr lang="en-US" sz="1200" b="1" kern="1200" dirty="0" err="1">
                <a:solidFill>
                  <a:srgbClr val="000000"/>
                </a:solidFill>
                <a:effectLst/>
                <a:latin typeface="Calibri" panose="020F0502020204030204" pitchFamily="34" charset="0"/>
                <a:ea typeface="DengXian" panose="02010600030101010101" pitchFamily="2" charset="-122"/>
                <a:cs typeface="Calibri" panose="020F0502020204030204" pitchFamily="34" charset="0"/>
              </a:rPr>
              <a:t>λ</a:t>
            </a:r>
            <a:r>
              <a:rPr lang="en-US" sz="1200" b="1" kern="1200" baseline="-25000" dirty="0" err="1">
                <a:solidFill>
                  <a:srgbClr val="000000"/>
                </a:solidFill>
                <a:effectLst/>
                <a:latin typeface="Calibri" panose="020F0502020204030204" pitchFamily="34" charset="0"/>
                <a:ea typeface="DengXian" panose="02010600030101010101" pitchFamily="2" charset="-122"/>
                <a:cs typeface="Calibri" panose="020F0502020204030204" pitchFamily="34" charset="0"/>
              </a:rPr>
              <a:t>GC</a:t>
            </a:r>
            <a:endParaRPr lang="en-US" sz="1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gn="just">
              <a:lnSpc>
                <a:spcPct val="107000"/>
              </a:lnSpc>
              <a:spcBef>
                <a:spcPts val="0"/>
              </a:spcBef>
              <a:spcAft>
                <a:spcPts val="0"/>
              </a:spcAft>
            </a:pPr>
            <a:r>
              <a:rPr lang="en-US" sz="1200" b="1" kern="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x-axis:</a:t>
            </a:r>
            <a:r>
              <a:rPr lang="en-US" sz="1200" kern="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chromosome position; </a:t>
            </a:r>
            <a:r>
              <a:rPr lang="en-US" sz="1200" b="1" kern="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y-axis:</a:t>
            </a:r>
            <a:r>
              <a:rPr lang="en-US" sz="1200" kern="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–log</a:t>
            </a:r>
            <a:r>
              <a:rPr lang="en-US" sz="1200" kern="1200" baseline="-250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10</a:t>
            </a:r>
            <a:r>
              <a:rPr lang="en-US" sz="1200" kern="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P; </a:t>
            </a:r>
            <a:r>
              <a:rPr lang="en-US" sz="1200" b="1" kern="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red dash:</a:t>
            </a:r>
            <a:r>
              <a:rPr lang="en-US" sz="1200" kern="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significance threshold –log</a:t>
            </a:r>
            <a:r>
              <a:rPr lang="en-US" sz="1200" kern="1200" baseline="-250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10</a:t>
            </a:r>
            <a:r>
              <a:rPr lang="en-US" sz="1200" kern="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(5e-8); </a:t>
            </a:r>
            <a:r>
              <a:rPr lang="en-US" sz="1200" b="1" kern="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each dot</a:t>
            </a:r>
            <a:r>
              <a:rPr lang="en-US" sz="1200" kern="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bins 269,534 basepairs; </a:t>
            </a:r>
            <a:r>
              <a:rPr lang="en-US" sz="1200" b="1" kern="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magenta dots</a:t>
            </a:r>
            <a:r>
              <a:rPr lang="en-US" sz="1200" kern="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denote pseudo-autosome regions (PAR) on X; hollow triangle dots denote significant variant capped at a maximum displayable –log</a:t>
            </a:r>
            <a:r>
              <a:rPr lang="en-US" sz="1200" kern="1200" baseline="-250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10</a:t>
            </a:r>
            <a:r>
              <a:rPr lang="en-US" sz="1200" kern="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P of 12; </a:t>
            </a:r>
            <a:r>
              <a:rPr lang="en-US" sz="1200" b="1" kern="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orange circle:</a:t>
            </a:r>
            <a:r>
              <a:rPr lang="en-US" sz="1200" kern="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abnormal p-values (excluded from </a:t>
            </a:r>
            <a:r>
              <a:rPr lang="en-US" sz="1200" b="1" kern="1200" dirty="0" err="1">
                <a:solidFill>
                  <a:srgbClr val="000000"/>
                </a:solidFill>
                <a:effectLst/>
                <a:latin typeface="Calibri" panose="020F0502020204030204" pitchFamily="34" charset="0"/>
                <a:ea typeface="DengXian" panose="02010600030101010101" pitchFamily="2" charset="-122"/>
                <a:cs typeface="Calibri" panose="020F0502020204030204" pitchFamily="34" charset="0"/>
              </a:rPr>
              <a:t>λ</a:t>
            </a:r>
            <a:r>
              <a:rPr lang="en-US" sz="1200" b="1" kern="1200" baseline="-25000" dirty="0" err="1">
                <a:solidFill>
                  <a:srgbClr val="000000"/>
                </a:solidFill>
                <a:effectLst/>
                <a:latin typeface="Calibri" panose="020F0502020204030204" pitchFamily="34" charset="0"/>
                <a:ea typeface="DengXian" panose="02010600030101010101" pitchFamily="2" charset="-122"/>
                <a:cs typeface="Calibri" panose="020F0502020204030204" pitchFamily="34" charset="0"/>
              </a:rPr>
              <a:t>GC</a:t>
            </a:r>
            <a:r>
              <a:rPr lang="en-US" sz="1200" kern="1200">
                <a:solidFill>
                  <a:srgbClr val="000000"/>
                </a:solidFill>
                <a:effectLst/>
                <a:latin typeface="Calibri" panose="020F0502020204030204" pitchFamily="34" charset="0"/>
                <a:ea typeface="DengXian" panose="02010600030101010101" pitchFamily="2" charset="-122"/>
                <a:cs typeface="Calibri" panose="020F0502020204030204" pitchFamily="34" charset="0"/>
              </a:rPr>
              <a:t>); </a:t>
            </a:r>
            <a:r>
              <a:rPr lang="en-US" sz="1200" b="1" kern="1200">
                <a:solidFill>
                  <a:srgbClr val="000000"/>
                </a:solidFill>
                <a:effectLst/>
                <a:latin typeface="Calibri" panose="020F0502020204030204" pitchFamily="34" charset="0"/>
                <a:ea typeface="DengXian" panose="02010600030101010101" pitchFamily="2" charset="-122"/>
                <a:cs typeface="Calibri" panose="020F0502020204030204" pitchFamily="34" charset="0"/>
              </a:rPr>
              <a:t>rows:</a:t>
            </a:r>
            <a:r>
              <a:rPr lang="en-US" sz="1200" kern="1200">
                <a:solidFill>
                  <a:srgbClr val="000000"/>
                </a:solidFill>
                <a:effectLst/>
                <a:latin typeface="Calibri" panose="020F0502020204030204" pitchFamily="34" charset="0"/>
                <a:ea typeface="DengXian" panose="02010600030101010101" pitchFamily="2" charset="-122"/>
                <a:cs typeface="Calibri" panose="020F0502020204030204" pitchFamily="34" charset="0"/>
              </a:rPr>
              <a:t> statistical tests, </a:t>
            </a:r>
            <a:r>
              <a:rPr lang="en-US" sz="1200" b="1" kern="1200">
                <a:solidFill>
                  <a:srgbClr val="000000"/>
                </a:solidFill>
                <a:effectLst/>
                <a:latin typeface="Calibri" panose="020F0502020204030204" pitchFamily="34" charset="0"/>
                <a:ea typeface="DengXian" panose="02010600030101010101" pitchFamily="2" charset="-122"/>
                <a:cs typeface="Calibri" panose="020F0502020204030204" pitchFamily="34" charset="0"/>
              </a:rPr>
              <a:t>GWAS</a:t>
            </a:r>
            <a:r>
              <a:rPr lang="en-US" sz="1200" kern="1200">
                <a:solidFill>
                  <a:srgbClr val="000000"/>
                </a:solidFill>
                <a:effectLst/>
                <a:latin typeface="Calibri" panose="020F0502020204030204" pitchFamily="34" charset="0"/>
                <a:ea typeface="DengXian" panose="02010600030101010101" pitchFamily="2" charset="-122"/>
                <a:cs typeface="Calibri" panose="020F0502020204030204" pitchFamily="34" charset="0"/>
              </a:rPr>
              <a:t> = genome wide association study; </a:t>
            </a:r>
            <a:r>
              <a:rPr lang="en-US" sz="1200" b="1" kern="1200">
                <a:solidFill>
                  <a:srgbClr val="000000"/>
                </a:solidFill>
                <a:effectLst/>
                <a:latin typeface="Calibri" panose="020F0502020204030204" pitchFamily="34" charset="0"/>
                <a:ea typeface="DengXian" panose="02010600030101010101" pitchFamily="2" charset="-122"/>
                <a:cs typeface="Calibri" panose="020F0502020204030204" pitchFamily="34" charset="0"/>
              </a:rPr>
              <a:t>DLM </a:t>
            </a:r>
            <a:r>
              <a:rPr lang="en-US" sz="1200" kern="1200">
                <a:solidFill>
                  <a:srgbClr val="000000"/>
                </a:solidFill>
                <a:effectLst/>
                <a:latin typeface="Calibri" panose="020F0502020204030204" pitchFamily="34" charset="0"/>
                <a:ea typeface="DengXian" panose="02010600030101010101" pitchFamily="2" charset="-122"/>
                <a:cs typeface="Calibri" panose="020F0502020204030204" pitchFamily="34" charset="0"/>
              </a:rPr>
              <a:t>= double linear model, </a:t>
            </a:r>
            <a:r>
              <a:rPr lang="en-US" sz="1200" b="1" kern="1200">
                <a:solidFill>
                  <a:srgbClr val="000000"/>
                </a:solidFill>
                <a:effectLst/>
                <a:latin typeface="Calibri" panose="020F0502020204030204" pitchFamily="34" charset="0"/>
                <a:ea typeface="DengXian" panose="02010600030101010101" pitchFamily="2" charset="-122"/>
                <a:cs typeface="Calibri" panose="020F0502020204030204" pitchFamily="34" charset="0"/>
              </a:rPr>
              <a:t>VLA </a:t>
            </a:r>
            <a:r>
              <a:rPr lang="en-US" sz="1200" kern="1200">
                <a:solidFill>
                  <a:srgbClr val="000000"/>
                </a:solidFill>
                <a:effectLst/>
                <a:latin typeface="Calibri" panose="020F0502020204030204" pitchFamily="34" charset="0"/>
                <a:ea typeface="DengXian" panose="02010600030101010101" pitchFamily="2" charset="-122"/>
                <a:cs typeface="Calibri" panose="020F0502020204030204" pitchFamily="34" charset="0"/>
              </a:rPr>
              <a:t>= variance loci analysis (order-2 polynomial positive gradient test), </a:t>
            </a:r>
            <a:r>
              <a:rPr lang="en-US" sz="1200" b="1" kern="1200">
                <a:solidFill>
                  <a:srgbClr val="000000"/>
                </a:solidFill>
                <a:effectLst/>
                <a:latin typeface="Calibri" panose="020F0502020204030204" pitchFamily="34" charset="0"/>
                <a:ea typeface="DengXian" panose="02010600030101010101" pitchFamily="2" charset="-122"/>
                <a:cs typeface="Calibri" panose="020F0502020204030204" pitchFamily="34" charset="0"/>
              </a:rPr>
              <a:t>LVT</a:t>
            </a:r>
            <a:r>
              <a:rPr lang="en-US" sz="1200" kern="1200">
                <a:solidFill>
                  <a:srgbClr val="000000"/>
                </a:solidFill>
                <a:effectLst/>
                <a:latin typeface="Calibri" panose="020F0502020204030204" pitchFamily="34" charset="0"/>
                <a:ea typeface="DengXian" panose="02010600030101010101" pitchFamily="2" charset="-122"/>
                <a:cs typeface="Calibri" panose="020F0502020204030204" pitchFamily="34" charset="0"/>
              </a:rPr>
              <a:t> = Levene’s robust test, </a:t>
            </a:r>
            <a:r>
              <a:rPr lang="en-US" sz="1200" b="1" kern="1200">
                <a:solidFill>
                  <a:srgbClr val="000000"/>
                </a:solidFill>
                <a:effectLst/>
                <a:latin typeface="Calibri" panose="020F0502020204030204" pitchFamily="34" charset="0"/>
                <a:ea typeface="DengXian" panose="02010600030101010101" pitchFamily="2" charset="-122"/>
                <a:cs typeface="Calibri" panose="020F0502020204030204" pitchFamily="34" charset="0"/>
              </a:rPr>
              <a:t>DRM</a:t>
            </a:r>
            <a:r>
              <a:rPr lang="en-US" sz="1200" kern="1200">
                <a:solidFill>
                  <a:srgbClr val="000000"/>
                </a:solidFill>
                <a:effectLst/>
                <a:latin typeface="Calibri" panose="020F0502020204030204" pitchFamily="34" charset="0"/>
                <a:ea typeface="DengXian" panose="02010600030101010101" pitchFamily="2" charset="-122"/>
                <a:cs typeface="Calibri" panose="020F0502020204030204" pitchFamily="34" charset="0"/>
              </a:rPr>
              <a:t> = Deviation Regression Model; </a:t>
            </a:r>
            <a:r>
              <a:rPr lang="en-US" sz="1200" b="1" kern="1200">
                <a:solidFill>
                  <a:srgbClr val="000000"/>
                </a:solidFill>
                <a:effectLst/>
                <a:latin typeface="Calibri" panose="020F0502020204030204" pitchFamily="34" charset="0"/>
                <a:ea typeface="DengXian" panose="02010600030101010101" pitchFamily="2" charset="-122"/>
                <a:cs typeface="Calibri" panose="020F0502020204030204" pitchFamily="34" charset="0"/>
              </a:rPr>
              <a:t>red region </a:t>
            </a:r>
            <a:r>
              <a:rPr lang="en-US" sz="1200" kern="1200">
                <a:solidFill>
                  <a:srgbClr val="000000"/>
                </a:solidFill>
                <a:effectLst/>
                <a:latin typeface="Calibri" panose="020F0502020204030204" pitchFamily="34" charset="0"/>
                <a:ea typeface="DengXian" panose="02010600030101010101" pitchFamily="2" charset="-122"/>
                <a:cs typeface="Calibri" panose="020F0502020204030204" pitchFamily="34" charset="0"/>
              </a:rPr>
              <a:t>(T2D only) surrounding</a:t>
            </a:r>
            <a:r>
              <a:rPr lang="en-US" sz="1200" b="1" kern="1200">
                <a:solidFill>
                  <a:srgbClr val="000000"/>
                </a:solidFill>
                <a:effectLst/>
                <a:latin typeface="Calibri" panose="020F0502020204030204" pitchFamily="34" charset="0"/>
                <a:ea typeface="DengXian" panose="02010600030101010101" pitchFamily="2" charset="-122"/>
                <a:cs typeface="Calibri" panose="020F0502020204030204" pitchFamily="34" charset="0"/>
              </a:rPr>
              <a:t> </a:t>
            </a:r>
            <a:r>
              <a:rPr lang="en-US" sz="1200" i="1" kern="1200">
                <a:solidFill>
                  <a:srgbClr val="000000"/>
                </a:solidFill>
                <a:effectLst/>
                <a:latin typeface="Calibri" panose="020F0502020204030204" pitchFamily="34" charset="0"/>
                <a:ea typeface="DengXian" panose="02010600030101010101" pitchFamily="2" charset="-122"/>
                <a:cs typeface="Calibri" panose="020F0502020204030204" pitchFamily="34" charset="0"/>
              </a:rPr>
              <a:t>rs6712203 </a:t>
            </a:r>
            <a:r>
              <a:rPr lang="en-US" sz="1200" kern="1200">
                <a:solidFill>
                  <a:srgbClr val="000000"/>
                </a:solidFill>
                <a:effectLst/>
                <a:latin typeface="Calibri" panose="020F0502020204030204" pitchFamily="34" charset="0"/>
                <a:ea typeface="DengXian" panose="02010600030101010101" pitchFamily="2" charset="-122"/>
                <a:cs typeface="Calibri" panose="020F0502020204030204" pitchFamily="34" charset="0"/>
              </a:rPr>
              <a:t>on chromosome 2 corresponds to the local Manhattan plots in in main text Figure 3.</a:t>
            </a:r>
            <a:endParaRPr lang="en-US" sz="120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BE0B304-4FB5-4366-BD80-1339A5786303}" type="slidenum">
              <a:rPr lang="en-US" smtClean="0"/>
              <a:t>7</a:t>
            </a:fld>
            <a:endParaRPr lang="en-US"/>
          </a:p>
        </p:txBody>
      </p:sp>
    </p:spTree>
    <p:extLst>
      <p:ext uri="{BB962C8B-B14F-4D97-AF65-F5344CB8AC3E}">
        <p14:creationId xmlns:p14="http://schemas.microsoft.com/office/powerpoint/2010/main" val="2610539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lnSpc>
                <a:spcPct val="107000"/>
              </a:lnSpc>
              <a:spcBef>
                <a:spcPts val="0"/>
              </a:spcBef>
              <a:spcAft>
                <a:spcPts val="0"/>
              </a:spcAft>
            </a:pPr>
            <a:r>
              <a:rPr lang="en-US" sz="1800" b="1" kern="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Supplement Figure 3b: Manhattan and QQ Plots, with </a:t>
            </a:r>
            <a:r>
              <a:rPr lang="en-US" sz="1800" b="1" kern="1200" dirty="0" err="1">
                <a:solidFill>
                  <a:srgbClr val="000000"/>
                </a:solidFill>
                <a:effectLst/>
                <a:latin typeface="Calibri" panose="020F0502020204030204" pitchFamily="34" charset="0"/>
                <a:ea typeface="DengXian" panose="02010600030101010101" pitchFamily="2" charset="-122"/>
                <a:cs typeface="Calibri" panose="020F0502020204030204" pitchFamily="34" charset="0"/>
              </a:rPr>
              <a:t>λ</a:t>
            </a:r>
            <a:r>
              <a:rPr lang="en-US" sz="1800" b="1" kern="1200" baseline="-25000" dirty="0" err="1">
                <a:solidFill>
                  <a:srgbClr val="000000"/>
                </a:solidFill>
                <a:effectLst/>
                <a:latin typeface="Calibri" panose="020F0502020204030204" pitchFamily="34" charset="0"/>
                <a:ea typeface="DengXian" panose="02010600030101010101" pitchFamily="2" charset="-122"/>
                <a:cs typeface="Calibri" panose="020F0502020204030204" pitchFamily="34" charset="0"/>
              </a:rPr>
              <a:t>GC</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gn="just">
              <a:lnSpc>
                <a:spcPct val="107000"/>
              </a:lnSpc>
              <a:spcBef>
                <a:spcPts val="0"/>
              </a:spcBef>
              <a:spcAft>
                <a:spcPts val="0"/>
              </a:spcAft>
            </a:pPr>
            <a:r>
              <a:rPr lang="en-US" sz="1800" b="1" kern="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x-axis:</a:t>
            </a:r>
            <a:r>
              <a:rPr lang="en-US" sz="1800" kern="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chromosome position; </a:t>
            </a:r>
            <a:r>
              <a:rPr lang="en-US" sz="1800" b="1" kern="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y-axis:</a:t>
            </a:r>
            <a:r>
              <a:rPr lang="en-US" sz="1800" kern="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–log</a:t>
            </a:r>
            <a:r>
              <a:rPr lang="en-US" sz="1800" kern="1200" baseline="-250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10</a:t>
            </a:r>
            <a:r>
              <a:rPr lang="en-US" sz="1800" kern="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P; </a:t>
            </a:r>
            <a:r>
              <a:rPr lang="en-US" sz="1800" b="1" kern="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red dash:</a:t>
            </a:r>
            <a:r>
              <a:rPr lang="en-US" sz="1800" kern="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significance threshold –log</a:t>
            </a:r>
            <a:r>
              <a:rPr lang="en-US" sz="1800" kern="1200" baseline="-250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10</a:t>
            </a:r>
            <a:r>
              <a:rPr lang="en-US" sz="1800" kern="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(5e-8); </a:t>
            </a:r>
            <a:r>
              <a:rPr lang="en-US" sz="1800" b="1" kern="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each dot</a:t>
            </a:r>
            <a:r>
              <a:rPr lang="en-US" sz="1800" kern="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bins 269,534 basepairs; </a:t>
            </a:r>
            <a:r>
              <a:rPr lang="en-US" sz="1800" b="1" kern="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magenta dots</a:t>
            </a:r>
            <a:r>
              <a:rPr lang="en-US" sz="1800" kern="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denote pseudo-autosome regions (PAR) on X; hollow triangle dots denote significant variant capped at a maximum displayable –log</a:t>
            </a:r>
            <a:r>
              <a:rPr lang="en-US" sz="1800" kern="1200" baseline="-250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10</a:t>
            </a:r>
            <a:r>
              <a:rPr lang="en-US" sz="1800" kern="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P of 12; </a:t>
            </a:r>
            <a:r>
              <a:rPr lang="en-US" sz="1800" b="1" kern="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orange circle:</a:t>
            </a:r>
            <a:r>
              <a:rPr lang="en-US" sz="1800" kern="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abnormal p-values (excluded from </a:t>
            </a:r>
            <a:r>
              <a:rPr lang="en-US" sz="1800" b="1" kern="1200" dirty="0" err="1">
                <a:solidFill>
                  <a:srgbClr val="000000"/>
                </a:solidFill>
                <a:effectLst/>
                <a:latin typeface="Calibri" panose="020F0502020204030204" pitchFamily="34" charset="0"/>
                <a:ea typeface="DengXian" panose="02010600030101010101" pitchFamily="2" charset="-122"/>
                <a:cs typeface="Calibri" panose="020F0502020204030204" pitchFamily="34" charset="0"/>
              </a:rPr>
              <a:t>λ</a:t>
            </a:r>
            <a:r>
              <a:rPr lang="en-US" sz="1800" b="1" kern="1200" baseline="-25000" dirty="0" err="1">
                <a:solidFill>
                  <a:srgbClr val="000000"/>
                </a:solidFill>
                <a:effectLst/>
                <a:latin typeface="Calibri" panose="020F0502020204030204" pitchFamily="34" charset="0"/>
                <a:ea typeface="DengXian" panose="02010600030101010101" pitchFamily="2" charset="-122"/>
                <a:cs typeface="Calibri" panose="020F0502020204030204" pitchFamily="34" charset="0"/>
              </a:rPr>
              <a:t>GC</a:t>
            </a:r>
            <a:r>
              <a:rPr lang="en-US" sz="1800" kern="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a:t>
            </a:r>
            <a:r>
              <a:rPr lang="en-US" sz="1800" b="1" kern="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rows:</a:t>
            </a:r>
            <a:r>
              <a:rPr lang="en-US" sz="1800" kern="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statistical tests, </a:t>
            </a:r>
            <a:r>
              <a:rPr lang="en-US" sz="1800" b="1" kern="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GWAS</a:t>
            </a:r>
            <a:r>
              <a:rPr lang="en-US" sz="1800" kern="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 genome wide association study; </a:t>
            </a:r>
            <a:r>
              <a:rPr lang="en-US" sz="1800" b="1" kern="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DLM </a:t>
            </a:r>
            <a:r>
              <a:rPr lang="en-US" sz="1800" kern="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double linear model, </a:t>
            </a:r>
            <a:r>
              <a:rPr lang="en-US" sz="1800" b="1" kern="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VLA </a:t>
            </a:r>
            <a:r>
              <a:rPr lang="en-US" sz="1800" kern="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variance loci analysis (order-2 polynomial positive gradient test), </a:t>
            </a:r>
            <a:r>
              <a:rPr lang="en-US" sz="1800" b="1" kern="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LVT</a:t>
            </a:r>
            <a:r>
              <a:rPr lang="en-US" sz="1800" kern="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 Levene’s robust test, </a:t>
            </a:r>
            <a:r>
              <a:rPr lang="en-US" sz="1800" b="1" kern="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DRM</a:t>
            </a:r>
            <a:r>
              <a:rPr lang="en-US" sz="1800" kern="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 Deviation Regression Model; </a:t>
            </a:r>
            <a:r>
              <a:rPr lang="en-US" sz="1800" b="1" kern="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red region </a:t>
            </a:r>
            <a:r>
              <a:rPr lang="en-US" sz="1800" kern="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(T2D only) surrounding</a:t>
            </a:r>
            <a:r>
              <a:rPr lang="en-US" sz="1800" b="1" kern="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a:t>
            </a:r>
            <a:r>
              <a:rPr lang="en-US" sz="1800" i="1" kern="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rs6712203 </a:t>
            </a:r>
            <a:r>
              <a:rPr lang="en-US" sz="1800" kern="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on chromosome 2 corresponds to the local Manhattan plots in in main text Figure 3.</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64CBFF1-6F89-F845-9F64-BA03E5B585CD}" type="slidenum">
              <a:rPr lang="en-US" smtClean="0"/>
              <a:t>8</a:t>
            </a:fld>
            <a:endParaRPr lang="en-US"/>
          </a:p>
        </p:txBody>
      </p:sp>
    </p:spTree>
    <p:extLst>
      <p:ext uri="{BB962C8B-B14F-4D97-AF65-F5344CB8AC3E}">
        <p14:creationId xmlns:p14="http://schemas.microsoft.com/office/powerpoint/2010/main" val="256047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98535-E551-50F6-AD4D-D6311E68BF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DA2D79-CB2F-655B-B713-A2E52BFD7A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B6A34B-6AF8-A347-A771-0F650FF285E0}"/>
              </a:ext>
            </a:extLst>
          </p:cNvPr>
          <p:cNvSpPr>
            <a:spLocks noGrp="1"/>
          </p:cNvSpPr>
          <p:nvPr>
            <p:ph type="dt" sz="half" idx="10"/>
          </p:nvPr>
        </p:nvSpPr>
        <p:spPr/>
        <p:txBody>
          <a:bodyPr/>
          <a:lstStyle/>
          <a:p>
            <a:fld id="{11A229A1-6F40-3540-8804-817841A1D531}" type="datetimeFigureOut">
              <a:rPr lang="en-US" smtClean="0"/>
              <a:t>9/7/22</a:t>
            </a:fld>
            <a:endParaRPr lang="en-US"/>
          </a:p>
        </p:txBody>
      </p:sp>
      <p:sp>
        <p:nvSpPr>
          <p:cNvPr id="5" name="Footer Placeholder 4">
            <a:extLst>
              <a:ext uri="{FF2B5EF4-FFF2-40B4-BE49-F238E27FC236}">
                <a16:creationId xmlns:a16="http://schemas.microsoft.com/office/drawing/2014/main" id="{B5B88034-3D76-D8AD-D6CC-9B65B2FF2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FB6A7E-989A-95DE-6173-F01CB5E371F2}"/>
              </a:ext>
            </a:extLst>
          </p:cNvPr>
          <p:cNvSpPr>
            <a:spLocks noGrp="1"/>
          </p:cNvSpPr>
          <p:nvPr>
            <p:ph type="sldNum" sz="quarter" idx="12"/>
          </p:nvPr>
        </p:nvSpPr>
        <p:spPr/>
        <p:txBody>
          <a:bodyPr/>
          <a:lstStyle/>
          <a:p>
            <a:fld id="{43499CEE-50E9-2544-ACFC-2DD89F0C7BE2}" type="slidenum">
              <a:rPr lang="en-US" smtClean="0"/>
              <a:t>‹#›</a:t>
            </a:fld>
            <a:endParaRPr lang="en-US"/>
          </a:p>
        </p:txBody>
      </p:sp>
    </p:spTree>
    <p:extLst>
      <p:ext uri="{BB962C8B-B14F-4D97-AF65-F5344CB8AC3E}">
        <p14:creationId xmlns:p14="http://schemas.microsoft.com/office/powerpoint/2010/main" val="2893914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A89D4-61D4-6CD3-0E44-84F15AFF2E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C30B2D-0DAC-B79C-600F-C20BE823D6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D15A5E-FB39-EBB2-F695-9BD52DEE51C1}"/>
              </a:ext>
            </a:extLst>
          </p:cNvPr>
          <p:cNvSpPr>
            <a:spLocks noGrp="1"/>
          </p:cNvSpPr>
          <p:nvPr>
            <p:ph type="dt" sz="half" idx="10"/>
          </p:nvPr>
        </p:nvSpPr>
        <p:spPr/>
        <p:txBody>
          <a:bodyPr/>
          <a:lstStyle/>
          <a:p>
            <a:fld id="{11A229A1-6F40-3540-8804-817841A1D531}" type="datetimeFigureOut">
              <a:rPr lang="en-US" smtClean="0"/>
              <a:t>9/7/22</a:t>
            </a:fld>
            <a:endParaRPr lang="en-US"/>
          </a:p>
        </p:txBody>
      </p:sp>
      <p:sp>
        <p:nvSpPr>
          <p:cNvPr id="5" name="Footer Placeholder 4">
            <a:extLst>
              <a:ext uri="{FF2B5EF4-FFF2-40B4-BE49-F238E27FC236}">
                <a16:creationId xmlns:a16="http://schemas.microsoft.com/office/drawing/2014/main" id="{0579FC84-ECC7-EF98-9637-C3307EDA89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B83E37-07C3-C1D7-8739-4B853A50E338}"/>
              </a:ext>
            </a:extLst>
          </p:cNvPr>
          <p:cNvSpPr>
            <a:spLocks noGrp="1"/>
          </p:cNvSpPr>
          <p:nvPr>
            <p:ph type="sldNum" sz="quarter" idx="12"/>
          </p:nvPr>
        </p:nvSpPr>
        <p:spPr/>
        <p:txBody>
          <a:bodyPr/>
          <a:lstStyle/>
          <a:p>
            <a:fld id="{43499CEE-50E9-2544-ACFC-2DD89F0C7BE2}" type="slidenum">
              <a:rPr lang="en-US" smtClean="0"/>
              <a:t>‹#›</a:t>
            </a:fld>
            <a:endParaRPr lang="en-US"/>
          </a:p>
        </p:txBody>
      </p:sp>
    </p:spTree>
    <p:extLst>
      <p:ext uri="{BB962C8B-B14F-4D97-AF65-F5344CB8AC3E}">
        <p14:creationId xmlns:p14="http://schemas.microsoft.com/office/powerpoint/2010/main" val="3447837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06C310-49E8-0CD1-2F76-12D9DA0551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3B4FED-BF6C-73E3-4375-76C9887FDC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F5A97D-2084-BEDC-59C0-9E13A4B68574}"/>
              </a:ext>
            </a:extLst>
          </p:cNvPr>
          <p:cNvSpPr>
            <a:spLocks noGrp="1"/>
          </p:cNvSpPr>
          <p:nvPr>
            <p:ph type="dt" sz="half" idx="10"/>
          </p:nvPr>
        </p:nvSpPr>
        <p:spPr/>
        <p:txBody>
          <a:bodyPr/>
          <a:lstStyle/>
          <a:p>
            <a:fld id="{11A229A1-6F40-3540-8804-817841A1D531}" type="datetimeFigureOut">
              <a:rPr lang="en-US" smtClean="0"/>
              <a:t>9/7/22</a:t>
            </a:fld>
            <a:endParaRPr lang="en-US"/>
          </a:p>
        </p:txBody>
      </p:sp>
      <p:sp>
        <p:nvSpPr>
          <p:cNvPr id="5" name="Footer Placeholder 4">
            <a:extLst>
              <a:ext uri="{FF2B5EF4-FFF2-40B4-BE49-F238E27FC236}">
                <a16:creationId xmlns:a16="http://schemas.microsoft.com/office/drawing/2014/main" id="{DC939E23-0801-33FA-7BC4-69A9312C7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D6BA13-7E4C-511F-7BC2-76A6ED783A37}"/>
              </a:ext>
            </a:extLst>
          </p:cNvPr>
          <p:cNvSpPr>
            <a:spLocks noGrp="1"/>
          </p:cNvSpPr>
          <p:nvPr>
            <p:ph type="sldNum" sz="quarter" idx="12"/>
          </p:nvPr>
        </p:nvSpPr>
        <p:spPr/>
        <p:txBody>
          <a:bodyPr/>
          <a:lstStyle/>
          <a:p>
            <a:fld id="{43499CEE-50E9-2544-ACFC-2DD89F0C7BE2}" type="slidenum">
              <a:rPr lang="en-US" smtClean="0"/>
              <a:t>‹#›</a:t>
            </a:fld>
            <a:endParaRPr lang="en-US"/>
          </a:p>
        </p:txBody>
      </p:sp>
    </p:spTree>
    <p:extLst>
      <p:ext uri="{BB962C8B-B14F-4D97-AF65-F5344CB8AC3E}">
        <p14:creationId xmlns:p14="http://schemas.microsoft.com/office/powerpoint/2010/main" val="3308225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8FCAB-2861-0C19-20A7-25B6732F13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33AAFE-AF03-1C15-096F-1AEF79F9E9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5CED29-E2FF-55C8-C7AF-CB9C56AC369B}"/>
              </a:ext>
            </a:extLst>
          </p:cNvPr>
          <p:cNvSpPr>
            <a:spLocks noGrp="1"/>
          </p:cNvSpPr>
          <p:nvPr>
            <p:ph type="dt" sz="half" idx="10"/>
          </p:nvPr>
        </p:nvSpPr>
        <p:spPr/>
        <p:txBody>
          <a:bodyPr/>
          <a:lstStyle/>
          <a:p>
            <a:fld id="{11A229A1-6F40-3540-8804-817841A1D531}" type="datetimeFigureOut">
              <a:rPr lang="en-US" smtClean="0"/>
              <a:t>9/7/22</a:t>
            </a:fld>
            <a:endParaRPr lang="en-US"/>
          </a:p>
        </p:txBody>
      </p:sp>
      <p:sp>
        <p:nvSpPr>
          <p:cNvPr id="5" name="Footer Placeholder 4">
            <a:extLst>
              <a:ext uri="{FF2B5EF4-FFF2-40B4-BE49-F238E27FC236}">
                <a16:creationId xmlns:a16="http://schemas.microsoft.com/office/drawing/2014/main" id="{06C636B8-DDEE-F80A-DEF9-C695D7DFAE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4E31A2-36BB-E6D5-2595-8DED7A3680CC}"/>
              </a:ext>
            </a:extLst>
          </p:cNvPr>
          <p:cNvSpPr>
            <a:spLocks noGrp="1"/>
          </p:cNvSpPr>
          <p:nvPr>
            <p:ph type="sldNum" sz="quarter" idx="12"/>
          </p:nvPr>
        </p:nvSpPr>
        <p:spPr/>
        <p:txBody>
          <a:bodyPr/>
          <a:lstStyle/>
          <a:p>
            <a:fld id="{43499CEE-50E9-2544-ACFC-2DD89F0C7BE2}" type="slidenum">
              <a:rPr lang="en-US" smtClean="0"/>
              <a:t>‹#›</a:t>
            </a:fld>
            <a:endParaRPr lang="en-US"/>
          </a:p>
        </p:txBody>
      </p:sp>
    </p:spTree>
    <p:extLst>
      <p:ext uri="{BB962C8B-B14F-4D97-AF65-F5344CB8AC3E}">
        <p14:creationId xmlns:p14="http://schemas.microsoft.com/office/powerpoint/2010/main" val="1125438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EA20D-D502-437D-6D76-3A2B1AA388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45F9F5-5BDD-54A0-73FC-C32EE276B8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7C7B35-D52D-7BC2-CE5E-9CB45DC20126}"/>
              </a:ext>
            </a:extLst>
          </p:cNvPr>
          <p:cNvSpPr>
            <a:spLocks noGrp="1"/>
          </p:cNvSpPr>
          <p:nvPr>
            <p:ph type="dt" sz="half" idx="10"/>
          </p:nvPr>
        </p:nvSpPr>
        <p:spPr/>
        <p:txBody>
          <a:bodyPr/>
          <a:lstStyle/>
          <a:p>
            <a:fld id="{11A229A1-6F40-3540-8804-817841A1D531}" type="datetimeFigureOut">
              <a:rPr lang="en-US" smtClean="0"/>
              <a:t>9/7/22</a:t>
            </a:fld>
            <a:endParaRPr lang="en-US"/>
          </a:p>
        </p:txBody>
      </p:sp>
      <p:sp>
        <p:nvSpPr>
          <p:cNvPr id="5" name="Footer Placeholder 4">
            <a:extLst>
              <a:ext uri="{FF2B5EF4-FFF2-40B4-BE49-F238E27FC236}">
                <a16:creationId xmlns:a16="http://schemas.microsoft.com/office/drawing/2014/main" id="{D6F5B394-6506-49AF-2A7C-D86EF11467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7651C5-0569-52B3-1991-A6180CDD6A76}"/>
              </a:ext>
            </a:extLst>
          </p:cNvPr>
          <p:cNvSpPr>
            <a:spLocks noGrp="1"/>
          </p:cNvSpPr>
          <p:nvPr>
            <p:ph type="sldNum" sz="quarter" idx="12"/>
          </p:nvPr>
        </p:nvSpPr>
        <p:spPr/>
        <p:txBody>
          <a:bodyPr/>
          <a:lstStyle/>
          <a:p>
            <a:fld id="{43499CEE-50E9-2544-ACFC-2DD89F0C7BE2}" type="slidenum">
              <a:rPr lang="en-US" smtClean="0"/>
              <a:t>‹#›</a:t>
            </a:fld>
            <a:endParaRPr lang="en-US"/>
          </a:p>
        </p:txBody>
      </p:sp>
    </p:spTree>
    <p:extLst>
      <p:ext uri="{BB962C8B-B14F-4D97-AF65-F5344CB8AC3E}">
        <p14:creationId xmlns:p14="http://schemas.microsoft.com/office/powerpoint/2010/main" val="3197558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772B8-B42A-134D-A8FB-28D495FA94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0EA338-6AEC-F066-C923-179316F192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8FC45E-6A72-6530-63A1-B5E65FD580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353A09-29A2-91B1-A505-02A32C774521}"/>
              </a:ext>
            </a:extLst>
          </p:cNvPr>
          <p:cNvSpPr>
            <a:spLocks noGrp="1"/>
          </p:cNvSpPr>
          <p:nvPr>
            <p:ph type="dt" sz="half" idx="10"/>
          </p:nvPr>
        </p:nvSpPr>
        <p:spPr/>
        <p:txBody>
          <a:bodyPr/>
          <a:lstStyle/>
          <a:p>
            <a:fld id="{11A229A1-6F40-3540-8804-817841A1D531}" type="datetimeFigureOut">
              <a:rPr lang="en-US" smtClean="0"/>
              <a:t>9/7/22</a:t>
            </a:fld>
            <a:endParaRPr lang="en-US"/>
          </a:p>
        </p:txBody>
      </p:sp>
      <p:sp>
        <p:nvSpPr>
          <p:cNvPr id="6" name="Footer Placeholder 5">
            <a:extLst>
              <a:ext uri="{FF2B5EF4-FFF2-40B4-BE49-F238E27FC236}">
                <a16:creationId xmlns:a16="http://schemas.microsoft.com/office/drawing/2014/main" id="{D1BC669F-C730-C3B4-9B08-74D324FB86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E1FE36-3871-2C58-4C7C-3A5E3239BA1E}"/>
              </a:ext>
            </a:extLst>
          </p:cNvPr>
          <p:cNvSpPr>
            <a:spLocks noGrp="1"/>
          </p:cNvSpPr>
          <p:nvPr>
            <p:ph type="sldNum" sz="quarter" idx="12"/>
          </p:nvPr>
        </p:nvSpPr>
        <p:spPr/>
        <p:txBody>
          <a:bodyPr/>
          <a:lstStyle/>
          <a:p>
            <a:fld id="{43499CEE-50E9-2544-ACFC-2DD89F0C7BE2}" type="slidenum">
              <a:rPr lang="en-US" smtClean="0"/>
              <a:t>‹#›</a:t>
            </a:fld>
            <a:endParaRPr lang="en-US"/>
          </a:p>
        </p:txBody>
      </p:sp>
    </p:spTree>
    <p:extLst>
      <p:ext uri="{BB962C8B-B14F-4D97-AF65-F5344CB8AC3E}">
        <p14:creationId xmlns:p14="http://schemas.microsoft.com/office/powerpoint/2010/main" val="781259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E8A18-E02F-40E6-DE7B-3F39354DED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6E98C2-B0E9-0278-5F5B-13E56A0BF1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F7614F-6D50-AA99-6DAD-2B0EBF4A1B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027BC5-FABC-9580-31D6-4EB12C12A4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4050E9-D296-C565-1C99-A6E1C0D769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A07F4D-9E27-54CF-3A5F-18CD173210A7}"/>
              </a:ext>
            </a:extLst>
          </p:cNvPr>
          <p:cNvSpPr>
            <a:spLocks noGrp="1"/>
          </p:cNvSpPr>
          <p:nvPr>
            <p:ph type="dt" sz="half" idx="10"/>
          </p:nvPr>
        </p:nvSpPr>
        <p:spPr/>
        <p:txBody>
          <a:bodyPr/>
          <a:lstStyle/>
          <a:p>
            <a:fld id="{11A229A1-6F40-3540-8804-817841A1D531}" type="datetimeFigureOut">
              <a:rPr lang="en-US" smtClean="0"/>
              <a:t>9/7/22</a:t>
            </a:fld>
            <a:endParaRPr lang="en-US"/>
          </a:p>
        </p:txBody>
      </p:sp>
      <p:sp>
        <p:nvSpPr>
          <p:cNvPr id="8" name="Footer Placeholder 7">
            <a:extLst>
              <a:ext uri="{FF2B5EF4-FFF2-40B4-BE49-F238E27FC236}">
                <a16:creationId xmlns:a16="http://schemas.microsoft.com/office/drawing/2014/main" id="{4BB33BFC-43E0-053B-C2BF-475118ED9D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3A0F19-2329-B260-3DFC-2E10DCBAB2B4}"/>
              </a:ext>
            </a:extLst>
          </p:cNvPr>
          <p:cNvSpPr>
            <a:spLocks noGrp="1"/>
          </p:cNvSpPr>
          <p:nvPr>
            <p:ph type="sldNum" sz="quarter" idx="12"/>
          </p:nvPr>
        </p:nvSpPr>
        <p:spPr/>
        <p:txBody>
          <a:bodyPr/>
          <a:lstStyle/>
          <a:p>
            <a:fld id="{43499CEE-50E9-2544-ACFC-2DD89F0C7BE2}" type="slidenum">
              <a:rPr lang="en-US" smtClean="0"/>
              <a:t>‹#›</a:t>
            </a:fld>
            <a:endParaRPr lang="en-US"/>
          </a:p>
        </p:txBody>
      </p:sp>
    </p:spTree>
    <p:extLst>
      <p:ext uri="{BB962C8B-B14F-4D97-AF65-F5344CB8AC3E}">
        <p14:creationId xmlns:p14="http://schemas.microsoft.com/office/powerpoint/2010/main" val="3073207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CE5DF-572A-82C8-40F5-31D7CBE1EA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B9FCC7-9645-A7FF-E884-C6720D3B1FE6}"/>
              </a:ext>
            </a:extLst>
          </p:cNvPr>
          <p:cNvSpPr>
            <a:spLocks noGrp="1"/>
          </p:cNvSpPr>
          <p:nvPr>
            <p:ph type="dt" sz="half" idx="10"/>
          </p:nvPr>
        </p:nvSpPr>
        <p:spPr/>
        <p:txBody>
          <a:bodyPr/>
          <a:lstStyle/>
          <a:p>
            <a:fld id="{11A229A1-6F40-3540-8804-817841A1D531}" type="datetimeFigureOut">
              <a:rPr lang="en-US" smtClean="0"/>
              <a:t>9/7/22</a:t>
            </a:fld>
            <a:endParaRPr lang="en-US"/>
          </a:p>
        </p:txBody>
      </p:sp>
      <p:sp>
        <p:nvSpPr>
          <p:cNvPr id="4" name="Footer Placeholder 3">
            <a:extLst>
              <a:ext uri="{FF2B5EF4-FFF2-40B4-BE49-F238E27FC236}">
                <a16:creationId xmlns:a16="http://schemas.microsoft.com/office/drawing/2014/main" id="{8C5E79AF-64F3-A405-C6A9-40C36E7FE1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8FDBBE-CC3C-D1AD-417E-0F596D190599}"/>
              </a:ext>
            </a:extLst>
          </p:cNvPr>
          <p:cNvSpPr>
            <a:spLocks noGrp="1"/>
          </p:cNvSpPr>
          <p:nvPr>
            <p:ph type="sldNum" sz="quarter" idx="12"/>
          </p:nvPr>
        </p:nvSpPr>
        <p:spPr/>
        <p:txBody>
          <a:bodyPr/>
          <a:lstStyle/>
          <a:p>
            <a:fld id="{43499CEE-50E9-2544-ACFC-2DD89F0C7BE2}" type="slidenum">
              <a:rPr lang="en-US" smtClean="0"/>
              <a:t>‹#›</a:t>
            </a:fld>
            <a:endParaRPr lang="en-US"/>
          </a:p>
        </p:txBody>
      </p:sp>
    </p:spTree>
    <p:extLst>
      <p:ext uri="{BB962C8B-B14F-4D97-AF65-F5344CB8AC3E}">
        <p14:creationId xmlns:p14="http://schemas.microsoft.com/office/powerpoint/2010/main" val="3332691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383E26-CE42-3C8E-E87C-C11093E9DA2C}"/>
              </a:ext>
            </a:extLst>
          </p:cNvPr>
          <p:cNvSpPr>
            <a:spLocks noGrp="1"/>
          </p:cNvSpPr>
          <p:nvPr>
            <p:ph type="dt" sz="half" idx="10"/>
          </p:nvPr>
        </p:nvSpPr>
        <p:spPr/>
        <p:txBody>
          <a:bodyPr/>
          <a:lstStyle/>
          <a:p>
            <a:fld id="{11A229A1-6F40-3540-8804-817841A1D531}" type="datetimeFigureOut">
              <a:rPr lang="en-US" smtClean="0"/>
              <a:t>9/7/22</a:t>
            </a:fld>
            <a:endParaRPr lang="en-US"/>
          </a:p>
        </p:txBody>
      </p:sp>
      <p:sp>
        <p:nvSpPr>
          <p:cNvPr id="3" name="Footer Placeholder 2">
            <a:extLst>
              <a:ext uri="{FF2B5EF4-FFF2-40B4-BE49-F238E27FC236}">
                <a16:creationId xmlns:a16="http://schemas.microsoft.com/office/drawing/2014/main" id="{645830EA-B0C3-350E-A7D1-E11F80ABF8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0AE0BA-318D-D9D3-EB24-B839214A8D70}"/>
              </a:ext>
            </a:extLst>
          </p:cNvPr>
          <p:cNvSpPr>
            <a:spLocks noGrp="1"/>
          </p:cNvSpPr>
          <p:nvPr>
            <p:ph type="sldNum" sz="quarter" idx="12"/>
          </p:nvPr>
        </p:nvSpPr>
        <p:spPr/>
        <p:txBody>
          <a:bodyPr/>
          <a:lstStyle/>
          <a:p>
            <a:fld id="{43499CEE-50E9-2544-ACFC-2DD89F0C7BE2}" type="slidenum">
              <a:rPr lang="en-US" smtClean="0"/>
              <a:t>‹#›</a:t>
            </a:fld>
            <a:endParaRPr lang="en-US"/>
          </a:p>
        </p:txBody>
      </p:sp>
    </p:spTree>
    <p:extLst>
      <p:ext uri="{BB962C8B-B14F-4D97-AF65-F5344CB8AC3E}">
        <p14:creationId xmlns:p14="http://schemas.microsoft.com/office/powerpoint/2010/main" val="572099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55A1C-DC9F-322B-68D7-0FE6E8F45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F42930-7B7D-AD2E-CF7F-A0E14BBD19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37D3F2-C03E-8E54-F1EC-CC77D0DDB4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F33CA4-0091-E9FD-A013-25A82A1BE4B4}"/>
              </a:ext>
            </a:extLst>
          </p:cNvPr>
          <p:cNvSpPr>
            <a:spLocks noGrp="1"/>
          </p:cNvSpPr>
          <p:nvPr>
            <p:ph type="dt" sz="half" idx="10"/>
          </p:nvPr>
        </p:nvSpPr>
        <p:spPr/>
        <p:txBody>
          <a:bodyPr/>
          <a:lstStyle/>
          <a:p>
            <a:fld id="{11A229A1-6F40-3540-8804-817841A1D531}" type="datetimeFigureOut">
              <a:rPr lang="en-US" smtClean="0"/>
              <a:t>9/7/22</a:t>
            </a:fld>
            <a:endParaRPr lang="en-US"/>
          </a:p>
        </p:txBody>
      </p:sp>
      <p:sp>
        <p:nvSpPr>
          <p:cNvPr id="6" name="Footer Placeholder 5">
            <a:extLst>
              <a:ext uri="{FF2B5EF4-FFF2-40B4-BE49-F238E27FC236}">
                <a16:creationId xmlns:a16="http://schemas.microsoft.com/office/drawing/2014/main" id="{DA7EC7C6-038B-4FA2-E37E-884F80B38E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EEF518-2F0C-0348-3E45-9E62C2DA75F6}"/>
              </a:ext>
            </a:extLst>
          </p:cNvPr>
          <p:cNvSpPr>
            <a:spLocks noGrp="1"/>
          </p:cNvSpPr>
          <p:nvPr>
            <p:ph type="sldNum" sz="quarter" idx="12"/>
          </p:nvPr>
        </p:nvSpPr>
        <p:spPr/>
        <p:txBody>
          <a:bodyPr/>
          <a:lstStyle/>
          <a:p>
            <a:fld id="{43499CEE-50E9-2544-ACFC-2DD89F0C7BE2}" type="slidenum">
              <a:rPr lang="en-US" smtClean="0"/>
              <a:t>‹#›</a:t>
            </a:fld>
            <a:endParaRPr lang="en-US"/>
          </a:p>
        </p:txBody>
      </p:sp>
    </p:spTree>
    <p:extLst>
      <p:ext uri="{BB962C8B-B14F-4D97-AF65-F5344CB8AC3E}">
        <p14:creationId xmlns:p14="http://schemas.microsoft.com/office/powerpoint/2010/main" val="4263292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639DD-E302-5BE1-76B2-E6F72BEE3D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897E87-6844-8D04-E55A-9D0B9075F9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2487EC-D6B1-EF92-611F-B6FCB52EC1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D5F7A5-87B6-75AE-226A-5A0D419FE921}"/>
              </a:ext>
            </a:extLst>
          </p:cNvPr>
          <p:cNvSpPr>
            <a:spLocks noGrp="1"/>
          </p:cNvSpPr>
          <p:nvPr>
            <p:ph type="dt" sz="half" idx="10"/>
          </p:nvPr>
        </p:nvSpPr>
        <p:spPr/>
        <p:txBody>
          <a:bodyPr/>
          <a:lstStyle/>
          <a:p>
            <a:fld id="{11A229A1-6F40-3540-8804-817841A1D531}" type="datetimeFigureOut">
              <a:rPr lang="en-US" smtClean="0"/>
              <a:t>9/7/22</a:t>
            </a:fld>
            <a:endParaRPr lang="en-US"/>
          </a:p>
        </p:txBody>
      </p:sp>
      <p:sp>
        <p:nvSpPr>
          <p:cNvPr id="6" name="Footer Placeholder 5">
            <a:extLst>
              <a:ext uri="{FF2B5EF4-FFF2-40B4-BE49-F238E27FC236}">
                <a16:creationId xmlns:a16="http://schemas.microsoft.com/office/drawing/2014/main" id="{C994E4AA-2ECB-ED10-C077-76201D91E1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07129F-5BC7-891C-5B64-B6A9C84FB9D1}"/>
              </a:ext>
            </a:extLst>
          </p:cNvPr>
          <p:cNvSpPr>
            <a:spLocks noGrp="1"/>
          </p:cNvSpPr>
          <p:nvPr>
            <p:ph type="sldNum" sz="quarter" idx="12"/>
          </p:nvPr>
        </p:nvSpPr>
        <p:spPr/>
        <p:txBody>
          <a:bodyPr/>
          <a:lstStyle/>
          <a:p>
            <a:fld id="{43499CEE-50E9-2544-ACFC-2DD89F0C7BE2}" type="slidenum">
              <a:rPr lang="en-US" smtClean="0"/>
              <a:t>‹#›</a:t>
            </a:fld>
            <a:endParaRPr lang="en-US"/>
          </a:p>
        </p:txBody>
      </p:sp>
    </p:spTree>
    <p:extLst>
      <p:ext uri="{BB962C8B-B14F-4D97-AF65-F5344CB8AC3E}">
        <p14:creationId xmlns:p14="http://schemas.microsoft.com/office/powerpoint/2010/main" val="3612080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428695-DE7A-D365-3B93-A4C3A7787C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E5DE26-A871-2B64-C095-7DCC718903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B47DA0-4418-1A6B-2B25-46A5CE4C00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229A1-6F40-3540-8804-817841A1D531}" type="datetimeFigureOut">
              <a:rPr lang="en-US" smtClean="0"/>
              <a:t>9/7/22</a:t>
            </a:fld>
            <a:endParaRPr lang="en-US"/>
          </a:p>
        </p:txBody>
      </p:sp>
      <p:sp>
        <p:nvSpPr>
          <p:cNvPr id="5" name="Footer Placeholder 4">
            <a:extLst>
              <a:ext uri="{FF2B5EF4-FFF2-40B4-BE49-F238E27FC236}">
                <a16:creationId xmlns:a16="http://schemas.microsoft.com/office/drawing/2014/main" id="{6661138C-BB7A-AB02-7F4C-869504A93A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AFFEBD-9A6E-F68C-9B67-0AB9AA5535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499CEE-50E9-2544-ACFC-2DD89F0C7BE2}" type="slidenum">
              <a:rPr lang="en-US" smtClean="0"/>
              <a:t>‹#›</a:t>
            </a:fld>
            <a:endParaRPr lang="en-US"/>
          </a:p>
        </p:txBody>
      </p:sp>
    </p:spTree>
    <p:extLst>
      <p:ext uri="{BB962C8B-B14F-4D97-AF65-F5344CB8AC3E}">
        <p14:creationId xmlns:p14="http://schemas.microsoft.com/office/powerpoint/2010/main" val="3000013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9.png"/><Relationship Id="rId7" Type="http://schemas.openxmlformats.org/officeDocument/2006/relationships/image" Target="../media/image61.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0.png"/><Relationship Id="rId7" Type="http://schemas.openxmlformats.org/officeDocument/2006/relationships/image" Target="../media/image15.png"/><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04_AE3635D5.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microsoft.com/office/2018/10/relationships/comments" Target="../comments/modernComment_10F_E020619F.xm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20.png"/><Relationship Id="rId7" Type="http://schemas.openxmlformats.org/officeDocument/2006/relationships/image" Target="../media/image60.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0.png"/><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AA9D7-4392-C9E1-6EBF-33A51C5B179F}"/>
              </a:ext>
            </a:extLst>
          </p:cNvPr>
          <p:cNvSpPr>
            <a:spLocks noGrp="1"/>
          </p:cNvSpPr>
          <p:nvPr>
            <p:ph type="ctrTitle"/>
          </p:nvPr>
        </p:nvSpPr>
        <p:spPr/>
        <p:txBody>
          <a:bodyPr/>
          <a:lstStyle/>
          <a:p>
            <a:r>
              <a:rPr lang="en-US" dirty="0"/>
              <a:t>Figures in Supplements</a:t>
            </a:r>
          </a:p>
        </p:txBody>
      </p:sp>
      <p:sp>
        <p:nvSpPr>
          <p:cNvPr id="3" name="Subtitle 2">
            <a:extLst>
              <a:ext uri="{FF2B5EF4-FFF2-40B4-BE49-F238E27FC236}">
                <a16:creationId xmlns:a16="http://schemas.microsoft.com/office/drawing/2014/main" id="{0EF82018-B911-4A1A-00BA-18F958D4126E}"/>
              </a:ext>
            </a:extLst>
          </p:cNvPr>
          <p:cNvSpPr>
            <a:spLocks noGrp="1"/>
          </p:cNvSpPr>
          <p:nvPr>
            <p:ph type="subTitle" idx="1"/>
          </p:nvPr>
        </p:nvSpPr>
        <p:spPr/>
        <p:txBody>
          <a:bodyPr/>
          <a:lstStyle/>
          <a:p>
            <a:r>
              <a:rPr lang="en-US" dirty="0"/>
              <a:t>Used in Supplements</a:t>
            </a:r>
          </a:p>
        </p:txBody>
      </p:sp>
    </p:spTree>
    <p:extLst>
      <p:ext uri="{BB962C8B-B14F-4D97-AF65-F5344CB8AC3E}">
        <p14:creationId xmlns:p14="http://schemas.microsoft.com/office/powerpoint/2010/main" val="1272457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0" name="Straight Connector 99">
            <a:extLst>
              <a:ext uri="{FF2B5EF4-FFF2-40B4-BE49-F238E27FC236}">
                <a16:creationId xmlns:a16="http://schemas.microsoft.com/office/drawing/2014/main" id="{A8A3D8A2-8C64-75A6-5770-55038B74EDF1}"/>
              </a:ext>
            </a:extLst>
          </p:cNvPr>
          <p:cNvCxnSpPr>
            <a:cxnSpLocks/>
            <a:stCxn id="73" idx="3"/>
            <a:endCxn id="96" idx="1"/>
          </p:cNvCxnSpPr>
          <p:nvPr/>
        </p:nvCxnSpPr>
        <p:spPr>
          <a:xfrm>
            <a:off x="6995160" y="2056407"/>
            <a:ext cx="457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A704678A-AAC9-276C-2017-A04A1A78C2DF}"/>
              </a:ext>
            </a:extLst>
          </p:cNvPr>
          <p:cNvCxnSpPr>
            <a:cxnSpLocks/>
            <a:stCxn id="96" idx="3"/>
            <a:endCxn id="127" idx="1"/>
          </p:cNvCxnSpPr>
          <p:nvPr/>
        </p:nvCxnSpPr>
        <p:spPr>
          <a:xfrm flipV="1">
            <a:off x="9281160" y="1370607"/>
            <a:ext cx="457200" cy="685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BE4F2B3-211A-61E7-8139-BDC2B388329E}"/>
              </a:ext>
            </a:extLst>
          </p:cNvPr>
          <p:cNvSpPr txBox="1"/>
          <p:nvPr/>
        </p:nvSpPr>
        <p:spPr>
          <a:xfrm>
            <a:off x="0" y="3020128"/>
            <a:ext cx="12192000" cy="2893100"/>
          </a:xfrm>
          <a:prstGeom prst="rect">
            <a:avLst/>
          </a:prstGeom>
          <a:noFill/>
        </p:spPr>
        <p:txBody>
          <a:bodyPr wrap="square" rtlCol="0">
            <a:spAutoFit/>
          </a:bodyPr>
          <a:lstStyle/>
          <a:p>
            <a:pPr algn="just"/>
            <a:r>
              <a:rPr lang="en-US" sz="1600" b="1"/>
              <a:t>Figure X2. </a:t>
            </a:r>
            <a:r>
              <a:rPr lang="en-US" sz="1600" b="1" dirty="0"/>
              <a:t>Workflow for UKBB+PEGS External GxE Enrichment Analysis.</a:t>
            </a:r>
          </a:p>
          <a:p>
            <a:pPr algn="just"/>
            <a:r>
              <a:rPr lang="en-US" sz="1600" b="1" dirty="0"/>
              <a:t>Top. </a:t>
            </a:r>
            <a:r>
              <a:rPr lang="en-US" sz="1600" dirty="0"/>
              <a:t>Roughly 11m variants were selected based on MAF &gt; 0.01 amongst genotyped UKBB participants. Unrelated white participants with T2D and BMI information (n~379k) were used by one of the means-based (GWA) or variance-based association tests (VLA, DLM, LVT, DRM) for GxE candidate screening, and putatively ranking GxE variants as 1 – p-values (amongst ~8.3m variants shared with PEGS). </a:t>
            </a:r>
            <a:r>
              <a:rPr lang="en-US" sz="1600" b="1" dirty="0"/>
              <a:t>Bottom.</a:t>
            </a:r>
            <a:r>
              <a:rPr lang="en-US" sz="1600" dirty="0"/>
              <a:t> Roughly 15m variants were selected based on MAF &gt; 0.005 amongst genotyped PEGS participants. Unrelated North Carolinian participants (n~25k) with data on 768 exposures were used for GxE modeling, and empirically scoring GxE variants as sum of –log(p-values) across 768 exposures (amongst ~8.3m variants shared with UKBB). </a:t>
            </a:r>
            <a:r>
              <a:rPr lang="en-US" sz="1600" b="1" dirty="0"/>
              <a:t>Last Block. </a:t>
            </a:r>
            <a:r>
              <a:rPr lang="en-US" sz="1600" dirty="0"/>
              <a:t>By regressing the putative ranking vector against the empirically-derived scoring vector, the regression coefficient measures the efficiency of a screening test (VLA, GWA, DLM, VLT, or DRM) on in enriching the detection of significant GxE in an external cohort (i.e., PEGS).</a:t>
            </a:r>
          </a:p>
          <a:p>
            <a:pPr algn="just"/>
            <a:endParaRPr lang="en-US" sz="1600" dirty="0"/>
          </a:p>
          <a:p>
            <a:pPr algn="just"/>
            <a:r>
              <a:rPr lang="en-US" sz="1100" dirty="0"/>
              <a:t>* VLA-Variance Loci Analysis Test of positive gradient of </a:t>
            </a:r>
            <a:r>
              <a:rPr lang="en-US" sz="1100" b="1" dirty="0"/>
              <a:t>variance</a:t>
            </a:r>
            <a:r>
              <a:rPr lang="en-US" sz="1100" dirty="0"/>
              <a:t>; GWA-genome wide association test of additive mean; DLM-Double Linear Model Test of additive </a:t>
            </a:r>
            <a:r>
              <a:rPr lang="en-US" sz="1100" b="1" dirty="0"/>
              <a:t>variance</a:t>
            </a:r>
            <a:r>
              <a:rPr lang="en-US" sz="1100" dirty="0"/>
              <a:t>;  LVT-Levene’s robust test of heterogeneous </a:t>
            </a:r>
            <a:r>
              <a:rPr lang="en-US" sz="1100" b="1" dirty="0"/>
              <a:t>variation</a:t>
            </a:r>
            <a:r>
              <a:rPr lang="en-US" sz="1100" dirty="0"/>
              <a:t>; DRM-deviation regression model test of additive </a:t>
            </a:r>
            <a:r>
              <a:rPr lang="en-US" sz="1100" b="1" dirty="0"/>
              <a:t>variation</a:t>
            </a:r>
            <a:r>
              <a:rPr lang="en-US" sz="1100" dirty="0"/>
              <a:t>.</a:t>
            </a:r>
          </a:p>
        </p:txBody>
      </p:sp>
      <p:grpSp>
        <p:nvGrpSpPr>
          <p:cNvPr id="51" name="Group 50">
            <a:extLst>
              <a:ext uri="{FF2B5EF4-FFF2-40B4-BE49-F238E27FC236}">
                <a16:creationId xmlns:a16="http://schemas.microsoft.com/office/drawing/2014/main" id="{BCC69FA3-53C6-440F-859C-707B45877DD6}"/>
              </a:ext>
            </a:extLst>
          </p:cNvPr>
          <p:cNvGrpSpPr/>
          <p:nvPr/>
        </p:nvGrpSpPr>
        <p:grpSpPr>
          <a:xfrm>
            <a:off x="2926080" y="1600200"/>
            <a:ext cx="1828800" cy="914400"/>
            <a:chOff x="591506" y="4347510"/>
            <a:chExt cx="1828800" cy="914400"/>
          </a:xfrm>
        </p:grpSpPr>
        <p:sp>
          <p:nvSpPr>
            <p:cNvPr id="52" name="Rounded Rectangle 18">
              <a:extLst>
                <a:ext uri="{FF2B5EF4-FFF2-40B4-BE49-F238E27FC236}">
                  <a16:creationId xmlns:a16="http://schemas.microsoft.com/office/drawing/2014/main" id="{63631F19-DA83-49E5-93D4-DA81790370B3}"/>
                </a:ext>
              </a:extLst>
            </p:cNvPr>
            <p:cNvSpPr/>
            <p:nvPr/>
          </p:nvSpPr>
          <p:spPr>
            <a:xfrm>
              <a:off x="591506" y="4348207"/>
              <a:ext cx="1828800" cy="912413"/>
            </a:xfrm>
            <a:prstGeom prst="roundRect">
              <a:avLst/>
            </a:prstGeom>
            <a:solidFill>
              <a:schemeClr val="bg1">
                <a:lumMod val="8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3" name="Rounded Rectangle 20">
                  <a:extLst>
                    <a:ext uri="{FF2B5EF4-FFF2-40B4-BE49-F238E27FC236}">
                      <a16:creationId xmlns:a16="http://schemas.microsoft.com/office/drawing/2014/main" id="{EA580071-0DD9-4816-9BE4-DB14513D482C}"/>
                    </a:ext>
                  </a:extLst>
                </p:cNvPr>
                <p:cNvSpPr/>
                <p:nvPr/>
              </p:nvSpPr>
              <p:spPr>
                <a:xfrm>
                  <a:off x="679942" y="4576110"/>
                  <a:ext cx="1645920" cy="50292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14:m>
                    <m:oMath xmlns:m="http://schemas.openxmlformats.org/officeDocument/2006/math">
                      <m:r>
                        <a:rPr lang="en-US" sz="1400" b="1" i="1" smtClean="0">
                          <a:solidFill>
                            <a:schemeClr val="tx1"/>
                          </a:solidFill>
                          <a:latin typeface="Cambria Math" panose="02040503050406030204" pitchFamily="18" charset="0"/>
                          <a:cs typeface="Times New Roman" panose="02020603050405020304" pitchFamily="18" charset="0"/>
                        </a:rPr>
                        <m:t>𝑮</m:t>
                      </m:r>
                    </m:oMath>
                  </a14:m>
                  <a:r>
                    <a:rPr lang="en-US" sz="1400" dirty="0">
                      <a:solidFill>
                        <a:schemeClr val="tx1"/>
                      </a:solidFill>
                      <a:latin typeface="Times New Roman" panose="02020603050405020304" pitchFamily="18" charset="0"/>
                      <a:cs typeface="Times New Roman" panose="02020603050405020304" pitchFamily="18" charset="0"/>
                    </a:rPr>
                    <a:t>: 11.4m Variants</a:t>
                  </a:r>
                </a:p>
                <a:p>
                  <a:pPr algn="ctr"/>
                  <a14:m>
                    <m:oMath xmlns:m="http://schemas.openxmlformats.org/officeDocument/2006/math">
                      <m:r>
                        <a:rPr lang="en-US" sz="1400" b="1" i="1" smtClean="0">
                          <a:solidFill>
                            <a:schemeClr val="tx1"/>
                          </a:solidFill>
                          <a:latin typeface="Cambria Math" panose="02040503050406030204" pitchFamily="18" charset="0"/>
                          <a:cs typeface="Times New Roman" panose="02020603050405020304" pitchFamily="18" charset="0"/>
                        </a:rPr>
                        <m:t>𝑬</m:t>
                      </m:r>
                    </m:oMath>
                  </a14:m>
                  <a:r>
                    <a:rPr lang="en-US" sz="1400" dirty="0">
                      <a:solidFill>
                        <a:schemeClr val="tx1"/>
                      </a:solidFill>
                      <a:latin typeface="Times New Roman" panose="02020603050405020304" pitchFamily="18" charset="0"/>
                      <a:cs typeface="Times New Roman" panose="02020603050405020304" pitchFamily="18" charset="0"/>
                    </a:rPr>
                    <a:t>: 768 Exposures</a:t>
                  </a:r>
                </a:p>
              </p:txBody>
            </p:sp>
          </mc:Choice>
          <mc:Fallback xmlns="">
            <p:sp>
              <p:nvSpPr>
                <p:cNvPr id="53" name="Rounded Rectangle 20">
                  <a:extLst>
                    <a:ext uri="{FF2B5EF4-FFF2-40B4-BE49-F238E27FC236}">
                      <a16:creationId xmlns:a16="http://schemas.microsoft.com/office/drawing/2014/main" id="{EA580071-0DD9-4816-9BE4-DB14513D482C}"/>
                    </a:ext>
                  </a:extLst>
                </p:cNvPr>
                <p:cNvSpPr>
                  <a:spLocks noRot="1" noChangeAspect="1" noMove="1" noResize="1" noEditPoints="1" noAdjustHandles="1" noChangeArrowheads="1" noChangeShapeType="1" noTextEdit="1"/>
                </p:cNvSpPr>
                <p:nvPr/>
              </p:nvSpPr>
              <p:spPr>
                <a:xfrm>
                  <a:off x="679942" y="4576110"/>
                  <a:ext cx="1645920" cy="502920"/>
                </a:xfrm>
                <a:prstGeom prst="roundRect">
                  <a:avLst/>
                </a:prstGeom>
                <a:blipFill>
                  <a:blip r:embed="rId2"/>
                  <a:stretch>
                    <a:fillRect t="-2381" b="-9524"/>
                  </a:stretch>
                </a:blipFill>
                <a:ln w="19050">
                  <a:solidFill>
                    <a:schemeClr val="tx2"/>
                  </a:solidFill>
                </a:ln>
              </p:spPr>
              <p:txBody>
                <a:bodyPr/>
                <a:lstStyle/>
                <a:p>
                  <a:r>
                    <a:rPr lang="en-US">
                      <a:noFill/>
                    </a:rPr>
                    <a:t> </a:t>
                  </a:r>
                </a:p>
              </p:txBody>
            </p:sp>
          </mc:Fallback>
        </mc:AlternateContent>
        <p:sp>
          <p:nvSpPr>
            <p:cNvPr id="54" name="TextBox 53">
              <a:extLst>
                <a:ext uri="{FF2B5EF4-FFF2-40B4-BE49-F238E27FC236}">
                  <a16:creationId xmlns:a16="http://schemas.microsoft.com/office/drawing/2014/main" id="{C5E9FB2D-8BD3-478F-A977-59145C8A3846}"/>
                </a:ext>
              </a:extLst>
            </p:cNvPr>
            <p:cNvSpPr txBox="1"/>
            <p:nvPr/>
          </p:nvSpPr>
          <p:spPr>
            <a:xfrm>
              <a:off x="682947" y="5079030"/>
              <a:ext cx="1638299" cy="182880"/>
            </a:xfrm>
            <a:prstGeom prst="rect">
              <a:avLst/>
            </a:prstGeom>
            <a:noFill/>
          </p:spPr>
          <p:txBody>
            <a:bodyPr wrap="none" lIns="0" tIns="0" rIns="0" bIns="0" rtlCol="0" anchor="ctr" anchorCtr="0">
              <a:noAutofit/>
            </a:bodyPr>
            <a:lstStyle/>
            <a:p>
              <a:pPr algn="ctr"/>
              <a:r>
                <a:rPr lang="en-US" sz="1100" i="1" dirty="0">
                  <a:latin typeface="Times New Roman" panose="02020603050405020304" pitchFamily="18" charset="0"/>
                  <a:cs typeface="Times New Roman" panose="02020603050405020304" pitchFamily="18" charset="0"/>
                </a:rPr>
                <a:t>11m × </a:t>
              </a:r>
              <a:r>
                <a:rPr lang="en-US" sz="1100" dirty="0">
                  <a:solidFill>
                    <a:schemeClr val="tx1"/>
                  </a:solidFill>
                  <a:latin typeface="Times New Roman" panose="02020603050405020304" pitchFamily="18" charset="0"/>
                  <a:cs typeface="Times New Roman" panose="02020603050405020304" pitchFamily="18" charset="0"/>
                </a:rPr>
                <a:t>768</a:t>
              </a:r>
              <a:r>
                <a:rPr lang="en-US" sz="1100" dirty="0">
                  <a:latin typeface="Times New Roman" panose="02020603050405020304" pitchFamily="18" charset="0"/>
                  <a:cs typeface="Times New Roman" panose="02020603050405020304" pitchFamily="18" charset="0"/>
                </a:rPr>
                <a:t> Testable GxE</a:t>
              </a:r>
            </a:p>
          </p:txBody>
        </p:sp>
        <p:sp>
          <p:nvSpPr>
            <p:cNvPr id="55" name="TextBox 54">
              <a:extLst>
                <a:ext uri="{FF2B5EF4-FFF2-40B4-BE49-F238E27FC236}">
                  <a16:creationId xmlns:a16="http://schemas.microsoft.com/office/drawing/2014/main" id="{1C5795AA-1F0A-4D2E-A5EB-F6C3703F154B}"/>
                </a:ext>
              </a:extLst>
            </p:cNvPr>
            <p:cNvSpPr txBox="1"/>
            <p:nvPr/>
          </p:nvSpPr>
          <p:spPr>
            <a:xfrm>
              <a:off x="682947" y="4347510"/>
              <a:ext cx="1645920" cy="228600"/>
            </a:xfrm>
            <a:prstGeom prst="rect">
              <a:avLst/>
            </a:prstGeom>
            <a:noFill/>
          </p:spPr>
          <p:txBody>
            <a:bodyPr wrap="square" lIns="0" tIns="0" rIns="0" bIns="0" rtlCol="0" anchor="ctr" anchorCtr="0">
              <a:normAutofit/>
            </a:bodyPr>
            <a:lstStyle/>
            <a:p>
              <a:pPr algn="ctr"/>
              <a:r>
                <a:rPr lang="en-US" sz="1400" dirty="0">
                  <a:solidFill>
                    <a:schemeClr val="tx1"/>
                  </a:solidFill>
                  <a:latin typeface="Times New Roman" panose="02020603050405020304" pitchFamily="18" charset="0"/>
                  <a:cs typeface="Times New Roman" panose="02020603050405020304" pitchFamily="18" charset="0"/>
                </a:rPr>
                <a:t>4.6k </a:t>
              </a:r>
              <a:r>
                <a:rPr lang="en-US" sz="1400" dirty="0">
                  <a:latin typeface="Times New Roman" panose="02020603050405020304" pitchFamily="18" charset="0"/>
                  <a:cs typeface="Times New Roman" panose="02020603050405020304" pitchFamily="18" charset="0"/>
                </a:rPr>
                <a:t>North Carolinian</a:t>
              </a:r>
            </a:p>
          </p:txBody>
        </p:sp>
      </p:grpSp>
      <p:grpSp>
        <p:nvGrpSpPr>
          <p:cNvPr id="71" name="Group 70">
            <a:extLst>
              <a:ext uri="{FF2B5EF4-FFF2-40B4-BE49-F238E27FC236}">
                <a16:creationId xmlns:a16="http://schemas.microsoft.com/office/drawing/2014/main" id="{73B17DAC-9DD8-48E3-8941-D2D274EA79A5}"/>
              </a:ext>
            </a:extLst>
          </p:cNvPr>
          <p:cNvGrpSpPr/>
          <p:nvPr/>
        </p:nvGrpSpPr>
        <p:grpSpPr>
          <a:xfrm>
            <a:off x="5166360" y="1600200"/>
            <a:ext cx="1828800" cy="913703"/>
            <a:chOff x="6080518" y="229297"/>
            <a:chExt cx="1828800" cy="913703"/>
          </a:xfrm>
        </p:grpSpPr>
        <p:sp>
          <p:nvSpPr>
            <p:cNvPr id="73" name="Rounded Rectangle 18">
              <a:extLst>
                <a:ext uri="{FF2B5EF4-FFF2-40B4-BE49-F238E27FC236}">
                  <a16:creationId xmlns:a16="http://schemas.microsoft.com/office/drawing/2014/main" id="{7C2B9FBA-76DE-4C88-8F81-008887C8879D}"/>
                </a:ext>
              </a:extLst>
            </p:cNvPr>
            <p:cNvSpPr/>
            <p:nvPr/>
          </p:nvSpPr>
          <p:spPr>
            <a:xfrm>
              <a:off x="6080518" y="229297"/>
              <a:ext cx="1828800" cy="912413"/>
            </a:xfrm>
            <a:prstGeom prst="roundRect">
              <a:avLst/>
            </a:prstGeom>
            <a:solidFill>
              <a:schemeClr val="accent1">
                <a:lumMod val="20000"/>
                <a:lumOff val="8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75" name="TextBox 74">
              <a:extLst>
                <a:ext uri="{FF2B5EF4-FFF2-40B4-BE49-F238E27FC236}">
                  <a16:creationId xmlns:a16="http://schemas.microsoft.com/office/drawing/2014/main" id="{F7274C90-66FE-4236-9458-CE6D96EE77CA}"/>
                </a:ext>
              </a:extLst>
            </p:cNvPr>
            <p:cNvSpPr txBox="1"/>
            <p:nvPr/>
          </p:nvSpPr>
          <p:spPr>
            <a:xfrm>
              <a:off x="6171958" y="229297"/>
              <a:ext cx="1642915" cy="228600"/>
            </a:xfrm>
            <a:prstGeom prst="rect">
              <a:avLst/>
            </a:prstGeom>
            <a:noFill/>
          </p:spPr>
          <p:txBody>
            <a:bodyPr wrap="square" lIns="0" tIns="0" rIns="0" bIns="0" rtlCol="0" anchor="ctr" anchorCtr="0">
              <a:normAutofit/>
            </a:bodyPr>
            <a:lstStyle/>
            <a:p>
              <a:pPr algn="ctr"/>
              <a:r>
                <a:rPr lang="en-US" sz="1400" dirty="0">
                  <a:latin typeface="Times New Roman" panose="02020603050405020304" pitchFamily="18" charset="0"/>
                  <a:cs typeface="Times New Roman" panose="02020603050405020304" pitchFamily="18" charset="0"/>
                </a:rPr>
                <a:t>GxE Modeling</a:t>
              </a:r>
            </a:p>
          </p:txBody>
        </p:sp>
        <mc:AlternateContent xmlns:mc="http://schemas.openxmlformats.org/markup-compatibility/2006" xmlns:a14="http://schemas.microsoft.com/office/drawing/2010/main">
          <mc:Choice Requires="a14">
            <p:sp>
              <p:nvSpPr>
                <p:cNvPr id="78" name="Rounded Rectangle 20">
                  <a:extLst>
                    <a:ext uri="{FF2B5EF4-FFF2-40B4-BE49-F238E27FC236}">
                      <a16:creationId xmlns:a16="http://schemas.microsoft.com/office/drawing/2014/main" id="{75C4CE9E-F76E-4E0B-8C9F-EDC2B782766B}"/>
                    </a:ext>
                  </a:extLst>
                </p:cNvPr>
                <p:cNvSpPr/>
                <p:nvPr/>
              </p:nvSpPr>
              <p:spPr>
                <a:xfrm>
                  <a:off x="6168954" y="457200"/>
                  <a:ext cx="1645920" cy="50292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92500" lnSpcReduction="10000"/>
                </a:bodyPr>
                <a:lstStyle/>
                <a:p>
                  <a:pPr algn="ctr"/>
                  <a14:m>
                    <m:oMath xmlns:m="http://schemas.openxmlformats.org/officeDocument/2006/math">
                      <m:r>
                        <a:rPr lang="en-US" sz="1600" b="1" i="1" smtClean="0">
                          <a:solidFill>
                            <a:schemeClr val="tx1"/>
                          </a:solidFill>
                          <a:latin typeface="Cambria Math" panose="02040503050406030204" pitchFamily="18" charset="0"/>
                          <a:cs typeface="Times New Roman" panose="02020603050405020304" pitchFamily="18" charset="0"/>
                        </a:rPr>
                        <m:t>𝒚</m:t>
                      </m:r>
                      <m:r>
                        <a:rPr lang="en-US" sz="1600" b="1" i="1" smtClean="0">
                          <a:solidFill>
                            <a:schemeClr val="tx1"/>
                          </a:solidFill>
                          <a:latin typeface="Cambria Math" panose="02040503050406030204" pitchFamily="18" charset="0"/>
                          <a:cs typeface="Times New Roman" panose="02020603050405020304" pitchFamily="18" charset="0"/>
                        </a:rPr>
                        <m:t>=</m:t>
                      </m:r>
                      <m:r>
                        <a:rPr lang="en-US" sz="1600" b="1" i="1" smtClean="0">
                          <a:solidFill>
                            <a:schemeClr val="tx1"/>
                          </a:solidFill>
                          <a:latin typeface="Cambria Math" panose="02040503050406030204" pitchFamily="18" charset="0"/>
                          <a:cs typeface="Times New Roman" panose="02020603050405020304" pitchFamily="18" charset="0"/>
                        </a:rPr>
                        <m:t>𝑮</m:t>
                      </m:r>
                      <m:r>
                        <a:rPr lang="en-US" sz="1600" b="1" i="1" smtClean="0">
                          <a:solidFill>
                            <a:schemeClr val="tx1"/>
                          </a:solidFill>
                          <a:latin typeface="Cambria Math" panose="02040503050406030204" pitchFamily="18" charset="0"/>
                          <a:cs typeface="Times New Roman" panose="02020603050405020304" pitchFamily="18" charset="0"/>
                        </a:rPr>
                        <m:t>+</m:t>
                      </m:r>
                      <m:r>
                        <a:rPr lang="en-US" sz="1600" b="1" i="1" smtClean="0">
                          <a:solidFill>
                            <a:schemeClr val="tx1"/>
                          </a:solidFill>
                          <a:latin typeface="Cambria Math" panose="02040503050406030204" pitchFamily="18" charset="0"/>
                          <a:cs typeface="Times New Roman" panose="02020603050405020304" pitchFamily="18" charset="0"/>
                        </a:rPr>
                        <m:t>𝑬</m:t>
                      </m:r>
                      <m:r>
                        <a:rPr lang="en-US" sz="1600" b="1" i="1" smtClean="0">
                          <a:solidFill>
                            <a:schemeClr val="tx1"/>
                          </a:solidFill>
                          <a:latin typeface="Cambria Math" panose="02040503050406030204" pitchFamily="18" charset="0"/>
                          <a:cs typeface="Times New Roman" panose="02020603050405020304" pitchFamily="18" charset="0"/>
                        </a:rPr>
                        <m:t>+</m:t>
                      </m:r>
                      <m:r>
                        <a:rPr lang="en-US" sz="1600" b="1" i="1" smtClean="0">
                          <a:solidFill>
                            <a:schemeClr val="tx1"/>
                          </a:solidFill>
                          <a:latin typeface="Cambria Math" panose="02040503050406030204" pitchFamily="18" charset="0"/>
                          <a:cs typeface="Times New Roman" panose="02020603050405020304" pitchFamily="18" charset="0"/>
                        </a:rPr>
                        <m:t>𝑮</m:t>
                      </m:r>
                      <m:r>
                        <a:rPr lang="en-US" sz="1600" b="1" i="1" smtClean="0">
                          <a:solidFill>
                            <a:schemeClr val="tx1"/>
                          </a:solidFill>
                          <a:latin typeface="Cambria Math" panose="02040503050406030204" pitchFamily="18" charset="0"/>
                          <a:cs typeface="Times New Roman" panose="02020603050405020304" pitchFamily="18" charset="0"/>
                        </a:rPr>
                        <m:t>×</m:t>
                      </m:r>
                      <m:r>
                        <a:rPr lang="en-US" sz="1600" b="1" i="1" smtClean="0">
                          <a:solidFill>
                            <a:schemeClr val="tx1"/>
                          </a:solidFill>
                          <a:latin typeface="Cambria Math" panose="02040503050406030204" pitchFamily="18" charset="0"/>
                          <a:cs typeface="Times New Roman" panose="02020603050405020304" pitchFamily="18" charset="0"/>
                        </a:rPr>
                        <m:t>𝑬</m:t>
                      </m:r>
                    </m:oMath>
                  </a14:m>
                  <a:r>
                    <a:rPr lang="en-US" sz="1600" dirty="0">
                      <a:solidFill>
                        <a:schemeClr val="tx1"/>
                      </a:solidFill>
                      <a:latin typeface="Times New Roman" panose="02020603050405020304" pitchFamily="18" charset="0"/>
                      <a:cs typeface="Times New Roman" panose="02020603050405020304" pitchFamily="18" charset="0"/>
                    </a:rPr>
                    <a:t> </a:t>
                  </a:r>
                </a:p>
                <a:p>
                  <a:pPr algn="ctr"/>
                  <a:r>
                    <a:rPr lang="en-US" sz="1600" dirty="0">
                      <a:solidFill>
                        <a:schemeClr val="tx1"/>
                      </a:solidFill>
                      <a:latin typeface="Times New Roman" panose="02020603050405020304" pitchFamily="18" charset="0"/>
                      <a:cs typeface="Times New Roman" panose="02020603050405020304" pitchFamily="18" charset="0"/>
                    </a:rPr>
                    <a:t>For 768 Exposures</a:t>
                  </a:r>
                </a:p>
              </p:txBody>
            </p:sp>
          </mc:Choice>
          <mc:Fallback xmlns="">
            <p:sp>
              <p:nvSpPr>
                <p:cNvPr id="78" name="Rounded Rectangle 20">
                  <a:extLst>
                    <a:ext uri="{FF2B5EF4-FFF2-40B4-BE49-F238E27FC236}">
                      <a16:creationId xmlns:a16="http://schemas.microsoft.com/office/drawing/2014/main" id="{75C4CE9E-F76E-4E0B-8C9F-EDC2B782766B}"/>
                    </a:ext>
                  </a:extLst>
                </p:cNvPr>
                <p:cNvSpPr>
                  <a:spLocks noRot="1" noChangeAspect="1" noMove="1" noResize="1" noEditPoints="1" noAdjustHandles="1" noChangeArrowheads="1" noChangeShapeType="1" noTextEdit="1"/>
                </p:cNvSpPr>
                <p:nvPr/>
              </p:nvSpPr>
              <p:spPr>
                <a:xfrm>
                  <a:off x="6168954" y="457200"/>
                  <a:ext cx="1645920" cy="502920"/>
                </a:xfrm>
                <a:prstGeom prst="roundRect">
                  <a:avLst/>
                </a:prstGeom>
                <a:blipFill>
                  <a:blip r:embed="rId3"/>
                  <a:stretch>
                    <a:fillRect l="-758" b="-11905"/>
                  </a:stretch>
                </a:blipFill>
                <a:ln w="19050">
                  <a:solidFill>
                    <a:schemeClr val="tx2"/>
                  </a:solidFill>
                </a:ln>
              </p:spPr>
              <p:txBody>
                <a:bodyPr/>
                <a:lstStyle/>
                <a:p>
                  <a:r>
                    <a:rPr lang="en-US">
                      <a:noFill/>
                    </a:rPr>
                    <a:t> </a:t>
                  </a:r>
                </a:p>
              </p:txBody>
            </p:sp>
          </mc:Fallback>
        </mc:AlternateContent>
        <p:sp>
          <p:nvSpPr>
            <p:cNvPr id="79" name="TextBox 78">
              <a:extLst>
                <a:ext uri="{FF2B5EF4-FFF2-40B4-BE49-F238E27FC236}">
                  <a16:creationId xmlns:a16="http://schemas.microsoft.com/office/drawing/2014/main" id="{62F2D694-A3CA-4F97-96D8-6821966C38AB}"/>
                </a:ext>
              </a:extLst>
            </p:cNvPr>
            <p:cNvSpPr txBox="1"/>
            <p:nvPr/>
          </p:nvSpPr>
          <p:spPr>
            <a:xfrm>
              <a:off x="6171959" y="960120"/>
              <a:ext cx="1645920" cy="182880"/>
            </a:xfrm>
            <a:prstGeom prst="rect">
              <a:avLst/>
            </a:prstGeom>
            <a:noFill/>
          </p:spPr>
          <p:txBody>
            <a:bodyPr wrap="none" lIns="0" tIns="0" rIns="0" bIns="0" rtlCol="0" anchor="ctr" anchorCtr="0">
              <a:normAutofit/>
            </a:bodyPr>
            <a:lstStyle/>
            <a:p>
              <a:pPr algn="ctr"/>
              <a:r>
                <a:rPr lang="en-US" sz="1100" dirty="0">
                  <a:solidFill>
                    <a:schemeClr val="tx1"/>
                  </a:solidFill>
                  <a:latin typeface="Times New Roman" panose="02020603050405020304" pitchFamily="18" charset="0"/>
                  <a:cs typeface="Times New Roman" panose="02020603050405020304" pitchFamily="18" charset="0"/>
                </a:rPr>
                <a:t>768</a:t>
              </a:r>
              <a:r>
                <a:rPr lang="en-US" sz="1100" dirty="0">
                  <a:latin typeface="Times New Roman" panose="02020603050405020304" pitchFamily="18" charset="0"/>
                  <a:cs typeface="Times New Roman" panose="02020603050405020304" pitchFamily="18" charset="0"/>
                </a:rPr>
                <a:t> vectors of GxE P-values</a:t>
              </a:r>
            </a:p>
          </p:txBody>
        </p:sp>
      </p:grpSp>
      <p:grpSp>
        <p:nvGrpSpPr>
          <p:cNvPr id="95" name="Group 94">
            <a:extLst>
              <a:ext uri="{FF2B5EF4-FFF2-40B4-BE49-F238E27FC236}">
                <a16:creationId xmlns:a16="http://schemas.microsoft.com/office/drawing/2014/main" id="{30B6E813-339A-40DC-8FBE-6CA7E4057B39}"/>
              </a:ext>
            </a:extLst>
          </p:cNvPr>
          <p:cNvGrpSpPr/>
          <p:nvPr/>
        </p:nvGrpSpPr>
        <p:grpSpPr>
          <a:xfrm>
            <a:off x="7452360" y="1600200"/>
            <a:ext cx="1828800" cy="913703"/>
            <a:chOff x="6080518" y="229297"/>
            <a:chExt cx="1828800" cy="913703"/>
          </a:xfrm>
        </p:grpSpPr>
        <p:sp>
          <p:nvSpPr>
            <p:cNvPr id="96" name="Rounded Rectangle 18">
              <a:extLst>
                <a:ext uri="{FF2B5EF4-FFF2-40B4-BE49-F238E27FC236}">
                  <a16:creationId xmlns:a16="http://schemas.microsoft.com/office/drawing/2014/main" id="{04FE567D-50B0-40A8-A8AE-9049CAEC8248}"/>
                </a:ext>
              </a:extLst>
            </p:cNvPr>
            <p:cNvSpPr/>
            <p:nvPr/>
          </p:nvSpPr>
          <p:spPr>
            <a:xfrm>
              <a:off x="6080518" y="229297"/>
              <a:ext cx="1828800" cy="912413"/>
            </a:xfrm>
            <a:prstGeom prst="roundRect">
              <a:avLst/>
            </a:prstGeom>
            <a:solidFill>
              <a:schemeClr val="accent1">
                <a:lumMod val="20000"/>
                <a:lumOff val="8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97" name="TextBox 96">
              <a:extLst>
                <a:ext uri="{FF2B5EF4-FFF2-40B4-BE49-F238E27FC236}">
                  <a16:creationId xmlns:a16="http://schemas.microsoft.com/office/drawing/2014/main" id="{C0873369-8AB3-40E1-8370-0221D3F5CCEB}"/>
                </a:ext>
              </a:extLst>
            </p:cNvPr>
            <p:cNvSpPr txBox="1"/>
            <p:nvPr/>
          </p:nvSpPr>
          <p:spPr>
            <a:xfrm>
              <a:off x="6171958" y="229297"/>
              <a:ext cx="1642915" cy="228600"/>
            </a:xfrm>
            <a:prstGeom prst="rect">
              <a:avLst/>
            </a:prstGeom>
            <a:noFill/>
          </p:spPr>
          <p:txBody>
            <a:bodyPr wrap="square" lIns="0" tIns="0" rIns="0" bIns="0" rtlCol="0" anchor="ctr" anchorCtr="0">
              <a:normAutofit fontScale="92500"/>
            </a:bodyPr>
            <a:lstStyle/>
            <a:p>
              <a:pPr algn="ctr"/>
              <a:r>
                <a:rPr lang="en-US" sz="1400" dirty="0">
                  <a:latin typeface="Times New Roman" panose="02020603050405020304" pitchFamily="18" charset="0"/>
                  <a:cs typeface="Times New Roman" panose="02020603050405020304" pitchFamily="18" charset="0"/>
                </a:rPr>
                <a:t>Empirical GxE Scoring</a:t>
              </a:r>
            </a:p>
          </p:txBody>
        </p:sp>
        <mc:AlternateContent xmlns:mc="http://schemas.openxmlformats.org/markup-compatibility/2006" xmlns:a14="http://schemas.microsoft.com/office/drawing/2010/main">
          <mc:Choice Requires="a14">
            <p:sp>
              <p:nvSpPr>
                <p:cNvPr id="98" name="Rounded Rectangle 20">
                  <a:extLst>
                    <a:ext uri="{FF2B5EF4-FFF2-40B4-BE49-F238E27FC236}">
                      <a16:creationId xmlns:a16="http://schemas.microsoft.com/office/drawing/2014/main" id="{6DB12DE5-56B6-41A3-BD72-80CB29CCA62A}"/>
                    </a:ext>
                  </a:extLst>
                </p:cNvPr>
                <p:cNvSpPr/>
                <p:nvPr/>
              </p:nvSpPr>
              <p:spPr>
                <a:xfrm>
                  <a:off x="6168954" y="457200"/>
                  <a:ext cx="1645920" cy="50292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10000"/>
                </a:bodyPr>
                <a:lstStyle/>
                <a:p>
                  <a:pPr algn="ctr"/>
                  <a14:m>
                    <m:oMath xmlns:m="http://schemas.openxmlformats.org/officeDocument/2006/math">
                      <m:r>
                        <a:rPr lang="en-US" sz="1600" b="1" i="1" smtClean="0">
                          <a:solidFill>
                            <a:schemeClr val="tx1"/>
                          </a:solidFill>
                          <a:latin typeface="Cambria Math" panose="02040503050406030204" pitchFamily="18" charset="0"/>
                          <a:cs typeface="Times New Roman" panose="02020603050405020304" pitchFamily="18" charset="0"/>
                        </a:rPr>
                        <m:t>𝒔</m:t>
                      </m:r>
                      <m:r>
                        <a:rPr lang="en-US" sz="1600" b="0" i="1" smtClean="0">
                          <a:solidFill>
                            <a:schemeClr val="tx1"/>
                          </a:solidFill>
                          <a:latin typeface="Cambria Math" panose="02040503050406030204" pitchFamily="18" charset="0"/>
                          <a:cs typeface="Times New Roman" panose="02020603050405020304" pitchFamily="18" charset="0"/>
                        </a:rPr>
                        <m:t>=</m:t>
                      </m:r>
                      <m:nary>
                        <m:naryPr>
                          <m:chr m:val="∑"/>
                          <m:ctrlPr>
                            <a:rPr lang="en-US" sz="1600" b="0" i="1" smtClean="0">
                              <a:solidFill>
                                <a:schemeClr val="tx1"/>
                              </a:solidFill>
                              <a:latin typeface="Cambria Math" panose="02040503050406030204" pitchFamily="18" charset="0"/>
                              <a:cs typeface="Times New Roman" panose="02020603050405020304" pitchFamily="18" charset="0"/>
                            </a:rPr>
                          </m:ctrlPr>
                        </m:naryPr>
                        <m:sub>
                          <m:r>
                            <m:rPr>
                              <m:brk m:alnAt="23"/>
                            </m:rPr>
                            <a:rPr lang="en-US" sz="1600" b="0" i="1" smtClean="0">
                              <a:solidFill>
                                <a:schemeClr val="tx1"/>
                              </a:solidFill>
                              <a:latin typeface="Cambria Math" panose="02040503050406030204" pitchFamily="18" charset="0"/>
                              <a:cs typeface="Times New Roman" panose="02020603050405020304" pitchFamily="18" charset="0"/>
                            </a:rPr>
                            <m:t>𝑗</m:t>
                          </m:r>
                          <m:r>
                            <a:rPr lang="en-US" sz="1600" b="0" i="1" smtClean="0">
                              <a:solidFill>
                                <a:schemeClr val="tx1"/>
                              </a:solidFill>
                              <a:latin typeface="Cambria Math" panose="02040503050406030204" pitchFamily="18" charset="0"/>
                              <a:cs typeface="Times New Roman" panose="02020603050405020304" pitchFamily="18" charset="0"/>
                            </a:rPr>
                            <m:t>=1</m:t>
                          </m:r>
                        </m:sub>
                        <m:sup>
                          <m:r>
                            <a:rPr lang="en-US" sz="1600" b="0" i="1" smtClean="0">
                              <a:solidFill>
                                <a:schemeClr val="tx1"/>
                              </a:solidFill>
                              <a:latin typeface="Cambria Math" panose="02040503050406030204" pitchFamily="18" charset="0"/>
                              <a:cs typeface="Times New Roman" panose="02020603050405020304" pitchFamily="18" charset="0"/>
                            </a:rPr>
                            <m:t>768</m:t>
                          </m:r>
                        </m:sup>
                        <m:e>
                          <m:r>
                            <a:rPr lang="en-US" sz="1600" b="0" i="1" smtClean="0">
                              <a:solidFill>
                                <a:schemeClr val="tx1"/>
                              </a:solidFill>
                              <a:latin typeface="Cambria Math" panose="02040503050406030204" pitchFamily="18" charset="0"/>
                              <a:cs typeface="Times New Roman" panose="02020603050405020304" pitchFamily="18" charset="0"/>
                            </a:rPr>
                            <m:t>−</m:t>
                          </m:r>
                          <m:func>
                            <m:funcPr>
                              <m:ctrlPr>
                                <a:rPr lang="en-US" sz="1600" b="0" i="1" smtClean="0">
                                  <a:solidFill>
                                    <a:schemeClr val="tx1"/>
                                  </a:solidFill>
                                  <a:latin typeface="Cambria Math" panose="02040503050406030204" pitchFamily="18" charset="0"/>
                                  <a:cs typeface="Times New Roman" panose="02020603050405020304" pitchFamily="18" charset="0"/>
                                </a:rPr>
                              </m:ctrlPr>
                            </m:funcPr>
                            <m:fName>
                              <m:r>
                                <m:rPr>
                                  <m:sty m:val="p"/>
                                </m:rPr>
                                <a:rPr lang="en-US" sz="1600" b="0" i="0" smtClean="0">
                                  <a:solidFill>
                                    <a:schemeClr val="tx1"/>
                                  </a:solidFill>
                                  <a:latin typeface="Cambria Math" panose="02040503050406030204" pitchFamily="18" charset="0"/>
                                  <a:cs typeface="Times New Roman" panose="02020603050405020304" pitchFamily="18" charset="0"/>
                                </a:rPr>
                                <m:t>log</m:t>
                              </m:r>
                            </m:fName>
                            <m:e>
                              <m:d>
                                <m:dPr>
                                  <m:ctrlPr>
                                    <a:rPr lang="en-US" sz="1600" b="0" i="1" smtClean="0">
                                      <a:solidFill>
                                        <a:schemeClr val="tx1"/>
                                      </a:solidFill>
                                      <a:latin typeface="Cambria Math" panose="02040503050406030204" pitchFamily="18" charset="0"/>
                                      <a:cs typeface="Times New Roman" panose="02020603050405020304" pitchFamily="18" charset="0"/>
                                    </a:rPr>
                                  </m:ctrlPr>
                                </m:dPr>
                                <m:e>
                                  <m:sSub>
                                    <m:sSubPr>
                                      <m:ctrlPr>
                                        <a:rPr lang="en-US" sz="1600" b="0" i="1" smtClean="0">
                                          <a:solidFill>
                                            <a:schemeClr val="tx1"/>
                                          </a:solidFill>
                                          <a:latin typeface="Cambria Math" panose="02040503050406030204" pitchFamily="18" charset="0"/>
                                          <a:cs typeface="Times New Roman" panose="02020603050405020304" pitchFamily="18" charset="0"/>
                                        </a:rPr>
                                      </m:ctrlPr>
                                    </m:sSubPr>
                                    <m:e>
                                      <m:r>
                                        <a:rPr lang="en-US" sz="1600" b="1" i="1" smtClean="0">
                                          <a:solidFill>
                                            <a:schemeClr val="tx1"/>
                                          </a:solidFill>
                                          <a:latin typeface="Cambria Math" panose="02040503050406030204" pitchFamily="18" charset="0"/>
                                          <a:cs typeface="Times New Roman" panose="02020603050405020304" pitchFamily="18" charset="0"/>
                                        </a:rPr>
                                        <m:t>𝒑</m:t>
                                      </m:r>
                                    </m:e>
                                    <m:sub>
                                      <m:r>
                                        <a:rPr lang="en-US" sz="1600" b="0" i="1" smtClean="0">
                                          <a:solidFill>
                                            <a:schemeClr val="tx1"/>
                                          </a:solidFill>
                                          <a:latin typeface="Cambria Math" panose="02040503050406030204" pitchFamily="18" charset="0"/>
                                          <a:cs typeface="Times New Roman" panose="02020603050405020304" pitchFamily="18" charset="0"/>
                                        </a:rPr>
                                        <m:t>𝑗</m:t>
                                      </m:r>
                                    </m:sub>
                                  </m:sSub>
                                </m:e>
                              </m:d>
                            </m:e>
                          </m:func>
                        </m:e>
                      </m:nary>
                    </m:oMath>
                  </a14:m>
                  <a:r>
                    <a:rPr lang="en-US" sz="1600" dirty="0">
                      <a:solidFill>
                        <a:schemeClr val="tx1"/>
                      </a:solidFill>
                      <a:latin typeface="Times New Roman" panose="02020603050405020304" pitchFamily="18" charset="0"/>
                      <a:cs typeface="Times New Roman" panose="02020603050405020304" pitchFamily="18" charset="0"/>
                    </a:rPr>
                    <a:t> </a:t>
                  </a:r>
                </a:p>
                <a:p>
                  <a:pPr algn="ctr"/>
                  <a:r>
                    <a:rPr lang="en-US" sz="1600" dirty="0">
                      <a:solidFill>
                        <a:schemeClr val="tx1"/>
                      </a:solidFill>
                      <a:latin typeface="Times New Roman" panose="02020603050405020304" pitchFamily="18" charset="0"/>
                      <a:cs typeface="Times New Roman" panose="02020603050405020304" pitchFamily="18" charset="0"/>
                    </a:rPr>
                    <a:t>For 8.3m Variants</a:t>
                  </a:r>
                </a:p>
              </p:txBody>
            </p:sp>
          </mc:Choice>
          <mc:Fallback xmlns="">
            <p:sp>
              <p:nvSpPr>
                <p:cNvPr id="98" name="Rounded Rectangle 20">
                  <a:extLst>
                    <a:ext uri="{FF2B5EF4-FFF2-40B4-BE49-F238E27FC236}">
                      <a16:creationId xmlns:a16="http://schemas.microsoft.com/office/drawing/2014/main" id="{6DB12DE5-56B6-41A3-BD72-80CB29CCA62A}"/>
                    </a:ext>
                  </a:extLst>
                </p:cNvPr>
                <p:cNvSpPr>
                  <a:spLocks noRot="1" noChangeAspect="1" noMove="1" noResize="1" noEditPoints="1" noAdjustHandles="1" noChangeArrowheads="1" noChangeShapeType="1" noTextEdit="1"/>
                </p:cNvSpPr>
                <p:nvPr/>
              </p:nvSpPr>
              <p:spPr>
                <a:xfrm>
                  <a:off x="6168954" y="457200"/>
                  <a:ext cx="1645920" cy="502920"/>
                </a:xfrm>
                <a:prstGeom prst="roundRect">
                  <a:avLst/>
                </a:prstGeom>
                <a:blipFill>
                  <a:blip r:embed="rId4"/>
                  <a:stretch>
                    <a:fillRect t="-61176" b="-54118"/>
                  </a:stretch>
                </a:blipFill>
                <a:ln w="19050">
                  <a:solidFill>
                    <a:schemeClr val="tx2"/>
                  </a:solidFill>
                </a:ln>
              </p:spPr>
              <p:txBody>
                <a:bodyPr/>
                <a:lstStyle/>
                <a:p>
                  <a:r>
                    <a:rPr lang="en-US">
                      <a:noFill/>
                    </a:rPr>
                    <a:t> </a:t>
                  </a:r>
                </a:p>
              </p:txBody>
            </p:sp>
          </mc:Fallback>
        </mc:AlternateContent>
        <p:sp>
          <p:nvSpPr>
            <p:cNvPr id="99" name="TextBox 98">
              <a:extLst>
                <a:ext uri="{FF2B5EF4-FFF2-40B4-BE49-F238E27FC236}">
                  <a16:creationId xmlns:a16="http://schemas.microsoft.com/office/drawing/2014/main" id="{1582BCAE-9D5C-4596-B8CB-2E8B84E3CE94}"/>
                </a:ext>
              </a:extLst>
            </p:cNvPr>
            <p:cNvSpPr txBox="1"/>
            <p:nvPr/>
          </p:nvSpPr>
          <p:spPr>
            <a:xfrm>
              <a:off x="6171959" y="960120"/>
              <a:ext cx="1645920" cy="182880"/>
            </a:xfrm>
            <a:prstGeom prst="rect">
              <a:avLst/>
            </a:prstGeom>
            <a:noFill/>
          </p:spPr>
          <p:txBody>
            <a:bodyPr wrap="none" lIns="0" tIns="0" rIns="0" bIns="0" rtlCol="0" anchor="ctr" anchorCtr="0">
              <a:normAutofit/>
            </a:bodyPr>
            <a:lstStyle/>
            <a:p>
              <a:pPr algn="ctr"/>
              <a:r>
                <a:rPr lang="en-US" sz="1200" dirty="0">
                  <a:latin typeface="Times New Roman" panose="02020603050405020304" pitchFamily="18" charset="0"/>
                  <a:cs typeface="Times New Roman" panose="02020603050405020304" pitchFamily="18" charset="0"/>
                </a:rPr>
                <a:t>Scoring Vector (</a:t>
              </a:r>
              <a:r>
                <a:rPr lang="en-US" sz="1200" b="1" i="1" dirty="0">
                  <a:latin typeface="Times New Roman" panose="02020603050405020304" pitchFamily="18" charset="0"/>
                  <a:cs typeface="Times New Roman" panose="02020603050405020304" pitchFamily="18" charset="0"/>
                </a:rPr>
                <a:t>s</a:t>
              </a:r>
              <a:r>
                <a:rPr lang="en-US" sz="1200" dirty="0">
                  <a:latin typeface="Times New Roman" panose="02020603050405020304" pitchFamily="18" charset="0"/>
                  <a:cs typeface="Times New Roman" panose="02020603050405020304" pitchFamily="18" charset="0"/>
                </a:rPr>
                <a:t>)</a:t>
              </a:r>
            </a:p>
          </p:txBody>
        </p:sp>
      </p:grpSp>
      <p:grpSp>
        <p:nvGrpSpPr>
          <p:cNvPr id="58" name="Group 57">
            <a:extLst>
              <a:ext uri="{FF2B5EF4-FFF2-40B4-BE49-F238E27FC236}">
                <a16:creationId xmlns:a16="http://schemas.microsoft.com/office/drawing/2014/main" id="{4DE11E42-4B35-4414-954D-FC7CFEE05C65}"/>
              </a:ext>
            </a:extLst>
          </p:cNvPr>
          <p:cNvGrpSpPr/>
          <p:nvPr/>
        </p:nvGrpSpPr>
        <p:grpSpPr>
          <a:xfrm>
            <a:off x="322888" y="1600200"/>
            <a:ext cx="1828800" cy="914400"/>
            <a:chOff x="44474" y="1264777"/>
            <a:chExt cx="1828800" cy="914400"/>
          </a:xfrm>
        </p:grpSpPr>
        <p:sp>
          <p:nvSpPr>
            <p:cNvPr id="59" name="Rounded Rectangle 18">
              <a:extLst>
                <a:ext uri="{FF2B5EF4-FFF2-40B4-BE49-F238E27FC236}">
                  <a16:creationId xmlns:a16="http://schemas.microsoft.com/office/drawing/2014/main" id="{BFD1CD8D-A6D2-4955-BA8C-074C14611334}"/>
                </a:ext>
              </a:extLst>
            </p:cNvPr>
            <p:cNvSpPr/>
            <p:nvPr/>
          </p:nvSpPr>
          <p:spPr>
            <a:xfrm>
              <a:off x="44474" y="1265474"/>
              <a:ext cx="1828800" cy="912413"/>
            </a:xfrm>
            <a:prstGeom prst="roundRect">
              <a:avLst/>
            </a:prstGeom>
            <a:solidFill>
              <a:schemeClr val="bg1">
                <a:lumMod val="8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60" name="Rounded Rectangle 20">
              <a:extLst>
                <a:ext uri="{FF2B5EF4-FFF2-40B4-BE49-F238E27FC236}">
                  <a16:creationId xmlns:a16="http://schemas.microsoft.com/office/drawing/2014/main" id="{E10E394D-6920-4F35-B61B-6B93140AE8C7}"/>
                </a:ext>
              </a:extLst>
            </p:cNvPr>
            <p:cNvSpPr/>
            <p:nvPr/>
          </p:nvSpPr>
          <p:spPr>
            <a:xfrm>
              <a:off x="132910" y="1493377"/>
              <a:ext cx="1645920" cy="50292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a:solidFill>
                    <a:schemeClr val="tx1"/>
                  </a:solidFill>
                  <a:latin typeface="Times New Roman" panose="02020603050405020304" pitchFamily="18" charset="0"/>
                  <a:cs typeface="Times New Roman" panose="02020603050405020304" pitchFamily="18" charset="0"/>
                </a:rPr>
                <a:t>46m Variants</a:t>
              </a:r>
            </a:p>
            <a:p>
              <a:pPr algn="ctr"/>
              <a:r>
                <a:rPr lang="en-US" sz="1100" dirty="0">
                  <a:solidFill>
                    <a:schemeClr val="tx1"/>
                  </a:solidFill>
                  <a:latin typeface="Times New Roman" panose="02020603050405020304" pitchFamily="18" charset="0"/>
                  <a:cs typeface="Times New Roman" panose="02020603050405020304" pitchFamily="18" charset="0"/>
                </a:rPr>
                <a:t>9.8k Participants</a:t>
              </a:r>
            </a:p>
            <a:p>
              <a:pPr algn="ctr"/>
              <a:r>
                <a:rPr lang="en-US" sz="1100" dirty="0">
                  <a:solidFill>
                    <a:schemeClr val="tx1"/>
                  </a:solidFill>
                  <a:latin typeface="Times New Roman" panose="02020603050405020304" pitchFamily="18" charset="0"/>
                  <a:cs typeface="Times New Roman" panose="02020603050405020304" pitchFamily="18" charset="0"/>
                </a:rPr>
                <a:t>1842 Survey Questions</a:t>
              </a:r>
            </a:p>
          </p:txBody>
        </p:sp>
        <p:sp>
          <p:nvSpPr>
            <p:cNvPr id="61" name="TextBox 60">
              <a:extLst>
                <a:ext uri="{FF2B5EF4-FFF2-40B4-BE49-F238E27FC236}">
                  <a16:creationId xmlns:a16="http://schemas.microsoft.com/office/drawing/2014/main" id="{A2053F30-1BD6-4C23-B835-B24B654DDE85}"/>
                </a:ext>
              </a:extLst>
            </p:cNvPr>
            <p:cNvSpPr txBox="1"/>
            <p:nvPr/>
          </p:nvSpPr>
          <p:spPr>
            <a:xfrm>
              <a:off x="135915" y="1996297"/>
              <a:ext cx="1638299" cy="182880"/>
            </a:xfrm>
            <a:prstGeom prst="rect">
              <a:avLst/>
            </a:prstGeom>
            <a:noFill/>
          </p:spPr>
          <p:txBody>
            <a:bodyPr wrap="none" lIns="0" tIns="0" rIns="0" bIns="0" rtlCol="0" anchor="ctr" anchorCtr="0">
              <a:noAutofit/>
            </a:bodyPr>
            <a:lstStyle/>
            <a:p>
              <a:pPr algn="ctr"/>
              <a:endParaRPr lang="en-US" sz="1100" dirty="0">
                <a:latin typeface="Times New Roman" panose="02020603050405020304" pitchFamily="18" charset="0"/>
                <a:cs typeface="Times New Roman" panose="02020603050405020304" pitchFamily="18" charset="0"/>
              </a:endParaRPr>
            </a:p>
          </p:txBody>
        </p:sp>
        <p:sp>
          <p:nvSpPr>
            <p:cNvPr id="63" name="TextBox 62">
              <a:extLst>
                <a:ext uri="{FF2B5EF4-FFF2-40B4-BE49-F238E27FC236}">
                  <a16:creationId xmlns:a16="http://schemas.microsoft.com/office/drawing/2014/main" id="{58C24B5D-CCE6-478D-B0C1-98E07898CFBA}"/>
                </a:ext>
              </a:extLst>
            </p:cNvPr>
            <p:cNvSpPr txBox="1"/>
            <p:nvPr/>
          </p:nvSpPr>
          <p:spPr>
            <a:xfrm>
              <a:off x="135915" y="1264777"/>
              <a:ext cx="1645920" cy="228600"/>
            </a:xfrm>
            <a:prstGeom prst="rect">
              <a:avLst/>
            </a:prstGeom>
            <a:noFill/>
          </p:spPr>
          <p:txBody>
            <a:bodyPr wrap="square" lIns="0" tIns="0" rIns="0" bIns="0" rtlCol="0" anchor="ctr" anchorCtr="0">
              <a:normAutofit/>
            </a:bodyPr>
            <a:lstStyle/>
            <a:p>
              <a:pPr algn="ctr"/>
              <a:r>
                <a:rPr lang="en-US" sz="1400" dirty="0">
                  <a:latin typeface="Times New Roman" panose="02020603050405020304" pitchFamily="18" charset="0"/>
                  <a:cs typeface="Times New Roman" panose="02020603050405020304" pitchFamily="18" charset="0"/>
                </a:rPr>
                <a:t>PEGS</a:t>
              </a:r>
            </a:p>
          </p:txBody>
        </p:sp>
      </p:grpSp>
      <p:cxnSp>
        <p:nvCxnSpPr>
          <p:cNvPr id="66" name="Straight Connector 65">
            <a:extLst>
              <a:ext uri="{FF2B5EF4-FFF2-40B4-BE49-F238E27FC236}">
                <a16:creationId xmlns:a16="http://schemas.microsoft.com/office/drawing/2014/main" id="{189FD061-3880-449F-B98C-3A4558727F26}"/>
              </a:ext>
            </a:extLst>
          </p:cNvPr>
          <p:cNvCxnSpPr>
            <a:cxnSpLocks/>
            <a:stCxn id="59" idx="3"/>
            <a:endCxn id="52" idx="1"/>
          </p:cNvCxnSpPr>
          <p:nvPr/>
        </p:nvCxnSpPr>
        <p:spPr>
          <a:xfrm>
            <a:off x="2151688" y="2057104"/>
            <a:ext cx="7743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FFE24185-9488-4EE5-897E-A148A58F8D35}"/>
              </a:ext>
            </a:extLst>
          </p:cNvPr>
          <p:cNvSpPr txBox="1"/>
          <p:nvPr/>
        </p:nvSpPr>
        <p:spPr>
          <a:xfrm>
            <a:off x="2197389" y="195311"/>
            <a:ext cx="701308" cy="646331"/>
          </a:xfrm>
          <a:prstGeom prst="rect">
            <a:avLst/>
          </a:prstGeom>
          <a:noFill/>
        </p:spPr>
        <p:txBody>
          <a:bodyPr wrap="square" lIns="0" tIns="0" rIns="0" bIns="0" rtlCol="0">
            <a:normAutofit/>
          </a:bodyPr>
          <a:lstStyle/>
          <a:p>
            <a:pPr algn="ctr"/>
            <a:r>
              <a:rPr lang="en-US" sz="1050" dirty="0">
                <a:latin typeface="Times New Roman" panose="02020603050405020304" pitchFamily="18" charset="0"/>
                <a:cs typeface="Times New Roman" panose="02020603050405020304" pitchFamily="18" charset="0"/>
              </a:rPr>
              <a:t>MAF &gt; 0.01</a:t>
            </a:r>
          </a:p>
          <a:p>
            <a:pPr algn="ctr"/>
            <a:r>
              <a:rPr lang="en-US" sz="1050" dirty="0">
                <a:latin typeface="Times New Roman" panose="02020603050405020304" pitchFamily="18" charset="0"/>
                <a:cs typeface="Times New Roman" panose="02020603050405020304" pitchFamily="18" charset="0"/>
              </a:rPr>
              <a:t>HWE &gt; 1e-9</a:t>
            </a:r>
          </a:p>
          <a:p>
            <a:pPr algn="ctr"/>
            <a:r>
              <a:rPr lang="en-US" sz="1050" dirty="0">
                <a:latin typeface="Times New Roman" panose="02020603050405020304" pitchFamily="18" charset="0"/>
                <a:cs typeface="Times New Roman" panose="02020603050405020304" pitchFamily="18" charset="0"/>
              </a:rPr>
              <a:t>NA% &lt; 5%</a:t>
            </a:r>
          </a:p>
          <a:p>
            <a:pPr algn="ctr"/>
            <a:r>
              <a:rPr lang="en-US" sz="1050" dirty="0">
                <a:latin typeface="Times New Roman" panose="02020603050405020304" pitchFamily="18" charset="0"/>
                <a:cs typeface="Times New Roman" panose="02020603050405020304" pitchFamily="18" charset="0"/>
              </a:rPr>
              <a:t>T2D &amp; BMI</a:t>
            </a:r>
          </a:p>
        </p:txBody>
      </p:sp>
      <p:grpSp>
        <p:nvGrpSpPr>
          <p:cNvPr id="74" name="Group 73">
            <a:extLst>
              <a:ext uri="{FF2B5EF4-FFF2-40B4-BE49-F238E27FC236}">
                <a16:creationId xmlns:a16="http://schemas.microsoft.com/office/drawing/2014/main" id="{7CBBAC75-20CF-43ED-8C55-D6358E68C8A5}"/>
              </a:ext>
            </a:extLst>
          </p:cNvPr>
          <p:cNvGrpSpPr/>
          <p:nvPr/>
        </p:nvGrpSpPr>
        <p:grpSpPr>
          <a:xfrm>
            <a:off x="322888" y="224933"/>
            <a:ext cx="1828800" cy="914400"/>
            <a:chOff x="44474" y="1264777"/>
            <a:chExt cx="1828800" cy="914400"/>
          </a:xfrm>
        </p:grpSpPr>
        <p:sp>
          <p:nvSpPr>
            <p:cNvPr id="76" name="Rounded Rectangle 18">
              <a:extLst>
                <a:ext uri="{FF2B5EF4-FFF2-40B4-BE49-F238E27FC236}">
                  <a16:creationId xmlns:a16="http://schemas.microsoft.com/office/drawing/2014/main" id="{CC22DC9F-C593-4780-AA71-62A013739B29}"/>
                </a:ext>
              </a:extLst>
            </p:cNvPr>
            <p:cNvSpPr/>
            <p:nvPr/>
          </p:nvSpPr>
          <p:spPr>
            <a:xfrm>
              <a:off x="44474" y="1265474"/>
              <a:ext cx="1828800" cy="912413"/>
            </a:xfrm>
            <a:prstGeom prst="roundRect">
              <a:avLst/>
            </a:prstGeom>
            <a:solidFill>
              <a:schemeClr val="bg1">
                <a:lumMod val="8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80" name="Rounded Rectangle 20">
              <a:extLst>
                <a:ext uri="{FF2B5EF4-FFF2-40B4-BE49-F238E27FC236}">
                  <a16:creationId xmlns:a16="http://schemas.microsoft.com/office/drawing/2014/main" id="{DC038A44-BB57-46D0-A659-D900064692CF}"/>
                </a:ext>
              </a:extLst>
            </p:cNvPr>
            <p:cNvSpPr/>
            <p:nvPr/>
          </p:nvSpPr>
          <p:spPr>
            <a:xfrm>
              <a:off x="132910" y="1493377"/>
              <a:ext cx="1645920" cy="50292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a:solidFill>
                    <a:schemeClr val="tx1"/>
                  </a:solidFill>
                  <a:latin typeface="Times New Roman" panose="02020603050405020304" pitchFamily="18" charset="0"/>
                  <a:cs typeface="Times New Roman" panose="02020603050405020304" pitchFamily="18" charset="0"/>
                </a:rPr>
                <a:t>97m Imputed Variants</a:t>
              </a:r>
            </a:p>
            <a:p>
              <a:pPr algn="ctr"/>
              <a:r>
                <a:rPr lang="en-US" sz="1100" dirty="0">
                  <a:solidFill>
                    <a:schemeClr val="tx1"/>
                  </a:solidFill>
                  <a:latin typeface="Times New Roman" panose="02020603050405020304" pitchFamily="18" charset="0"/>
                  <a:cs typeface="Times New Roman" panose="02020603050405020304" pitchFamily="18" charset="0"/>
                </a:rPr>
                <a:t>502k Participants</a:t>
              </a:r>
            </a:p>
            <a:p>
              <a:pPr algn="ctr"/>
              <a:r>
                <a:rPr lang="en-US" sz="1100" dirty="0">
                  <a:solidFill>
                    <a:schemeClr val="tx1"/>
                  </a:solidFill>
                  <a:latin typeface="Times New Roman" panose="02020603050405020304" pitchFamily="18" charset="0"/>
                  <a:cs typeface="Times New Roman" panose="02020603050405020304" pitchFamily="18" charset="0"/>
                </a:rPr>
                <a:t>3453 Survey Questions</a:t>
              </a:r>
            </a:p>
          </p:txBody>
        </p:sp>
        <p:sp>
          <p:nvSpPr>
            <p:cNvPr id="83" name="TextBox 82">
              <a:extLst>
                <a:ext uri="{FF2B5EF4-FFF2-40B4-BE49-F238E27FC236}">
                  <a16:creationId xmlns:a16="http://schemas.microsoft.com/office/drawing/2014/main" id="{39FB9DC1-EED7-46EA-BFAF-86A853698733}"/>
                </a:ext>
              </a:extLst>
            </p:cNvPr>
            <p:cNvSpPr txBox="1"/>
            <p:nvPr/>
          </p:nvSpPr>
          <p:spPr>
            <a:xfrm>
              <a:off x="135914" y="1996297"/>
              <a:ext cx="1645920" cy="182880"/>
            </a:xfrm>
            <a:prstGeom prst="rect">
              <a:avLst/>
            </a:prstGeom>
            <a:noFill/>
          </p:spPr>
          <p:txBody>
            <a:bodyPr wrap="none" lIns="0" tIns="0" rIns="0" bIns="0" rtlCol="0" anchor="ctr" anchorCtr="0">
              <a:noAutofit/>
            </a:bodyPr>
            <a:lstStyle/>
            <a:p>
              <a:pPr algn="ctr"/>
              <a:endParaRPr lang="en-US" sz="1100" dirty="0">
                <a:latin typeface="Times New Roman" panose="02020603050405020304" pitchFamily="18" charset="0"/>
                <a:cs typeface="Times New Roman" panose="02020603050405020304" pitchFamily="18" charset="0"/>
              </a:endParaRPr>
            </a:p>
          </p:txBody>
        </p:sp>
        <p:sp>
          <p:nvSpPr>
            <p:cNvPr id="84" name="TextBox 83">
              <a:extLst>
                <a:ext uri="{FF2B5EF4-FFF2-40B4-BE49-F238E27FC236}">
                  <a16:creationId xmlns:a16="http://schemas.microsoft.com/office/drawing/2014/main" id="{9658B4B0-A163-44F5-8869-C14F6480B4F4}"/>
                </a:ext>
              </a:extLst>
            </p:cNvPr>
            <p:cNvSpPr txBox="1"/>
            <p:nvPr/>
          </p:nvSpPr>
          <p:spPr>
            <a:xfrm>
              <a:off x="135915" y="1264777"/>
              <a:ext cx="1645920" cy="228600"/>
            </a:xfrm>
            <a:prstGeom prst="rect">
              <a:avLst/>
            </a:prstGeom>
            <a:noFill/>
          </p:spPr>
          <p:txBody>
            <a:bodyPr wrap="square" lIns="0" tIns="0" rIns="0" bIns="0" rtlCol="0" anchor="ctr" anchorCtr="0">
              <a:normAutofit/>
            </a:bodyPr>
            <a:lstStyle/>
            <a:p>
              <a:pPr algn="ctr"/>
              <a:r>
                <a:rPr lang="en-US" sz="1400" dirty="0">
                  <a:latin typeface="Times New Roman" panose="02020603050405020304" pitchFamily="18" charset="0"/>
                  <a:cs typeface="Times New Roman" panose="02020603050405020304" pitchFamily="18" charset="0"/>
                </a:rPr>
                <a:t>UK Biobank</a:t>
              </a:r>
            </a:p>
          </p:txBody>
        </p:sp>
      </p:grpSp>
      <p:cxnSp>
        <p:nvCxnSpPr>
          <p:cNvPr id="85" name="Straight Connector 84">
            <a:extLst>
              <a:ext uri="{FF2B5EF4-FFF2-40B4-BE49-F238E27FC236}">
                <a16:creationId xmlns:a16="http://schemas.microsoft.com/office/drawing/2014/main" id="{BEBA483D-9B4A-4D34-83C8-1DF636338592}"/>
              </a:ext>
            </a:extLst>
          </p:cNvPr>
          <p:cNvCxnSpPr>
            <a:cxnSpLocks/>
            <a:endCxn id="94" idx="1"/>
          </p:cNvCxnSpPr>
          <p:nvPr/>
        </p:nvCxnSpPr>
        <p:spPr>
          <a:xfrm flipV="1">
            <a:off x="4754880" y="684807"/>
            <a:ext cx="411480" cy="6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59458C5-801B-407D-A293-9A4AA0E612FA}"/>
              </a:ext>
            </a:extLst>
          </p:cNvPr>
          <p:cNvCxnSpPr>
            <a:cxnSpLocks/>
            <a:stCxn id="94" idx="3"/>
            <a:endCxn id="114" idx="1"/>
          </p:cNvCxnSpPr>
          <p:nvPr/>
        </p:nvCxnSpPr>
        <p:spPr>
          <a:xfrm>
            <a:off x="6995160" y="684807"/>
            <a:ext cx="457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53DD3BC-9E1C-4D34-92BE-45814EE4D1F0}"/>
              </a:ext>
            </a:extLst>
          </p:cNvPr>
          <p:cNvCxnSpPr>
            <a:cxnSpLocks/>
            <a:stCxn id="114" idx="3"/>
            <a:endCxn id="127" idx="1"/>
          </p:cNvCxnSpPr>
          <p:nvPr/>
        </p:nvCxnSpPr>
        <p:spPr>
          <a:xfrm>
            <a:off x="9281160" y="684807"/>
            <a:ext cx="457200" cy="685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8" name="Group 87">
            <a:extLst>
              <a:ext uri="{FF2B5EF4-FFF2-40B4-BE49-F238E27FC236}">
                <a16:creationId xmlns:a16="http://schemas.microsoft.com/office/drawing/2014/main" id="{266AD889-621C-4E17-ADBA-DA1AD2BA2BB6}"/>
              </a:ext>
            </a:extLst>
          </p:cNvPr>
          <p:cNvGrpSpPr/>
          <p:nvPr/>
        </p:nvGrpSpPr>
        <p:grpSpPr>
          <a:xfrm>
            <a:off x="2926080" y="228600"/>
            <a:ext cx="1828800" cy="914400"/>
            <a:chOff x="591506" y="4347510"/>
            <a:chExt cx="1828800" cy="914400"/>
          </a:xfrm>
        </p:grpSpPr>
        <p:sp>
          <p:nvSpPr>
            <p:cNvPr id="89" name="Rounded Rectangle 18">
              <a:extLst>
                <a:ext uri="{FF2B5EF4-FFF2-40B4-BE49-F238E27FC236}">
                  <a16:creationId xmlns:a16="http://schemas.microsoft.com/office/drawing/2014/main" id="{B6A9E4BD-0116-41FC-A856-F26B6C91A5E9}"/>
                </a:ext>
              </a:extLst>
            </p:cNvPr>
            <p:cNvSpPr/>
            <p:nvPr/>
          </p:nvSpPr>
          <p:spPr>
            <a:xfrm>
              <a:off x="591506" y="4348207"/>
              <a:ext cx="1828800" cy="912413"/>
            </a:xfrm>
            <a:prstGeom prst="roundRect">
              <a:avLst/>
            </a:prstGeom>
            <a:solidFill>
              <a:schemeClr val="bg1">
                <a:lumMod val="8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90" name="Rounded Rectangle 20">
                  <a:extLst>
                    <a:ext uri="{FF2B5EF4-FFF2-40B4-BE49-F238E27FC236}">
                      <a16:creationId xmlns:a16="http://schemas.microsoft.com/office/drawing/2014/main" id="{2760F667-670F-43AE-8D8F-17BA7DBD63B9}"/>
                    </a:ext>
                  </a:extLst>
                </p:cNvPr>
                <p:cNvSpPr/>
                <p:nvPr/>
              </p:nvSpPr>
              <p:spPr>
                <a:xfrm>
                  <a:off x="679942" y="4576110"/>
                  <a:ext cx="1645920" cy="50292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14:m>
                    <m:oMath xmlns:m="http://schemas.openxmlformats.org/officeDocument/2006/math">
                      <m:r>
                        <a:rPr lang="en-US" sz="1400" b="1" i="1" smtClean="0">
                          <a:solidFill>
                            <a:schemeClr val="tx1"/>
                          </a:solidFill>
                          <a:latin typeface="Cambria Math" panose="02040503050406030204" pitchFamily="18" charset="0"/>
                          <a:cs typeface="Times New Roman" panose="02020603050405020304" pitchFamily="18" charset="0"/>
                        </a:rPr>
                        <m:t>𝑮</m:t>
                      </m:r>
                    </m:oMath>
                  </a14:m>
                  <a:r>
                    <a:rPr lang="en-US" sz="1400">
                      <a:solidFill>
                        <a:schemeClr val="tx1"/>
                      </a:solidFill>
                      <a:latin typeface="Times New Roman" panose="02020603050405020304" pitchFamily="18" charset="0"/>
                      <a:cs typeface="Times New Roman" panose="02020603050405020304" pitchFamily="18" charset="0"/>
                    </a:rPr>
                    <a:t>: 11.4m </a:t>
                  </a:r>
                  <a:r>
                    <a:rPr lang="en-US" sz="1400" dirty="0">
                      <a:solidFill>
                        <a:schemeClr val="tx1"/>
                      </a:solidFill>
                      <a:latin typeface="Times New Roman" panose="02020603050405020304" pitchFamily="18" charset="0"/>
                      <a:cs typeface="Times New Roman" panose="02020603050405020304" pitchFamily="18" charset="0"/>
                    </a:rPr>
                    <a:t>Variants</a:t>
                  </a:r>
                </a:p>
              </p:txBody>
            </p:sp>
          </mc:Choice>
          <mc:Fallback>
            <p:sp>
              <p:nvSpPr>
                <p:cNvPr id="90" name="Rounded Rectangle 20">
                  <a:extLst>
                    <a:ext uri="{FF2B5EF4-FFF2-40B4-BE49-F238E27FC236}">
                      <a16:creationId xmlns:a16="http://schemas.microsoft.com/office/drawing/2014/main" id="{2760F667-670F-43AE-8D8F-17BA7DBD63B9}"/>
                    </a:ext>
                  </a:extLst>
                </p:cNvPr>
                <p:cNvSpPr>
                  <a:spLocks noRot="1" noChangeAspect="1" noMove="1" noResize="1" noEditPoints="1" noAdjustHandles="1" noChangeArrowheads="1" noChangeShapeType="1" noTextEdit="1"/>
                </p:cNvSpPr>
                <p:nvPr/>
              </p:nvSpPr>
              <p:spPr>
                <a:xfrm>
                  <a:off x="679942" y="4576110"/>
                  <a:ext cx="1645920" cy="502920"/>
                </a:xfrm>
                <a:prstGeom prst="roundRect">
                  <a:avLst/>
                </a:prstGeom>
                <a:blipFill>
                  <a:blip r:embed="rId5"/>
                  <a:stretch>
                    <a:fillRect/>
                  </a:stretch>
                </a:blipFill>
                <a:ln w="19050">
                  <a:solidFill>
                    <a:schemeClr val="tx2"/>
                  </a:solidFill>
                </a:ln>
              </p:spPr>
              <p:txBody>
                <a:bodyPr/>
                <a:lstStyle/>
                <a:p>
                  <a:r>
                    <a:rPr lang="en-US">
                      <a:noFill/>
                    </a:rPr>
                    <a:t> </a:t>
                  </a:r>
                </a:p>
              </p:txBody>
            </p:sp>
          </mc:Fallback>
        </mc:AlternateContent>
        <p:sp>
          <p:nvSpPr>
            <p:cNvPr id="91" name="TextBox 90">
              <a:extLst>
                <a:ext uri="{FF2B5EF4-FFF2-40B4-BE49-F238E27FC236}">
                  <a16:creationId xmlns:a16="http://schemas.microsoft.com/office/drawing/2014/main" id="{828D6051-6EA4-43A6-B04E-30898626382D}"/>
                </a:ext>
              </a:extLst>
            </p:cNvPr>
            <p:cNvSpPr txBox="1"/>
            <p:nvPr/>
          </p:nvSpPr>
          <p:spPr>
            <a:xfrm>
              <a:off x="682946" y="5079030"/>
              <a:ext cx="1645920" cy="182880"/>
            </a:xfrm>
            <a:prstGeom prst="rect">
              <a:avLst/>
            </a:prstGeom>
            <a:noFill/>
          </p:spPr>
          <p:txBody>
            <a:bodyPr wrap="none" lIns="0" tIns="0" rIns="0" bIns="0" rtlCol="0" anchor="ctr" anchorCtr="0">
              <a:noAutofit/>
            </a:bodyPr>
            <a:lstStyle/>
            <a:p>
              <a:pPr algn="ctr"/>
              <a:r>
                <a:rPr lang="en-US" sz="1100" i="1" dirty="0">
                  <a:latin typeface="Times New Roman" panose="02020603050405020304" pitchFamily="18" charset="0"/>
                  <a:cs typeface="Times New Roman" panose="02020603050405020304" pitchFamily="18" charset="0"/>
                </a:rPr>
                <a:t>11m</a:t>
              </a:r>
              <a:r>
                <a:rPr lang="en-US" sz="1100" dirty="0">
                  <a:latin typeface="Times New Roman" panose="02020603050405020304" pitchFamily="18" charset="0"/>
                  <a:cs typeface="Times New Roman" panose="02020603050405020304" pitchFamily="18" charset="0"/>
                </a:rPr>
                <a:t> Testable </a:t>
              </a:r>
              <a:r>
                <a:rPr lang="en-US" sz="1100" dirty="0">
                  <a:solidFill>
                    <a:schemeClr val="tx1"/>
                  </a:solidFill>
                  <a:latin typeface="Times New Roman" panose="02020603050405020304" pitchFamily="18" charset="0"/>
                  <a:cs typeface="Times New Roman" panose="02020603050405020304" pitchFamily="18" charset="0"/>
                </a:rPr>
                <a:t>Variants</a:t>
              </a:r>
              <a:endParaRPr lang="en-US" sz="1100" dirty="0">
                <a:latin typeface="Times New Roman" panose="02020603050405020304" pitchFamily="18" charset="0"/>
                <a:cs typeface="Times New Roman" panose="02020603050405020304" pitchFamily="18" charset="0"/>
              </a:endParaRPr>
            </a:p>
          </p:txBody>
        </p:sp>
        <p:sp>
          <p:nvSpPr>
            <p:cNvPr id="92" name="TextBox 91">
              <a:extLst>
                <a:ext uri="{FF2B5EF4-FFF2-40B4-BE49-F238E27FC236}">
                  <a16:creationId xmlns:a16="http://schemas.microsoft.com/office/drawing/2014/main" id="{07C1A333-657F-43A1-ABBD-5F4CBD44B2C6}"/>
                </a:ext>
              </a:extLst>
            </p:cNvPr>
            <p:cNvSpPr txBox="1"/>
            <p:nvPr/>
          </p:nvSpPr>
          <p:spPr>
            <a:xfrm>
              <a:off x="682947" y="4347510"/>
              <a:ext cx="1645920" cy="228600"/>
            </a:xfrm>
            <a:prstGeom prst="rect">
              <a:avLst/>
            </a:prstGeom>
            <a:noFill/>
          </p:spPr>
          <p:txBody>
            <a:bodyPr wrap="square" lIns="0" tIns="0" rIns="0" bIns="0" rtlCol="0" anchor="ctr" anchorCtr="0">
              <a:normAutofit/>
            </a:bodyPr>
            <a:lstStyle/>
            <a:p>
              <a:pPr algn="ctr"/>
              <a:r>
                <a:rPr lang="en-US" sz="1400" dirty="0">
                  <a:solidFill>
                    <a:schemeClr val="tx1"/>
                  </a:solidFill>
                  <a:latin typeface="Times New Roman" panose="02020603050405020304" pitchFamily="18" charset="0"/>
                  <a:cs typeface="Times New Roman" panose="02020603050405020304" pitchFamily="18" charset="0"/>
                </a:rPr>
                <a:t>379k </a:t>
              </a:r>
              <a:r>
                <a:rPr lang="en-US" sz="1400" dirty="0">
                  <a:latin typeface="Times New Roman" panose="02020603050405020304" pitchFamily="18" charset="0"/>
                  <a:cs typeface="Times New Roman" panose="02020603050405020304" pitchFamily="18" charset="0"/>
                </a:rPr>
                <a:t>Whites</a:t>
              </a:r>
            </a:p>
          </p:txBody>
        </p:sp>
      </p:grpSp>
      <p:grpSp>
        <p:nvGrpSpPr>
          <p:cNvPr id="93" name="Group 92">
            <a:extLst>
              <a:ext uri="{FF2B5EF4-FFF2-40B4-BE49-F238E27FC236}">
                <a16:creationId xmlns:a16="http://schemas.microsoft.com/office/drawing/2014/main" id="{041188C3-84AD-49BB-88A2-BC916A87074A}"/>
              </a:ext>
            </a:extLst>
          </p:cNvPr>
          <p:cNvGrpSpPr/>
          <p:nvPr/>
        </p:nvGrpSpPr>
        <p:grpSpPr>
          <a:xfrm>
            <a:off x="5166360" y="228600"/>
            <a:ext cx="1828800" cy="913703"/>
            <a:chOff x="6080518" y="229297"/>
            <a:chExt cx="1828800" cy="913703"/>
          </a:xfrm>
        </p:grpSpPr>
        <p:sp>
          <p:nvSpPr>
            <p:cNvPr id="94" name="Rounded Rectangle 18">
              <a:extLst>
                <a:ext uri="{FF2B5EF4-FFF2-40B4-BE49-F238E27FC236}">
                  <a16:creationId xmlns:a16="http://schemas.microsoft.com/office/drawing/2014/main" id="{46EE1430-79CF-4EC9-9090-D7F6F1E3FD7E}"/>
                </a:ext>
              </a:extLst>
            </p:cNvPr>
            <p:cNvSpPr/>
            <p:nvPr/>
          </p:nvSpPr>
          <p:spPr>
            <a:xfrm>
              <a:off x="6080518" y="229297"/>
              <a:ext cx="1828800" cy="912413"/>
            </a:xfrm>
            <a:prstGeom prst="roundRect">
              <a:avLst/>
            </a:prstGeom>
            <a:solidFill>
              <a:schemeClr val="accent1">
                <a:lumMod val="20000"/>
                <a:lumOff val="8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109" name="TextBox 108">
              <a:extLst>
                <a:ext uri="{FF2B5EF4-FFF2-40B4-BE49-F238E27FC236}">
                  <a16:creationId xmlns:a16="http://schemas.microsoft.com/office/drawing/2014/main" id="{CC1ED5FF-1B74-416A-A958-82AF1306BE31}"/>
                </a:ext>
              </a:extLst>
            </p:cNvPr>
            <p:cNvSpPr txBox="1"/>
            <p:nvPr/>
          </p:nvSpPr>
          <p:spPr>
            <a:xfrm>
              <a:off x="6171958" y="229297"/>
              <a:ext cx="1642915" cy="228600"/>
            </a:xfrm>
            <a:prstGeom prst="rect">
              <a:avLst/>
            </a:prstGeom>
            <a:noFill/>
          </p:spPr>
          <p:txBody>
            <a:bodyPr wrap="square" lIns="0" tIns="0" rIns="0" bIns="0" rtlCol="0" anchor="ctr" anchorCtr="0">
              <a:normAutofit/>
            </a:bodyPr>
            <a:lstStyle/>
            <a:p>
              <a:pPr algn="ctr"/>
              <a:r>
                <a:rPr lang="en-US" sz="1400" dirty="0">
                  <a:latin typeface="Times New Roman" panose="02020603050405020304" pitchFamily="18" charset="0"/>
                  <a:cs typeface="Times New Roman" panose="02020603050405020304" pitchFamily="18" charset="0"/>
                </a:rPr>
                <a:t>GxE Screening</a:t>
              </a:r>
            </a:p>
          </p:txBody>
        </p:sp>
        <p:sp>
          <p:nvSpPr>
            <p:cNvPr id="110" name="Rounded Rectangle 20">
              <a:extLst>
                <a:ext uri="{FF2B5EF4-FFF2-40B4-BE49-F238E27FC236}">
                  <a16:creationId xmlns:a16="http://schemas.microsoft.com/office/drawing/2014/main" id="{D6851652-C1EA-40A9-A4A7-F220772E7D8F}"/>
                </a:ext>
              </a:extLst>
            </p:cNvPr>
            <p:cNvSpPr/>
            <p:nvPr/>
          </p:nvSpPr>
          <p:spPr>
            <a:xfrm>
              <a:off x="6168954" y="457200"/>
              <a:ext cx="1645920" cy="50292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1400" dirty="0">
                  <a:solidFill>
                    <a:schemeClr val="tx1"/>
                  </a:solidFill>
                  <a:latin typeface="Times New Roman" panose="02020603050405020304" pitchFamily="18" charset="0"/>
                  <a:cs typeface="Times New Roman" panose="02020603050405020304" pitchFamily="18" charset="0"/>
                </a:rPr>
                <a:t>One of: VLA, GWA, DLM, LVT, or DRM</a:t>
              </a:r>
            </a:p>
          </p:txBody>
        </p:sp>
        <p:sp>
          <p:nvSpPr>
            <p:cNvPr id="111" name="TextBox 110">
              <a:extLst>
                <a:ext uri="{FF2B5EF4-FFF2-40B4-BE49-F238E27FC236}">
                  <a16:creationId xmlns:a16="http://schemas.microsoft.com/office/drawing/2014/main" id="{5768A29F-49E3-4507-9D67-B70D216C1622}"/>
                </a:ext>
              </a:extLst>
            </p:cNvPr>
            <p:cNvSpPr txBox="1"/>
            <p:nvPr/>
          </p:nvSpPr>
          <p:spPr>
            <a:xfrm>
              <a:off x="6171959" y="960120"/>
              <a:ext cx="1645920" cy="182880"/>
            </a:xfrm>
            <a:prstGeom prst="rect">
              <a:avLst/>
            </a:prstGeom>
            <a:noFill/>
          </p:spPr>
          <p:txBody>
            <a:bodyPr wrap="none" lIns="0" tIns="0" rIns="0" bIns="0" rtlCol="0" anchor="ctr" anchorCtr="0">
              <a:normAutofit/>
            </a:bodyPr>
            <a:lstStyle/>
            <a:p>
              <a:pPr algn="ctr"/>
              <a:r>
                <a:rPr lang="en-US" sz="1100" dirty="0">
                  <a:latin typeface="Times New Roman" panose="02020603050405020304" pitchFamily="18" charset="0"/>
                  <a:cs typeface="Times New Roman" panose="02020603050405020304" pitchFamily="18" charset="0"/>
                </a:rPr>
                <a:t>One Vector of Test P-values</a:t>
              </a:r>
            </a:p>
          </p:txBody>
        </p:sp>
      </p:grpSp>
      <p:grpSp>
        <p:nvGrpSpPr>
          <p:cNvPr id="112" name="Group 111">
            <a:extLst>
              <a:ext uri="{FF2B5EF4-FFF2-40B4-BE49-F238E27FC236}">
                <a16:creationId xmlns:a16="http://schemas.microsoft.com/office/drawing/2014/main" id="{AB1C72FE-8542-44E5-B00C-6A2D70F5EC59}"/>
              </a:ext>
            </a:extLst>
          </p:cNvPr>
          <p:cNvGrpSpPr/>
          <p:nvPr/>
        </p:nvGrpSpPr>
        <p:grpSpPr>
          <a:xfrm>
            <a:off x="7452360" y="228600"/>
            <a:ext cx="1828800" cy="913703"/>
            <a:chOff x="6080518" y="229297"/>
            <a:chExt cx="1828800" cy="913703"/>
          </a:xfrm>
        </p:grpSpPr>
        <p:sp>
          <p:nvSpPr>
            <p:cNvPr id="114" name="Rounded Rectangle 18">
              <a:extLst>
                <a:ext uri="{FF2B5EF4-FFF2-40B4-BE49-F238E27FC236}">
                  <a16:creationId xmlns:a16="http://schemas.microsoft.com/office/drawing/2014/main" id="{2CF48555-192B-4ACA-808B-12C0D4DA93CF}"/>
                </a:ext>
              </a:extLst>
            </p:cNvPr>
            <p:cNvSpPr/>
            <p:nvPr/>
          </p:nvSpPr>
          <p:spPr>
            <a:xfrm>
              <a:off x="6080518" y="229297"/>
              <a:ext cx="1828800" cy="912413"/>
            </a:xfrm>
            <a:prstGeom prst="roundRect">
              <a:avLst/>
            </a:prstGeom>
            <a:solidFill>
              <a:schemeClr val="accent1">
                <a:lumMod val="20000"/>
                <a:lumOff val="8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115" name="TextBox 114">
              <a:extLst>
                <a:ext uri="{FF2B5EF4-FFF2-40B4-BE49-F238E27FC236}">
                  <a16:creationId xmlns:a16="http://schemas.microsoft.com/office/drawing/2014/main" id="{70EF217A-5741-45E5-84FF-51B7BF779D60}"/>
                </a:ext>
              </a:extLst>
            </p:cNvPr>
            <p:cNvSpPr txBox="1"/>
            <p:nvPr/>
          </p:nvSpPr>
          <p:spPr>
            <a:xfrm>
              <a:off x="6171958" y="229297"/>
              <a:ext cx="1642915" cy="228600"/>
            </a:xfrm>
            <a:prstGeom prst="rect">
              <a:avLst/>
            </a:prstGeom>
            <a:noFill/>
          </p:spPr>
          <p:txBody>
            <a:bodyPr wrap="square" lIns="0" tIns="0" rIns="0" bIns="0" rtlCol="0" anchor="ctr" anchorCtr="0">
              <a:normAutofit/>
            </a:bodyPr>
            <a:lstStyle/>
            <a:p>
              <a:pPr algn="ctr"/>
              <a:r>
                <a:rPr lang="en-US" sz="1400" dirty="0">
                  <a:latin typeface="Times New Roman" panose="02020603050405020304" pitchFamily="18" charset="0"/>
                  <a:cs typeface="Times New Roman" panose="02020603050405020304" pitchFamily="18" charset="0"/>
                </a:rPr>
                <a:t>Putative GxE Ranking</a:t>
              </a:r>
            </a:p>
          </p:txBody>
        </p:sp>
        <mc:AlternateContent xmlns:mc="http://schemas.openxmlformats.org/markup-compatibility/2006" xmlns:a14="http://schemas.microsoft.com/office/drawing/2010/main">
          <mc:Choice Requires="a14">
            <p:sp>
              <p:nvSpPr>
                <p:cNvPr id="116" name="Rounded Rectangle 20">
                  <a:extLst>
                    <a:ext uri="{FF2B5EF4-FFF2-40B4-BE49-F238E27FC236}">
                      <a16:creationId xmlns:a16="http://schemas.microsoft.com/office/drawing/2014/main" id="{3276CAB2-01F6-42E3-88E7-9F283702232D}"/>
                    </a:ext>
                  </a:extLst>
                </p:cNvPr>
                <p:cNvSpPr/>
                <p:nvPr/>
              </p:nvSpPr>
              <p:spPr>
                <a:xfrm>
                  <a:off x="6168954" y="457200"/>
                  <a:ext cx="1645920" cy="50292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92500" lnSpcReduction="10000"/>
                </a:bodyPr>
                <a:lstStyle/>
                <a:p>
                  <a:pPr algn="ctr"/>
                  <a14:m>
                    <m:oMath xmlns:m="http://schemas.openxmlformats.org/officeDocument/2006/math">
                      <m:r>
                        <a:rPr lang="en-US" sz="1600" b="1" i="1" smtClean="0">
                          <a:solidFill>
                            <a:schemeClr val="tx1"/>
                          </a:solidFill>
                          <a:latin typeface="Cambria Math" panose="02040503050406030204" pitchFamily="18" charset="0"/>
                          <a:cs typeface="Times New Roman" panose="02020603050405020304" pitchFamily="18" charset="0"/>
                        </a:rPr>
                        <m:t>𝒓</m:t>
                      </m:r>
                      <m:r>
                        <a:rPr lang="en-US" sz="1600" b="0" i="1" smtClean="0">
                          <a:solidFill>
                            <a:schemeClr val="tx1"/>
                          </a:solidFill>
                          <a:latin typeface="Cambria Math" panose="02040503050406030204" pitchFamily="18" charset="0"/>
                          <a:cs typeface="Times New Roman" panose="02020603050405020304" pitchFamily="18" charset="0"/>
                        </a:rPr>
                        <m:t>=1−</m:t>
                      </m:r>
                      <m:r>
                        <a:rPr lang="en-US" sz="1600" b="1" i="1" smtClean="0">
                          <a:solidFill>
                            <a:schemeClr val="tx1"/>
                          </a:solidFill>
                          <a:latin typeface="Cambria Math" panose="02040503050406030204" pitchFamily="18" charset="0"/>
                          <a:cs typeface="Times New Roman" panose="02020603050405020304" pitchFamily="18" charset="0"/>
                        </a:rPr>
                        <m:t>𝒑</m:t>
                      </m:r>
                    </m:oMath>
                  </a14:m>
                  <a:r>
                    <a:rPr lang="en-US" sz="1600" dirty="0">
                      <a:solidFill>
                        <a:schemeClr val="tx1"/>
                      </a:solidFill>
                      <a:latin typeface="Times New Roman" panose="02020603050405020304" pitchFamily="18" charset="0"/>
                      <a:cs typeface="Times New Roman" panose="02020603050405020304" pitchFamily="18" charset="0"/>
                    </a:rPr>
                    <a:t> </a:t>
                  </a:r>
                </a:p>
                <a:p>
                  <a:pPr algn="ctr"/>
                  <a:r>
                    <a:rPr lang="en-US" sz="1600" dirty="0">
                      <a:solidFill>
                        <a:schemeClr val="tx1"/>
                      </a:solidFill>
                      <a:latin typeface="Times New Roman" panose="02020603050405020304" pitchFamily="18" charset="0"/>
                      <a:cs typeface="Times New Roman" panose="02020603050405020304" pitchFamily="18" charset="0"/>
                    </a:rPr>
                    <a:t>For 8.3m Variants</a:t>
                  </a:r>
                </a:p>
              </p:txBody>
            </p:sp>
          </mc:Choice>
          <mc:Fallback xmlns="">
            <p:sp>
              <p:nvSpPr>
                <p:cNvPr id="116" name="Rounded Rectangle 20">
                  <a:extLst>
                    <a:ext uri="{FF2B5EF4-FFF2-40B4-BE49-F238E27FC236}">
                      <a16:creationId xmlns:a16="http://schemas.microsoft.com/office/drawing/2014/main" id="{3276CAB2-01F6-42E3-88E7-9F283702232D}"/>
                    </a:ext>
                  </a:extLst>
                </p:cNvPr>
                <p:cNvSpPr>
                  <a:spLocks noRot="1" noChangeAspect="1" noMove="1" noResize="1" noEditPoints="1" noAdjustHandles="1" noChangeArrowheads="1" noChangeShapeType="1" noTextEdit="1"/>
                </p:cNvSpPr>
                <p:nvPr/>
              </p:nvSpPr>
              <p:spPr>
                <a:xfrm>
                  <a:off x="6168954" y="457200"/>
                  <a:ext cx="1645920" cy="502920"/>
                </a:xfrm>
                <a:prstGeom prst="roundRect">
                  <a:avLst/>
                </a:prstGeom>
                <a:blipFill>
                  <a:blip r:embed="rId6"/>
                  <a:stretch>
                    <a:fillRect b="-10588"/>
                  </a:stretch>
                </a:blipFill>
                <a:ln w="19050">
                  <a:solidFill>
                    <a:schemeClr val="tx2"/>
                  </a:solidFill>
                </a:ln>
              </p:spPr>
              <p:txBody>
                <a:bodyPr/>
                <a:lstStyle/>
                <a:p>
                  <a:r>
                    <a:rPr lang="en-US">
                      <a:noFill/>
                    </a:rPr>
                    <a:t> </a:t>
                  </a:r>
                </a:p>
              </p:txBody>
            </p:sp>
          </mc:Fallback>
        </mc:AlternateContent>
        <p:sp>
          <p:nvSpPr>
            <p:cNvPr id="117" name="TextBox 116">
              <a:extLst>
                <a:ext uri="{FF2B5EF4-FFF2-40B4-BE49-F238E27FC236}">
                  <a16:creationId xmlns:a16="http://schemas.microsoft.com/office/drawing/2014/main" id="{CF686E79-6349-45A4-8BC0-DF6C50F0173E}"/>
                </a:ext>
              </a:extLst>
            </p:cNvPr>
            <p:cNvSpPr txBox="1"/>
            <p:nvPr/>
          </p:nvSpPr>
          <p:spPr>
            <a:xfrm>
              <a:off x="6171959" y="960120"/>
              <a:ext cx="1645920" cy="182880"/>
            </a:xfrm>
            <a:prstGeom prst="rect">
              <a:avLst/>
            </a:prstGeom>
            <a:noFill/>
          </p:spPr>
          <p:txBody>
            <a:bodyPr wrap="none" lIns="0" tIns="0" rIns="0" bIns="0" rtlCol="0" anchor="ctr" anchorCtr="0">
              <a:normAutofit/>
            </a:bodyPr>
            <a:lstStyle/>
            <a:p>
              <a:pPr algn="ctr"/>
              <a:r>
                <a:rPr lang="en-US" sz="1200" dirty="0">
                  <a:latin typeface="Times New Roman" panose="02020603050405020304" pitchFamily="18" charset="0"/>
                  <a:cs typeface="Times New Roman" panose="02020603050405020304" pitchFamily="18" charset="0"/>
                </a:rPr>
                <a:t>Ranking Vector (</a:t>
              </a:r>
              <a:r>
                <a:rPr lang="en-US" sz="1200" b="1" i="1" dirty="0">
                  <a:latin typeface="Times New Roman" panose="02020603050405020304" pitchFamily="18" charset="0"/>
                  <a:cs typeface="Times New Roman" panose="02020603050405020304" pitchFamily="18" charset="0"/>
                </a:rPr>
                <a:t>r</a:t>
              </a:r>
              <a:r>
                <a:rPr lang="en-US" sz="1200" dirty="0">
                  <a:latin typeface="Times New Roman" panose="02020603050405020304" pitchFamily="18" charset="0"/>
                  <a:cs typeface="Times New Roman" panose="02020603050405020304" pitchFamily="18" charset="0"/>
                </a:rPr>
                <a:t>)</a:t>
              </a:r>
            </a:p>
          </p:txBody>
        </p:sp>
      </p:grpSp>
      <p:grpSp>
        <p:nvGrpSpPr>
          <p:cNvPr id="121" name="Group 120">
            <a:extLst>
              <a:ext uri="{FF2B5EF4-FFF2-40B4-BE49-F238E27FC236}">
                <a16:creationId xmlns:a16="http://schemas.microsoft.com/office/drawing/2014/main" id="{1A6757ED-55FC-4634-8CF6-70EE07913E37}"/>
              </a:ext>
            </a:extLst>
          </p:cNvPr>
          <p:cNvGrpSpPr/>
          <p:nvPr/>
        </p:nvGrpSpPr>
        <p:grpSpPr>
          <a:xfrm>
            <a:off x="9738360" y="914400"/>
            <a:ext cx="1828800" cy="913703"/>
            <a:chOff x="6080518" y="229297"/>
            <a:chExt cx="1828800" cy="913703"/>
          </a:xfrm>
        </p:grpSpPr>
        <p:sp>
          <p:nvSpPr>
            <p:cNvPr id="127" name="Rounded Rectangle 18">
              <a:extLst>
                <a:ext uri="{FF2B5EF4-FFF2-40B4-BE49-F238E27FC236}">
                  <a16:creationId xmlns:a16="http://schemas.microsoft.com/office/drawing/2014/main" id="{FEDB55E5-3250-480F-B715-4D03424CCDDA}"/>
                </a:ext>
              </a:extLst>
            </p:cNvPr>
            <p:cNvSpPr/>
            <p:nvPr/>
          </p:nvSpPr>
          <p:spPr>
            <a:xfrm>
              <a:off x="6080518" y="229297"/>
              <a:ext cx="1828800" cy="912413"/>
            </a:xfrm>
            <a:prstGeom prst="roundRect">
              <a:avLst/>
            </a:prstGeom>
            <a:solidFill>
              <a:schemeClr val="accent1">
                <a:lumMod val="20000"/>
                <a:lumOff val="8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128" name="TextBox 127">
              <a:extLst>
                <a:ext uri="{FF2B5EF4-FFF2-40B4-BE49-F238E27FC236}">
                  <a16:creationId xmlns:a16="http://schemas.microsoft.com/office/drawing/2014/main" id="{C1957725-2F0E-4C74-BADC-3EAA5974C718}"/>
                </a:ext>
              </a:extLst>
            </p:cNvPr>
            <p:cNvSpPr txBox="1"/>
            <p:nvPr/>
          </p:nvSpPr>
          <p:spPr>
            <a:xfrm>
              <a:off x="6171958" y="229297"/>
              <a:ext cx="1642915" cy="228600"/>
            </a:xfrm>
            <a:prstGeom prst="rect">
              <a:avLst/>
            </a:prstGeom>
            <a:noFill/>
          </p:spPr>
          <p:txBody>
            <a:bodyPr wrap="square" lIns="0" tIns="0" rIns="0" bIns="0" rtlCol="0" anchor="ctr" anchorCtr="0">
              <a:normAutofit fontScale="92500"/>
            </a:bodyPr>
            <a:lstStyle/>
            <a:p>
              <a:pPr algn="ctr"/>
              <a:r>
                <a:rPr lang="en-US" sz="1400" dirty="0">
                  <a:latin typeface="Times New Roman" panose="02020603050405020304" pitchFamily="18" charset="0"/>
                  <a:cs typeface="Times New Roman" panose="02020603050405020304" pitchFamily="18" charset="0"/>
                </a:rPr>
                <a:t>Enrichment Regression</a:t>
              </a:r>
            </a:p>
          </p:txBody>
        </p:sp>
        <mc:AlternateContent xmlns:mc="http://schemas.openxmlformats.org/markup-compatibility/2006" xmlns:a14="http://schemas.microsoft.com/office/drawing/2010/main">
          <mc:Choice Requires="a14">
            <p:sp>
              <p:nvSpPr>
                <p:cNvPr id="130" name="Rounded Rectangle 20">
                  <a:extLst>
                    <a:ext uri="{FF2B5EF4-FFF2-40B4-BE49-F238E27FC236}">
                      <a16:creationId xmlns:a16="http://schemas.microsoft.com/office/drawing/2014/main" id="{B0A7DA36-D28E-4020-AABA-47D59FDCCA6E}"/>
                    </a:ext>
                  </a:extLst>
                </p:cNvPr>
                <p:cNvSpPr/>
                <p:nvPr/>
              </p:nvSpPr>
              <p:spPr>
                <a:xfrm>
                  <a:off x="6168954" y="457200"/>
                  <a:ext cx="1645920" cy="50292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14:m>
                    <m:oMathPara xmlns:m="http://schemas.openxmlformats.org/officeDocument/2006/math">
                      <m:oMathParaPr>
                        <m:jc m:val="centerGroup"/>
                      </m:oMathParaPr>
                      <m:oMath xmlns:m="http://schemas.openxmlformats.org/officeDocument/2006/math">
                        <m:r>
                          <a:rPr lang="en-US" sz="1600" b="1" i="1" smtClean="0">
                            <a:solidFill>
                              <a:schemeClr val="tx1"/>
                            </a:solidFill>
                            <a:latin typeface="Cambria Math" panose="02040503050406030204" pitchFamily="18" charset="0"/>
                            <a:cs typeface="Times New Roman" panose="02020603050405020304" pitchFamily="18" charset="0"/>
                          </a:rPr>
                          <m:t>𝒔</m:t>
                        </m:r>
                        <m:r>
                          <a:rPr lang="en-US" sz="1600" b="0" i="1" smtClean="0">
                            <a:solidFill>
                              <a:schemeClr val="tx1"/>
                            </a:solidFill>
                            <a:latin typeface="Cambria Math" panose="02040503050406030204" pitchFamily="18" charset="0"/>
                            <a:cs typeface="Times New Roman" panose="02020603050405020304" pitchFamily="18" charset="0"/>
                          </a:rPr>
                          <m:t>=</m:t>
                        </m:r>
                        <m:r>
                          <a:rPr lang="en-US" sz="1600" b="0" i="1" smtClean="0">
                            <a:solidFill>
                              <a:schemeClr val="tx1"/>
                            </a:solidFill>
                            <a:latin typeface="Cambria Math" panose="02040503050406030204" pitchFamily="18" charset="0"/>
                            <a:cs typeface="Times New Roman" panose="02020603050405020304" pitchFamily="18" charset="0"/>
                          </a:rPr>
                          <m:t>𝜇</m:t>
                        </m:r>
                        <m:r>
                          <a:rPr lang="en-US" sz="1600" b="0" i="1" smtClean="0">
                            <a:solidFill>
                              <a:schemeClr val="tx1"/>
                            </a:solidFill>
                            <a:latin typeface="Cambria Math" panose="02040503050406030204" pitchFamily="18" charset="0"/>
                            <a:cs typeface="Times New Roman" panose="02020603050405020304" pitchFamily="18" charset="0"/>
                          </a:rPr>
                          <m:t>+</m:t>
                        </m:r>
                        <m:r>
                          <a:rPr lang="en-US" sz="1600" b="0" i="1" smtClean="0">
                            <a:solidFill>
                              <a:schemeClr val="tx1"/>
                            </a:solidFill>
                            <a:latin typeface="Cambria Math" panose="02040503050406030204" pitchFamily="18" charset="0"/>
                            <a:cs typeface="Times New Roman" panose="02020603050405020304" pitchFamily="18" charset="0"/>
                          </a:rPr>
                          <m:t>𝛽</m:t>
                        </m:r>
                        <m:r>
                          <a:rPr lang="en-US" sz="1600" b="1" i="1" smtClean="0">
                            <a:solidFill>
                              <a:schemeClr val="tx1"/>
                            </a:solidFill>
                            <a:latin typeface="Cambria Math" panose="02040503050406030204" pitchFamily="18" charset="0"/>
                            <a:cs typeface="Times New Roman" panose="02020603050405020304" pitchFamily="18" charset="0"/>
                          </a:rPr>
                          <m:t>𝒓</m:t>
                        </m:r>
                        <m:r>
                          <a:rPr lang="en-US" sz="1600" b="1" i="1" smtClean="0">
                            <a:solidFill>
                              <a:schemeClr val="tx1"/>
                            </a:solidFill>
                            <a:latin typeface="Cambria Math" panose="02040503050406030204" pitchFamily="18" charset="0"/>
                            <a:cs typeface="Times New Roman" panose="02020603050405020304" pitchFamily="18" charset="0"/>
                          </a:rPr>
                          <m:t>+</m:t>
                        </m:r>
                        <m:r>
                          <a:rPr lang="en-US" sz="1600" b="1" i="1" smtClean="0">
                            <a:solidFill>
                              <a:schemeClr val="tx1"/>
                            </a:solidFill>
                            <a:latin typeface="Cambria Math" panose="02040503050406030204" pitchFamily="18" charset="0"/>
                            <a:cs typeface="Times New Roman" panose="02020603050405020304" pitchFamily="18" charset="0"/>
                          </a:rPr>
                          <m:t>𝝐</m:t>
                        </m:r>
                      </m:oMath>
                    </m:oMathPara>
                  </a14:m>
                  <a:endParaRPr lang="en-US" sz="16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30" name="Rounded Rectangle 20">
                  <a:extLst>
                    <a:ext uri="{FF2B5EF4-FFF2-40B4-BE49-F238E27FC236}">
                      <a16:creationId xmlns:a16="http://schemas.microsoft.com/office/drawing/2014/main" id="{B0A7DA36-D28E-4020-AABA-47D59FDCCA6E}"/>
                    </a:ext>
                  </a:extLst>
                </p:cNvPr>
                <p:cNvSpPr>
                  <a:spLocks noRot="1" noChangeAspect="1" noMove="1" noResize="1" noEditPoints="1" noAdjustHandles="1" noChangeArrowheads="1" noChangeShapeType="1" noTextEdit="1"/>
                </p:cNvSpPr>
                <p:nvPr/>
              </p:nvSpPr>
              <p:spPr>
                <a:xfrm>
                  <a:off x="6168954" y="457200"/>
                  <a:ext cx="1645920" cy="502920"/>
                </a:xfrm>
                <a:prstGeom prst="roundRect">
                  <a:avLst/>
                </a:prstGeom>
                <a:blipFill>
                  <a:blip r:embed="rId7"/>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1" name="TextBox 130">
                  <a:extLst>
                    <a:ext uri="{FF2B5EF4-FFF2-40B4-BE49-F238E27FC236}">
                      <a16:creationId xmlns:a16="http://schemas.microsoft.com/office/drawing/2014/main" id="{F06704B7-3675-4FF5-A22C-F889B2CA60AA}"/>
                    </a:ext>
                  </a:extLst>
                </p:cNvPr>
                <p:cNvSpPr txBox="1"/>
                <p:nvPr/>
              </p:nvSpPr>
              <p:spPr>
                <a:xfrm>
                  <a:off x="6171959" y="960120"/>
                  <a:ext cx="1645920" cy="182880"/>
                </a:xfrm>
                <a:prstGeom prst="rect">
                  <a:avLst/>
                </a:prstGeom>
                <a:noFill/>
              </p:spPr>
              <p:txBody>
                <a:bodyPr wrap="none" lIns="0" tIns="0" rIns="0" bIns="0" rtlCol="0" anchor="ctr" anchorCtr="0">
                  <a:normAutofit lnSpcReduction="10000"/>
                </a:bodyPr>
                <a:lstStyle/>
                <a:p>
                  <a:pPr algn="ctr"/>
                  <a:r>
                    <a:rPr lang="en-US" sz="1200" dirty="0">
                      <a:latin typeface="Times New Roman" panose="02020603050405020304" pitchFamily="18" charset="0"/>
                      <a:cs typeface="Times New Roman" panose="02020603050405020304" pitchFamily="18" charset="0"/>
                    </a:rPr>
                    <a:t>Enrichment Coefficient</a:t>
                  </a:r>
                  <a14:m>
                    <m:oMath xmlns:m="http://schemas.openxmlformats.org/officeDocument/2006/math">
                      <m:r>
                        <a:rPr lang="en-US" sz="1200" b="0" i="0" smtClean="0">
                          <a:latin typeface="Cambria Math" panose="02040503050406030204" pitchFamily="18" charset="0"/>
                          <a:cs typeface="Times New Roman" panose="02020603050405020304" pitchFamily="18" charset="0"/>
                        </a:rPr>
                        <m:t> </m:t>
                      </m:r>
                      <m:acc>
                        <m:accPr>
                          <m:chr m:val="̂"/>
                          <m:ctrlPr>
                            <a:rPr lang="en-US" sz="1200" b="0" i="1" smtClean="0">
                              <a:latin typeface="Cambria Math" panose="02040503050406030204" pitchFamily="18" charset="0"/>
                              <a:cs typeface="Times New Roman" panose="02020603050405020304" pitchFamily="18" charset="0"/>
                            </a:rPr>
                          </m:ctrlPr>
                        </m:accPr>
                        <m:e>
                          <m:r>
                            <a:rPr lang="en-US" sz="1200" b="0" i="1" smtClean="0">
                              <a:latin typeface="Cambria Math" panose="02040503050406030204" pitchFamily="18" charset="0"/>
                              <a:cs typeface="Times New Roman" panose="02020603050405020304" pitchFamily="18" charset="0"/>
                            </a:rPr>
                            <m:t>𝛽</m:t>
                          </m:r>
                        </m:e>
                      </m:acc>
                    </m:oMath>
                  </a14:m>
                  <a:endParaRPr lang="en-US" sz="1200" dirty="0">
                    <a:latin typeface="Times New Roman" panose="02020603050405020304" pitchFamily="18" charset="0"/>
                    <a:cs typeface="Times New Roman" panose="02020603050405020304" pitchFamily="18" charset="0"/>
                  </a:endParaRPr>
                </a:p>
              </p:txBody>
            </p:sp>
          </mc:Choice>
          <mc:Fallback xmlns="">
            <p:sp>
              <p:nvSpPr>
                <p:cNvPr id="131" name="TextBox 130">
                  <a:extLst>
                    <a:ext uri="{FF2B5EF4-FFF2-40B4-BE49-F238E27FC236}">
                      <a16:creationId xmlns:a16="http://schemas.microsoft.com/office/drawing/2014/main" id="{F06704B7-3675-4FF5-A22C-F889B2CA60AA}"/>
                    </a:ext>
                  </a:extLst>
                </p:cNvPr>
                <p:cNvSpPr txBox="1">
                  <a:spLocks noRot="1" noChangeAspect="1" noMove="1" noResize="1" noEditPoints="1" noAdjustHandles="1" noChangeArrowheads="1" noChangeShapeType="1" noTextEdit="1"/>
                </p:cNvSpPr>
                <p:nvPr/>
              </p:nvSpPr>
              <p:spPr>
                <a:xfrm>
                  <a:off x="6171959" y="960120"/>
                  <a:ext cx="1645920" cy="182880"/>
                </a:xfrm>
                <a:prstGeom prst="rect">
                  <a:avLst/>
                </a:prstGeom>
                <a:blipFill>
                  <a:blip r:embed="rId8"/>
                  <a:stretch>
                    <a:fillRect l="-3333" t="-33333" r="-8889" b="-50000"/>
                  </a:stretch>
                </a:blipFill>
              </p:spPr>
              <p:txBody>
                <a:bodyPr/>
                <a:lstStyle/>
                <a:p>
                  <a:r>
                    <a:rPr lang="en-US">
                      <a:noFill/>
                    </a:rPr>
                    <a:t> </a:t>
                  </a:r>
                </a:p>
              </p:txBody>
            </p:sp>
          </mc:Fallback>
        </mc:AlternateContent>
      </p:grpSp>
      <p:cxnSp>
        <p:nvCxnSpPr>
          <p:cNvPr id="132" name="Straight Connector 131">
            <a:extLst>
              <a:ext uri="{FF2B5EF4-FFF2-40B4-BE49-F238E27FC236}">
                <a16:creationId xmlns:a16="http://schemas.microsoft.com/office/drawing/2014/main" id="{C81B2F23-B865-4E11-89CF-10F06674B9B9}"/>
              </a:ext>
            </a:extLst>
          </p:cNvPr>
          <p:cNvCxnSpPr>
            <a:cxnSpLocks/>
            <a:stCxn id="76" idx="3"/>
          </p:cNvCxnSpPr>
          <p:nvPr/>
        </p:nvCxnSpPr>
        <p:spPr>
          <a:xfrm>
            <a:off x="2151688" y="681837"/>
            <a:ext cx="774392" cy="36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BC6CACE0-3231-46FF-B319-DE436069F517}"/>
              </a:ext>
            </a:extLst>
          </p:cNvPr>
          <p:cNvSpPr txBox="1"/>
          <p:nvPr/>
        </p:nvSpPr>
        <p:spPr>
          <a:xfrm>
            <a:off x="2197389" y="1568771"/>
            <a:ext cx="701308" cy="646331"/>
          </a:xfrm>
          <a:prstGeom prst="rect">
            <a:avLst/>
          </a:prstGeom>
          <a:noFill/>
        </p:spPr>
        <p:txBody>
          <a:bodyPr wrap="square" lIns="0" tIns="0" rIns="0" bIns="0" rtlCol="0">
            <a:normAutofit/>
          </a:bodyPr>
          <a:lstStyle/>
          <a:p>
            <a:pPr algn="ctr"/>
            <a:r>
              <a:rPr lang="en-US" sz="1050" dirty="0">
                <a:latin typeface="Times New Roman" panose="02020603050405020304" pitchFamily="18" charset="0"/>
                <a:cs typeface="Times New Roman" panose="02020603050405020304" pitchFamily="18" charset="0"/>
              </a:rPr>
              <a:t>MAF </a:t>
            </a:r>
            <a:r>
              <a:rPr lang="en-US" sz="1050">
                <a:latin typeface="Times New Roman" panose="02020603050405020304" pitchFamily="18" charset="0"/>
                <a:cs typeface="Times New Roman" panose="02020603050405020304" pitchFamily="18" charset="0"/>
              </a:rPr>
              <a:t>&gt; 0.01</a:t>
            </a:r>
            <a:endParaRPr lang="en-US" sz="1050" dirty="0">
              <a:latin typeface="Times New Roman" panose="02020603050405020304" pitchFamily="18" charset="0"/>
              <a:cs typeface="Times New Roman" panose="02020603050405020304" pitchFamily="18" charset="0"/>
            </a:endParaRPr>
          </a:p>
          <a:p>
            <a:pPr algn="ctr"/>
            <a:r>
              <a:rPr lang="en-US" sz="1050" dirty="0">
                <a:latin typeface="Times New Roman" panose="02020603050405020304" pitchFamily="18" charset="0"/>
                <a:cs typeface="Times New Roman" panose="02020603050405020304" pitchFamily="18" charset="0"/>
              </a:rPr>
              <a:t>HWE &gt; 1e-9</a:t>
            </a:r>
          </a:p>
          <a:p>
            <a:pPr algn="ctr"/>
            <a:r>
              <a:rPr lang="en-US" sz="1050" dirty="0">
                <a:latin typeface="Times New Roman" panose="02020603050405020304" pitchFamily="18" charset="0"/>
                <a:cs typeface="Times New Roman" panose="02020603050405020304" pitchFamily="18" charset="0"/>
              </a:rPr>
              <a:t>NA% &lt; 5%</a:t>
            </a:r>
          </a:p>
          <a:p>
            <a:pPr algn="ctr"/>
            <a:r>
              <a:rPr lang="en-US" sz="1050" dirty="0">
                <a:latin typeface="Times New Roman" panose="02020603050405020304" pitchFamily="18" charset="0"/>
                <a:cs typeface="Times New Roman" panose="02020603050405020304" pitchFamily="18" charset="0"/>
              </a:rPr>
              <a:t>T2D &amp; BMI</a:t>
            </a:r>
          </a:p>
        </p:txBody>
      </p:sp>
      <p:cxnSp>
        <p:nvCxnSpPr>
          <p:cNvPr id="134" name="Straight Connector 133">
            <a:extLst>
              <a:ext uri="{FF2B5EF4-FFF2-40B4-BE49-F238E27FC236}">
                <a16:creationId xmlns:a16="http://schemas.microsoft.com/office/drawing/2014/main" id="{5DC0793C-6767-4F31-B18F-666CF3B99219}"/>
              </a:ext>
            </a:extLst>
          </p:cNvPr>
          <p:cNvCxnSpPr>
            <a:cxnSpLocks/>
            <a:stCxn id="52" idx="3"/>
            <a:endCxn id="73" idx="1"/>
          </p:cNvCxnSpPr>
          <p:nvPr/>
        </p:nvCxnSpPr>
        <p:spPr>
          <a:xfrm flipV="1">
            <a:off x="4754880" y="2056407"/>
            <a:ext cx="411480" cy="6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4187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A22FDA69-D07C-E101-D5E0-6FC6122B71EB}"/>
              </a:ext>
            </a:extLst>
          </p:cNvPr>
          <p:cNvCxnSpPr>
            <a:cxnSpLocks/>
            <a:stCxn id="67" idx="3"/>
            <a:endCxn id="92" idx="2"/>
          </p:cNvCxnSpPr>
          <p:nvPr/>
        </p:nvCxnSpPr>
        <p:spPr>
          <a:xfrm flipV="1">
            <a:off x="9281160" y="1828103"/>
            <a:ext cx="1371601" cy="936091"/>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48833A6F-0D36-4634-9AB6-03D6867D4DD0}"/>
              </a:ext>
            </a:extLst>
          </p:cNvPr>
          <p:cNvGrpSpPr/>
          <p:nvPr/>
        </p:nvGrpSpPr>
        <p:grpSpPr>
          <a:xfrm>
            <a:off x="5166360" y="1600200"/>
            <a:ext cx="4114800" cy="2327987"/>
            <a:chOff x="5166360" y="1600200"/>
            <a:chExt cx="4114800" cy="2327987"/>
          </a:xfrm>
        </p:grpSpPr>
        <p:sp>
          <p:nvSpPr>
            <p:cNvPr id="67" name="Rounded Rectangle 66">
              <a:extLst>
                <a:ext uri="{FF2B5EF4-FFF2-40B4-BE49-F238E27FC236}">
                  <a16:creationId xmlns:a16="http://schemas.microsoft.com/office/drawing/2014/main" id="{8DD1AE26-905F-46BA-C938-C48A6BD795BC}"/>
                </a:ext>
              </a:extLst>
            </p:cNvPr>
            <p:cNvSpPr/>
            <p:nvPr/>
          </p:nvSpPr>
          <p:spPr>
            <a:xfrm>
              <a:off x="5166360" y="1600200"/>
              <a:ext cx="4114800" cy="2327987"/>
            </a:xfrm>
            <a:prstGeom prst="roundRect">
              <a:avLst>
                <a:gd name="adj" fmla="val 6996"/>
              </a:avLst>
            </a:prstGeom>
            <a:solidFill>
              <a:schemeClr val="bg1">
                <a:lumMod val="85000"/>
              </a:schemeClr>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87" name="TextBox 86">
              <a:extLst>
                <a:ext uri="{FF2B5EF4-FFF2-40B4-BE49-F238E27FC236}">
                  <a16:creationId xmlns:a16="http://schemas.microsoft.com/office/drawing/2014/main" id="{472AC0FC-6E7F-489B-01F0-33678EB442C4}"/>
                </a:ext>
              </a:extLst>
            </p:cNvPr>
            <p:cNvSpPr txBox="1"/>
            <p:nvPr/>
          </p:nvSpPr>
          <p:spPr>
            <a:xfrm>
              <a:off x="5253769" y="1603933"/>
              <a:ext cx="3931920" cy="228600"/>
            </a:xfrm>
            <a:prstGeom prst="rect">
              <a:avLst/>
            </a:prstGeom>
            <a:noFill/>
          </p:spPr>
          <p:txBody>
            <a:bodyPr wrap="square" lIns="0" tIns="0" rIns="0" bIns="0" rtlCol="0">
              <a:spAutoFit/>
            </a:bodyPr>
            <a:lstStyle/>
            <a:p>
              <a:pPr algn="ctr"/>
              <a:r>
                <a:rPr lang="en-US" sz="1400" dirty="0">
                  <a:latin typeface="Times New Roman" panose="02020603050405020304" pitchFamily="18" charset="0"/>
                  <a:cs typeface="Times New Roman" panose="02020603050405020304" pitchFamily="18" charset="0"/>
                </a:rPr>
                <a:t>Labeled and Scored Variants</a:t>
              </a:r>
            </a:p>
          </p:txBody>
        </p:sp>
        <p:sp>
          <p:nvSpPr>
            <p:cNvPr id="89" name="Rounded Rectangle 88">
              <a:extLst>
                <a:ext uri="{FF2B5EF4-FFF2-40B4-BE49-F238E27FC236}">
                  <a16:creationId xmlns:a16="http://schemas.microsoft.com/office/drawing/2014/main" id="{BEE62EB5-BBBC-291A-33D3-C8A0F22D2C64}"/>
                </a:ext>
              </a:extLst>
            </p:cNvPr>
            <p:cNvSpPr/>
            <p:nvPr/>
          </p:nvSpPr>
          <p:spPr>
            <a:xfrm>
              <a:off x="5257800" y="1828800"/>
              <a:ext cx="3931920" cy="27432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Labeled Intergenic? for all variants</a:t>
              </a:r>
            </a:p>
          </p:txBody>
        </p:sp>
        <p:sp>
          <p:nvSpPr>
            <p:cNvPr id="5" name="Rounded Rectangle 4">
              <a:extLst>
                <a:ext uri="{FF2B5EF4-FFF2-40B4-BE49-F238E27FC236}">
                  <a16:creationId xmlns:a16="http://schemas.microsoft.com/office/drawing/2014/main" id="{39854112-D3AA-9C0E-E971-27D5ACFC2896}"/>
                </a:ext>
              </a:extLst>
            </p:cNvPr>
            <p:cNvSpPr/>
            <p:nvPr/>
          </p:nvSpPr>
          <p:spPr>
            <a:xfrm>
              <a:off x="5253769" y="2194560"/>
              <a:ext cx="1916200" cy="54864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r>
                <a:rPr lang="en-US" sz="1600" dirty="0">
                  <a:solidFill>
                    <a:schemeClr val="tx1"/>
                  </a:solidFill>
                  <a:latin typeface="Times New Roman" panose="02020603050405020304" pitchFamily="18" charset="0"/>
                  <a:cs typeface="Times New Roman" panose="02020603050405020304" pitchFamily="18" charset="0"/>
                </a:rPr>
                <a:t>Labeled Intronic?</a:t>
              </a:r>
            </a:p>
            <a:p>
              <a:pPr algn="ctr"/>
              <a:r>
                <a:rPr lang="en-US" sz="1600" dirty="0">
                  <a:solidFill>
                    <a:schemeClr val="tx1"/>
                  </a:solidFill>
                  <a:latin typeface="Times New Roman" panose="02020603050405020304" pitchFamily="18" charset="0"/>
                  <a:cs typeface="Times New Roman" panose="02020603050405020304" pitchFamily="18" charset="0"/>
                </a:rPr>
                <a:t>Variants in/near genes</a:t>
              </a:r>
            </a:p>
          </p:txBody>
        </p:sp>
        <p:sp>
          <p:nvSpPr>
            <p:cNvPr id="15" name="Rounded Rectangle 14">
              <a:extLst>
                <a:ext uri="{FF2B5EF4-FFF2-40B4-BE49-F238E27FC236}">
                  <a16:creationId xmlns:a16="http://schemas.microsoft.com/office/drawing/2014/main" id="{DDCA3532-76D0-5B69-EBC7-8D241B06B011}"/>
                </a:ext>
              </a:extLst>
            </p:cNvPr>
            <p:cNvSpPr/>
            <p:nvPr/>
          </p:nvSpPr>
          <p:spPr>
            <a:xfrm>
              <a:off x="5253767" y="3474720"/>
              <a:ext cx="3932947" cy="27432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imes New Roman" panose="02020603050405020304" pitchFamily="18" charset="0"/>
                  <a:cs typeface="Times New Roman" panose="02020603050405020304" pitchFamily="18" charset="0"/>
                </a:rPr>
                <a:t>CADD score for all variants</a:t>
              </a:r>
            </a:p>
          </p:txBody>
        </p:sp>
        <p:sp>
          <p:nvSpPr>
            <p:cNvPr id="104" name="Rounded Rectangle 103">
              <a:extLst>
                <a:ext uri="{FF2B5EF4-FFF2-40B4-BE49-F238E27FC236}">
                  <a16:creationId xmlns:a16="http://schemas.microsoft.com/office/drawing/2014/main" id="{263F6AC2-E869-227B-99F1-1E7A97FE4252}"/>
                </a:ext>
              </a:extLst>
            </p:cNvPr>
            <p:cNvSpPr/>
            <p:nvPr/>
          </p:nvSpPr>
          <p:spPr>
            <a:xfrm>
              <a:off x="7273558" y="2194560"/>
              <a:ext cx="1920240" cy="54864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r>
                <a:rPr lang="en-US" sz="1600" dirty="0">
                  <a:solidFill>
                    <a:schemeClr val="tx1"/>
                  </a:solidFill>
                  <a:latin typeface="Times New Roman" panose="02020603050405020304" pitchFamily="18" charset="0"/>
                  <a:cs typeface="Times New Roman" panose="02020603050405020304" pitchFamily="18" charset="0"/>
                </a:rPr>
                <a:t>Labeled Upstream?</a:t>
              </a:r>
              <a:br>
                <a:rPr lang="en-US" sz="1600" dirty="0">
                  <a:solidFill>
                    <a:schemeClr val="tx1"/>
                  </a:solidFill>
                  <a:latin typeface="Times New Roman" panose="02020603050405020304" pitchFamily="18" charset="0"/>
                  <a:cs typeface="Times New Roman" panose="02020603050405020304" pitchFamily="18" charset="0"/>
                </a:rPr>
              </a:br>
              <a:r>
                <a:rPr lang="en-US" sz="1600" dirty="0">
                  <a:solidFill>
                    <a:schemeClr val="tx1"/>
                  </a:solidFill>
                  <a:latin typeface="Times New Roman" panose="02020603050405020304" pitchFamily="18" charset="0"/>
                  <a:cs typeface="Times New Roman" panose="02020603050405020304" pitchFamily="18" charset="0"/>
                </a:rPr>
                <a:t>Variants in/near genes</a:t>
              </a:r>
            </a:p>
          </p:txBody>
        </p:sp>
        <p:sp>
          <p:nvSpPr>
            <p:cNvPr id="139" name="TextBox 138">
              <a:extLst>
                <a:ext uri="{FF2B5EF4-FFF2-40B4-BE49-F238E27FC236}">
                  <a16:creationId xmlns:a16="http://schemas.microsoft.com/office/drawing/2014/main" id="{1BD4957B-D424-BC63-D3DB-D935D8261509}"/>
                </a:ext>
              </a:extLst>
            </p:cNvPr>
            <p:cNvSpPr txBox="1"/>
            <p:nvPr/>
          </p:nvSpPr>
          <p:spPr>
            <a:xfrm>
              <a:off x="5253768" y="3745307"/>
              <a:ext cx="3932945" cy="182880"/>
            </a:xfrm>
            <a:prstGeom prst="rect">
              <a:avLst/>
            </a:prstGeom>
            <a:noFill/>
          </p:spPr>
          <p:txBody>
            <a:bodyPr wrap="square" lIns="0" tIns="0" rIns="0" bIns="0" rtlCol="0">
              <a:normAutofit/>
            </a:bodyPr>
            <a:lstStyle/>
            <a:p>
              <a:pPr algn="ctr"/>
              <a:r>
                <a:rPr lang="en-US" sz="1200" dirty="0">
                  <a:latin typeface="Times New Roman" panose="02020603050405020304" pitchFamily="18" charset="0"/>
                  <a:cs typeface="Times New Roman" panose="02020603050405020304" pitchFamily="18" charset="0"/>
                </a:rPr>
                <a:t>A vector of labels or scores (</a:t>
              </a:r>
              <a:r>
                <a:rPr lang="en-US" sz="1200" b="1" i="1" dirty="0">
                  <a:latin typeface="Times New Roman" panose="02020603050405020304" pitchFamily="18" charset="0"/>
                  <a:cs typeface="Times New Roman" panose="02020603050405020304" pitchFamily="18" charset="0"/>
                </a:rPr>
                <a:t>s</a:t>
              </a:r>
              <a:r>
                <a:rPr lang="en-US" sz="1200" dirty="0">
                  <a:latin typeface="Times New Roman" panose="02020603050405020304" pitchFamily="18" charset="0"/>
                  <a:cs typeface="Times New Roman" panose="02020603050405020304" pitchFamily="18" charset="0"/>
                </a:rPr>
                <a:t>), one out of six.</a:t>
              </a:r>
            </a:p>
          </p:txBody>
        </p:sp>
        <p:sp>
          <p:nvSpPr>
            <p:cNvPr id="11" name="Rounded Rectangle 10">
              <a:extLst>
                <a:ext uri="{FF2B5EF4-FFF2-40B4-BE49-F238E27FC236}">
                  <a16:creationId xmlns:a16="http://schemas.microsoft.com/office/drawing/2014/main" id="{1242F558-5640-14A9-F17A-66F1E8B04933}"/>
                </a:ext>
              </a:extLst>
            </p:cNvPr>
            <p:cNvSpPr/>
            <p:nvPr/>
          </p:nvSpPr>
          <p:spPr>
            <a:xfrm>
              <a:off x="5253767" y="2834640"/>
              <a:ext cx="1920240" cy="54864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r>
                <a:rPr lang="en-US" sz="1600" dirty="0">
                  <a:solidFill>
                    <a:schemeClr val="tx1"/>
                  </a:solidFill>
                  <a:latin typeface="Times New Roman" panose="02020603050405020304" pitchFamily="18" charset="0"/>
                  <a:cs typeface="Times New Roman" panose="02020603050405020304" pitchFamily="18" charset="0"/>
                </a:rPr>
                <a:t>Labeled Exonic?</a:t>
              </a:r>
            </a:p>
            <a:p>
              <a:pPr algn="ctr"/>
              <a:r>
                <a:rPr lang="en-US" sz="1600" dirty="0">
                  <a:solidFill>
                    <a:schemeClr val="tx1"/>
                  </a:solidFill>
                  <a:latin typeface="Times New Roman" panose="02020603050405020304" pitchFamily="18" charset="0"/>
                  <a:cs typeface="Times New Roman" panose="02020603050405020304" pitchFamily="18" charset="0"/>
                </a:rPr>
                <a:t>Variants in/near genes</a:t>
              </a:r>
            </a:p>
          </p:txBody>
        </p:sp>
        <p:sp>
          <p:nvSpPr>
            <p:cNvPr id="12" name="Rounded Rectangle 11">
              <a:extLst>
                <a:ext uri="{FF2B5EF4-FFF2-40B4-BE49-F238E27FC236}">
                  <a16:creationId xmlns:a16="http://schemas.microsoft.com/office/drawing/2014/main" id="{FCB23589-1197-934E-6776-27C5C9FBAAA4}"/>
                </a:ext>
              </a:extLst>
            </p:cNvPr>
            <p:cNvSpPr/>
            <p:nvPr/>
          </p:nvSpPr>
          <p:spPr>
            <a:xfrm>
              <a:off x="7273557" y="2834640"/>
              <a:ext cx="1920240" cy="54864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algn="ctr"/>
              <a:r>
                <a:rPr lang="en-US" sz="1600" dirty="0">
                  <a:solidFill>
                    <a:schemeClr val="tx1"/>
                  </a:solidFill>
                  <a:latin typeface="Times New Roman" panose="02020603050405020304" pitchFamily="18" charset="0"/>
                  <a:cs typeface="Times New Roman" panose="02020603050405020304" pitchFamily="18" charset="0"/>
                </a:rPr>
                <a:t>Labeled Downstream?</a:t>
              </a:r>
              <a:br>
                <a:rPr lang="en-US" sz="1600" dirty="0">
                  <a:solidFill>
                    <a:schemeClr val="tx1"/>
                  </a:solidFill>
                  <a:latin typeface="Times New Roman" panose="02020603050405020304" pitchFamily="18" charset="0"/>
                  <a:cs typeface="Times New Roman" panose="02020603050405020304" pitchFamily="18" charset="0"/>
                </a:rPr>
              </a:br>
              <a:r>
                <a:rPr lang="en-US" sz="1600" dirty="0">
                  <a:solidFill>
                    <a:schemeClr val="tx1"/>
                  </a:solidFill>
                  <a:latin typeface="Times New Roman" panose="02020603050405020304" pitchFamily="18" charset="0"/>
                  <a:cs typeface="Times New Roman" panose="02020603050405020304" pitchFamily="18" charset="0"/>
                </a:rPr>
                <a:t>Variants in/near genes</a:t>
              </a:r>
            </a:p>
          </p:txBody>
        </p:sp>
      </p:grpSp>
      <p:sp>
        <p:nvSpPr>
          <p:cNvPr id="44" name="TextBox 43">
            <a:extLst>
              <a:ext uri="{FF2B5EF4-FFF2-40B4-BE49-F238E27FC236}">
                <a16:creationId xmlns:a16="http://schemas.microsoft.com/office/drawing/2014/main" id="{7C5D9779-CD9A-455B-9969-F3E07FB805E3}"/>
              </a:ext>
            </a:extLst>
          </p:cNvPr>
          <p:cNvSpPr txBox="1"/>
          <p:nvPr/>
        </p:nvSpPr>
        <p:spPr>
          <a:xfrm>
            <a:off x="2197389" y="195311"/>
            <a:ext cx="701308" cy="646331"/>
          </a:xfrm>
          <a:prstGeom prst="rect">
            <a:avLst/>
          </a:prstGeom>
          <a:noFill/>
        </p:spPr>
        <p:txBody>
          <a:bodyPr wrap="square" lIns="0" tIns="0" rIns="0" bIns="0" rtlCol="0">
            <a:normAutofit/>
          </a:bodyPr>
          <a:lstStyle/>
          <a:p>
            <a:pPr algn="ctr"/>
            <a:r>
              <a:rPr lang="en-US" sz="1050" dirty="0">
                <a:latin typeface="Times New Roman" panose="02020603050405020304" pitchFamily="18" charset="0"/>
                <a:cs typeface="Times New Roman" panose="02020603050405020304" pitchFamily="18" charset="0"/>
              </a:rPr>
              <a:t>MAF &gt; 0.01</a:t>
            </a:r>
          </a:p>
          <a:p>
            <a:pPr algn="ctr"/>
            <a:r>
              <a:rPr lang="en-US" sz="1050" dirty="0">
                <a:latin typeface="Times New Roman" panose="02020603050405020304" pitchFamily="18" charset="0"/>
                <a:cs typeface="Times New Roman" panose="02020603050405020304" pitchFamily="18" charset="0"/>
              </a:rPr>
              <a:t>HWE &gt; 1e-9</a:t>
            </a:r>
          </a:p>
          <a:p>
            <a:pPr algn="ctr"/>
            <a:r>
              <a:rPr lang="en-US" sz="1050" dirty="0">
                <a:latin typeface="Times New Roman" panose="02020603050405020304" pitchFamily="18" charset="0"/>
                <a:cs typeface="Times New Roman" panose="02020603050405020304" pitchFamily="18" charset="0"/>
              </a:rPr>
              <a:t>NA% &lt; 5%</a:t>
            </a:r>
          </a:p>
          <a:p>
            <a:pPr algn="ctr"/>
            <a:r>
              <a:rPr lang="en-US" sz="1050" dirty="0">
                <a:latin typeface="Times New Roman" panose="02020603050405020304" pitchFamily="18" charset="0"/>
                <a:cs typeface="Times New Roman" panose="02020603050405020304" pitchFamily="18" charset="0"/>
              </a:rPr>
              <a:t>T2D &amp; BMI</a:t>
            </a:r>
          </a:p>
        </p:txBody>
      </p:sp>
      <p:grpSp>
        <p:nvGrpSpPr>
          <p:cNvPr id="46" name="Group 45">
            <a:extLst>
              <a:ext uri="{FF2B5EF4-FFF2-40B4-BE49-F238E27FC236}">
                <a16:creationId xmlns:a16="http://schemas.microsoft.com/office/drawing/2014/main" id="{0C471648-5F78-402A-B86C-0160F325EC1D}"/>
              </a:ext>
            </a:extLst>
          </p:cNvPr>
          <p:cNvGrpSpPr/>
          <p:nvPr/>
        </p:nvGrpSpPr>
        <p:grpSpPr>
          <a:xfrm>
            <a:off x="322888" y="224933"/>
            <a:ext cx="1828800" cy="914400"/>
            <a:chOff x="44474" y="1264777"/>
            <a:chExt cx="1828800" cy="914400"/>
          </a:xfrm>
        </p:grpSpPr>
        <p:sp>
          <p:nvSpPr>
            <p:cNvPr id="47" name="Rounded Rectangle 18">
              <a:extLst>
                <a:ext uri="{FF2B5EF4-FFF2-40B4-BE49-F238E27FC236}">
                  <a16:creationId xmlns:a16="http://schemas.microsoft.com/office/drawing/2014/main" id="{C257147B-4C4E-4B6E-8D5B-A5644C14C3D3}"/>
                </a:ext>
              </a:extLst>
            </p:cNvPr>
            <p:cNvSpPr/>
            <p:nvPr/>
          </p:nvSpPr>
          <p:spPr>
            <a:xfrm>
              <a:off x="44474" y="1265474"/>
              <a:ext cx="1828800" cy="912413"/>
            </a:xfrm>
            <a:prstGeom prst="roundRect">
              <a:avLst/>
            </a:prstGeom>
            <a:solidFill>
              <a:schemeClr val="bg1">
                <a:lumMod val="8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48" name="Rounded Rectangle 20">
              <a:extLst>
                <a:ext uri="{FF2B5EF4-FFF2-40B4-BE49-F238E27FC236}">
                  <a16:creationId xmlns:a16="http://schemas.microsoft.com/office/drawing/2014/main" id="{D572250D-32EC-494F-906C-3CEE361D329B}"/>
                </a:ext>
              </a:extLst>
            </p:cNvPr>
            <p:cNvSpPr/>
            <p:nvPr/>
          </p:nvSpPr>
          <p:spPr>
            <a:xfrm>
              <a:off x="132910" y="1493377"/>
              <a:ext cx="1645920" cy="50292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a:solidFill>
                    <a:schemeClr val="tx1"/>
                  </a:solidFill>
                  <a:latin typeface="Times New Roman" panose="02020603050405020304" pitchFamily="18" charset="0"/>
                  <a:cs typeface="Times New Roman" panose="02020603050405020304" pitchFamily="18" charset="0"/>
                </a:rPr>
                <a:t>97m Imputed Variants</a:t>
              </a:r>
            </a:p>
            <a:p>
              <a:pPr algn="ctr"/>
              <a:r>
                <a:rPr lang="en-US" sz="1100" dirty="0">
                  <a:solidFill>
                    <a:schemeClr val="tx1"/>
                  </a:solidFill>
                  <a:latin typeface="Times New Roman" panose="02020603050405020304" pitchFamily="18" charset="0"/>
                  <a:cs typeface="Times New Roman" panose="02020603050405020304" pitchFamily="18" charset="0"/>
                </a:rPr>
                <a:t>502k Participants</a:t>
              </a:r>
            </a:p>
            <a:p>
              <a:pPr algn="ctr"/>
              <a:r>
                <a:rPr lang="en-US" sz="1100" dirty="0">
                  <a:solidFill>
                    <a:schemeClr val="tx1"/>
                  </a:solidFill>
                  <a:latin typeface="Times New Roman" panose="02020603050405020304" pitchFamily="18" charset="0"/>
                  <a:cs typeface="Times New Roman" panose="02020603050405020304" pitchFamily="18" charset="0"/>
                </a:rPr>
                <a:t>3453 Survey Questions</a:t>
              </a:r>
            </a:p>
          </p:txBody>
        </p:sp>
        <p:sp>
          <p:nvSpPr>
            <p:cNvPr id="49" name="TextBox 48">
              <a:extLst>
                <a:ext uri="{FF2B5EF4-FFF2-40B4-BE49-F238E27FC236}">
                  <a16:creationId xmlns:a16="http://schemas.microsoft.com/office/drawing/2014/main" id="{6295898C-1D4B-437D-8A7D-387E2E2E291F}"/>
                </a:ext>
              </a:extLst>
            </p:cNvPr>
            <p:cNvSpPr txBox="1"/>
            <p:nvPr/>
          </p:nvSpPr>
          <p:spPr>
            <a:xfrm>
              <a:off x="135914" y="1996297"/>
              <a:ext cx="1645920" cy="182880"/>
            </a:xfrm>
            <a:prstGeom prst="rect">
              <a:avLst/>
            </a:prstGeom>
            <a:noFill/>
          </p:spPr>
          <p:txBody>
            <a:bodyPr wrap="none" lIns="0" tIns="0" rIns="0" bIns="0" rtlCol="0" anchor="ctr" anchorCtr="0">
              <a:noAutofit/>
            </a:bodyPr>
            <a:lstStyle/>
            <a:p>
              <a:pPr algn="ctr"/>
              <a:endParaRPr lang="en-US" sz="1100" dirty="0">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4FDBE60F-1658-4C6A-BC0C-BF3CF9E3C4D8}"/>
                </a:ext>
              </a:extLst>
            </p:cNvPr>
            <p:cNvSpPr txBox="1"/>
            <p:nvPr/>
          </p:nvSpPr>
          <p:spPr>
            <a:xfrm>
              <a:off x="135915" y="1264777"/>
              <a:ext cx="1645920" cy="228600"/>
            </a:xfrm>
            <a:prstGeom prst="rect">
              <a:avLst/>
            </a:prstGeom>
            <a:noFill/>
          </p:spPr>
          <p:txBody>
            <a:bodyPr wrap="square" lIns="0" tIns="0" rIns="0" bIns="0" rtlCol="0" anchor="ctr" anchorCtr="0">
              <a:normAutofit/>
            </a:bodyPr>
            <a:lstStyle/>
            <a:p>
              <a:pPr algn="ctr"/>
              <a:r>
                <a:rPr lang="en-US" sz="1400" dirty="0">
                  <a:latin typeface="Times New Roman" panose="02020603050405020304" pitchFamily="18" charset="0"/>
                  <a:cs typeface="Times New Roman" panose="02020603050405020304" pitchFamily="18" charset="0"/>
                </a:rPr>
                <a:t>UK Biobank</a:t>
              </a:r>
            </a:p>
          </p:txBody>
        </p:sp>
      </p:grpSp>
      <p:cxnSp>
        <p:nvCxnSpPr>
          <p:cNvPr id="51" name="Straight Connector 50">
            <a:extLst>
              <a:ext uri="{FF2B5EF4-FFF2-40B4-BE49-F238E27FC236}">
                <a16:creationId xmlns:a16="http://schemas.microsoft.com/office/drawing/2014/main" id="{119772A1-D722-46E1-B174-2A1D5978179E}"/>
              </a:ext>
            </a:extLst>
          </p:cNvPr>
          <p:cNvCxnSpPr>
            <a:cxnSpLocks/>
            <a:stCxn id="54" idx="3"/>
            <a:endCxn id="59" idx="1"/>
          </p:cNvCxnSpPr>
          <p:nvPr/>
        </p:nvCxnSpPr>
        <p:spPr>
          <a:xfrm flipV="1">
            <a:off x="4754880" y="684807"/>
            <a:ext cx="411480" cy="6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156B9F3-F4AC-4EF7-BD51-69BDA91DE446}"/>
              </a:ext>
            </a:extLst>
          </p:cNvPr>
          <p:cNvCxnSpPr>
            <a:cxnSpLocks/>
            <a:stCxn id="59" idx="3"/>
            <a:endCxn id="68" idx="1"/>
          </p:cNvCxnSpPr>
          <p:nvPr/>
        </p:nvCxnSpPr>
        <p:spPr>
          <a:xfrm>
            <a:off x="6995160" y="684807"/>
            <a:ext cx="457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65B3349D-E189-45D9-9150-785DC98CF6A1}"/>
              </a:ext>
            </a:extLst>
          </p:cNvPr>
          <p:cNvGrpSpPr/>
          <p:nvPr/>
        </p:nvGrpSpPr>
        <p:grpSpPr>
          <a:xfrm>
            <a:off x="2926080" y="228600"/>
            <a:ext cx="1828800" cy="914400"/>
            <a:chOff x="591506" y="4347510"/>
            <a:chExt cx="1828800" cy="914400"/>
          </a:xfrm>
        </p:grpSpPr>
        <p:sp>
          <p:nvSpPr>
            <p:cNvPr id="54" name="Rounded Rectangle 18">
              <a:extLst>
                <a:ext uri="{FF2B5EF4-FFF2-40B4-BE49-F238E27FC236}">
                  <a16:creationId xmlns:a16="http://schemas.microsoft.com/office/drawing/2014/main" id="{539DF4E7-1382-4757-8E79-6E111522096D}"/>
                </a:ext>
              </a:extLst>
            </p:cNvPr>
            <p:cNvSpPr/>
            <p:nvPr/>
          </p:nvSpPr>
          <p:spPr>
            <a:xfrm>
              <a:off x="591506" y="4348207"/>
              <a:ext cx="1828800" cy="912413"/>
            </a:xfrm>
            <a:prstGeom prst="roundRect">
              <a:avLst/>
            </a:prstGeom>
            <a:solidFill>
              <a:schemeClr val="bg1">
                <a:lumMod val="8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5" name="Rounded Rectangle 20">
                  <a:extLst>
                    <a:ext uri="{FF2B5EF4-FFF2-40B4-BE49-F238E27FC236}">
                      <a16:creationId xmlns:a16="http://schemas.microsoft.com/office/drawing/2014/main" id="{F67BC682-2F5E-41B4-A4D9-3ADD23CBBB08}"/>
                    </a:ext>
                  </a:extLst>
                </p:cNvPr>
                <p:cNvSpPr/>
                <p:nvPr/>
              </p:nvSpPr>
              <p:spPr>
                <a:xfrm>
                  <a:off x="679942" y="4576110"/>
                  <a:ext cx="1645920" cy="50292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14:m>
                    <m:oMath xmlns:m="http://schemas.openxmlformats.org/officeDocument/2006/math">
                      <m:r>
                        <a:rPr lang="en-US" sz="1400" b="1" i="1" smtClean="0">
                          <a:solidFill>
                            <a:schemeClr val="tx1"/>
                          </a:solidFill>
                          <a:latin typeface="Cambria Math" panose="02040503050406030204" pitchFamily="18" charset="0"/>
                          <a:cs typeface="Times New Roman" panose="02020603050405020304" pitchFamily="18" charset="0"/>
                        </a:rPr>
                        <m:t>𝑮</m:t>
                      </m:r>
                    </m:oMath>
                  </a14:m>
                  <a:r>
                    <a:rPr lang="en-US" sz="1400" dirty="0">
                      <a:solidFill>
                        <a:schemeClr val="tx1"/>
                      </a:solidFill>
                      <a:latin typeface="Times New Roman" panose="02020603050405020304" pitchFamily="18" charset="0"/>
                      <a:cs typeface="Times New Roman" panose="02020603050405020304" pitchFamily="18" charset="0"/>
                    </a:rPr>
                    <a:t>: 11m Variants</a:t>
                  </a:r>
                </a:p>
              </p:txBody>
            </p:sp>
          </mc:Choice>
          <mc:Fallback xmlns="">
            <p:sp>
              <p:nvSpPr>
                <p:cNvPr id="55" name="Rounded Rectangle 20">
                  <a:extLst>
                    <a:ext uri="{FF2B5EF4-FFF2-40B4-BE49-F238E27FC236}">
                      <a16:creationId xmlns:a16="http://schemas.microsoft.com/office/drawing/2014/main" id="{F67BC682-2F5E-41B4-A4D9-3ADD23CBBB08}"/>
                    </a:ext>
                  </a:extLst>
                </p:cNvPr>
                <p:cNvSpPr>
                  <a:spLocks noRot="1" noChangeAspect="1" noMove="1" noResize="1" noEditPoints="1" noAdjustHandles="1" noChangeArrowheads="1" noChangeShapeType="1" noTextEdit="1"/>
                </p:cNvSpPr>
                <p:nvPr/>
              </p:nvSpPr>
              <p:spPr>
                <a:xfrm>
                  <a:off x="679942" y="4576110"/>
                  <a:ext cx="1645920" cy="502920"/>
                </a:xfrm>
                <a:prstGeom prst="roundRect">
                  <a:avLst/>
                </a:prstGeom>
                <a:blipFill>
                  <a:blip r:embed="rId2"/>
                  <a:stretch>
                    <a:fillRect/>
                  </a:stretch>
                </a:blipFill>
                <a:ln w="19050">
                  <a:solidFill>
                    <a:schemeClr val="tx2"/>
                  </a:solidFill>
                </a:ln>
              </p:spPr>
              <p:txBody>
                <a:bodyPr/>
                <a:lstStyle/>
                <a:p>
                  <a:r>
                    <a:rPr lang="en-US">
                      <a:noFill/>
                    </a:rPr>
                    <a:t> </a:t>
                  </a:r>
                </a:p>
              </p:txBody>
            </p:sp>
          </mc:Fallback>
        </mc:AlternateContent>
        <p:sp>
          <p:nvSpPr>
            <p:cNvPr id="56" name="TextBox 55">
              <a:extLst>
                <a:ext uri="{FF2B5EF4-FFF2-40B4-BE49-F238E27FC236}">
                  <a16:creationId xmlns:a16="http://schemas.microsoft.com/office/drawing/2014/main" id="{1373AD75-128A-4B32-8307-9C5A65454F6B}"/>
                </a:ext>
              </a:extLst>
            </p:cNvPr>
            <p:cNvSpPr txBox="1"/>
            <p:nvPr/>
          </p:nvSpPr>
          <p:spPr>
            <a:xfrm>
              <a:off x="682946" y="5079030"/>
              <a:ext cx="1645920" cy="182880"/>
            </a:xfrm>
            <a:prstGeom prst="rect">
              <a:avLst/>
            </a:prstGeom>
            <a:noFill/>
          </p:spPr>
          <p:txBody>
            <a:bodyPr wrap="none" lIns="0" tIns="0" rIns="0" bIns="0" rtlCol="0" anchor="ctr" anchorCtr="0">
              <a:noAutofit/>
            </a:bodyPr>
            <a:lstStyle/>
            <a:p>
              <a:pPr algn="ctr"/>
              <a:r>
                <a:rPr lang="en-US" sz="1100" i="1" dirty="0">
                  <a:latin typeface="Times New Roman" panose="02020603050405020304" pitchFamily="18" charset="0"/>
                  <a:cs typeface="Times New Roman" panose="02020603050405020304" pitchFamily="18" charset="0"/>
                </a:rPr>
                <a:t>11m</a:t>
              </a:r>
              <a:r>
                <a:rPr lang="en-US" sz="1100" dirty="0">
                  <a:latin typeface="Times New Roman" panose="02020603050405020304" pitchFamily="18" charset="0"/>
                  <a:cs typeface="Times New Roman" panose="02020603050405020304" pitchFamily="18" charset="0"/>
                </a:rPr>
                <a:t> Testable </a:t>
              </a:r>
              <a:r>
                <a:rPr lang="en-US" sz="1100" dirty="0">
                  <a:solidFill>
                    <a:schemeClr val="tx1"/>
                  </a:solidFill>
                  <a:latin typeface="Times New Roman" panose="02020603050405020304" pitchFamily="18" charset="0"/>
                  <a:cs typeface="Times New Roman" panose="02020603050405020304" pitchFamily="18" charset="0"/>
                </a:rPr>
                <a:t>Variants</a:t>
              </a:r>
              <a:endParaRPr lang="en-US" sz="1100" dirty="0">
                <a:latin typeface="Times New Roman" panose="02020603050405020304" pitchFamily="18" charset="0"/>
                <a:cs typeface="Times New Roman" panose="02020603050405020304" pitchFamily="18" charset="0"/>
              </a:endParaRPr>
            </a:p>
          </p:txBody>
        </p:sp>
        <p:sp>
          <p:nvSpPr>
            <p:cNvPr id="57" name="TextBox 56">
              <a:extLst>
                <a:ext uri="{FF2B5EF4-FFF2-40B4-BE49-F238E27FC236}">
                  <a16:creationId xmlns:a16="http://schemas.microsoft.com/office/drawing/2014/main" id="{B7330F3A-287C-4CCC-A7FD-9242FBD63EC9}"/>
                </a:ext>
              </a:extLst>
            </p:cNvPr>
            <p:cNvSpPr txBox="1"/>
            <p:nvPr/>
          </p:nvSpPr>
          <p:spPr>
            <a:xfrm>
              <a:off x="682947" y="4347510"/>
              <a:ext cx="1645920" cy="228600"/>
            </a:xfrm>
            <a:prstGeom prst="rect">
              <a:avLst/>
            </a:prstGeom>
            <a:noFill/>
          </p:spPr>
          <p:txBody>
            <a:bodyPr wrap="square" lIns="0" tIns="0" rIns="0" bIns="0" rtlCol="0" anchor="ctr" anchorCtr="0">
              <a:normAutofit/>
            </a:bodyPr>
            <a:lstStyle/>
            <a:p>
              <a:pPr algn="ctr"/>
              <a:r>
                <a:rPr lang="en-US" sz="1400" dirty="0">
                  <a:solidFill>
                    <a:schemeClr val="tx1"/>
                  </a:solidFill>
                  <a:latin typeface="Times New Roman" panose="02020603050405020304" pitchFamily="18" charset="0"/>
                  <a:cs typeface="Times New Roman" panose="02020603050405020304" pitchFamily="18" charset="0"/>
                </a:rPr>
                <a:t>379k </a:t>
              </a:r>
              <a:r>
                <a:rPr lang="en-US" sz="1400" dirty="0">
                  <a:latin typeface="Times New Roman" panose="02020603050405020304" pitchFamily="18" charset="0"/>
                  <a:cs typeface="Times New Roman" panose="02020603050405020304" pitchFamily="18" charset="0"/>
                </a:rPr>
                <a:t>Whites</a:t>
              </a:r>
            </a:p>
          </p:txBody>
        </p:sp>
      </p:grpSp>
      <p:grpSp>
        <p:nvGrpSpPr>
          <p:cNvPr id="58" name="Group 57">
            <a:extLst>
              <a:ext uri="{FF2B5EF4-FFF2-40B4-BE49-F238E27FC236}">
                <a16:creationId xmlns:a16="http://schemas.microsoft.com/office/drawing/2014/main" id="{3A887D06-CE6F-4F64-BFB3-53CC1EDE7543}"/>
              </a:ext>
            </a:extLst>
          </p:cNvPr>
          <p:cNvGrpSpPr/>
          <p:nvPr/>
        </p:nvGrpSpPr>
        <p:grpSpPr>
          <a:xfrm>
            <a:off x="5166360" y="228600"/>
            <a:ext cx="1828800" cy="913703"/>
            <a:chOff x="6080518" y="229297"/>
            <a:chExt cx="1828800" cy="913703"/>
          </a:xfrm>
        </p:grpSpPr>
        <p:sp>
          <p:nvSpPr>
            <p:cNvPr id="59" name="Rounded Rectangle 18">
              <a:extLst>
                <a:ext uri="{FF2B5EF4-FFF2-40B4-BE49-F238E27FC236}">
                  <a16:creationId xmlns:a16="http://schemas.microsoft.com/office/drawing/2014/main" id="{10C64A8C-B788-4CC1-BA7D-CC775709A63E}"/>
                </a:ext>
              </a:extLst>
            </p:cNvPr>
            <p:cNvSpPr/>
            <p:nvPr/>
          </p:nvSpPr>
          <p:spPr>
            <a:xfrm>
              <a:off x="6080518" y="229297"/>
              <a:ext cx="1828800" cy="912413"/>
            </a:xfrm>
            <a:prstGeom prst="roundRect">
              <a:avLst/>
            </a:prstGeom>
            <a:solidFill>
              <a:schemeClr val="accent1">
                <a:lumMod val="20000"/>
                <a:lumOff val="8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60" name="TextBox 59">
              <a:extLst>
                <a:ext uri="{FF2B5EF4-FFF2-40B4-BE49-F238E27FC236}">
                  <a16:creationId xmlns:a16="http://schemas.microsoft.com/office/drawing/2014/main" id="{5C4CE8DA-C33C-44DC-8EB6-2737CF4B12EE}"/>
                </a:ext>
              </a:extLst>
            </p:cNvPr>
            <p:cNvSpPr txBox="1"/>
            <p:nvPr/>
          </p:nvSpPr>
          <p:spPr>
            <a:xfrm>
              <a:off x="6171958" y="229297"/>
              <a:ext cx="1642915" cy="228600"/>
            </a:xfrm>
            <a:prstGeom prst="rect">
              <a:avLst/>
            </a:prstGeom>
            <a:noFill/>
          </p:spPr>
          <p:txBody>
            <a:bodyPr wrap="square" lIns="0" tIns="0" rIns="0" bIns="0" rtlCol="0" anchor="ctr" anchorCtr="0">
              <a:normAutofit/>
            </a:bodyPr>
            <a:lstStyle/>
            <a:p>
              <a:pPr algn="ctr"/>
              <a:r>
                <a:rPr lang="en-US" sz="1400" dirty="0">
                  <a:latin typeface="Times New Roman" panose="02020603050405020304" pitchFamily="18" charset="0"/>
                  <a:cs typeface="Times New Roman" panose="02020603050405020304" pitchFamily="18" charset="0"/>
                </a:rPr>
                <a:t>GxE Screening</a:t>
              </a:r>
            </a:p>
          </p:txBody>
        </p:sp>
        <p:sp>
          <p:nvSpPr>
            <p:cNvPr id="62" name="Rounded Rectangle 20">
              <a:extLst>
                <a:ext uri="{FF2B5EF4-FFF2-40B4-BE49-F238E27FC236}">
                  <a16:creationId xmlns:a16="http://schemas.microsoft.com/office/drawing/2014/main" id="{10DE6E61-C7B3-4DB5-9A28-47BE1AEC03DB}"/>
                </a:ext>
              </a:extLst>
            </p:cNvPr>
            <p:cNvSpPr/>
            <p:nvPr/>
          </p:nvSpPr>
          <p:spPr>
            <a:xfrm>
              <a:off x="6168954" y="457200"/>
              <a:ext cx="1645920" cy="50292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1400" dirty="0">
                  <a:solidFill>
                    <a:schemeClr val="tx1"/>
                  </a:solidFill>
                  <a:latin typeface="Times New Roman" panose="02020603050405020304" pitchFamily="18" charset="0"/>
                  <a:cs typeface="Times New Roman" panose="02020603050405020304" pitchFamily="18" charset="0"/>
                </a:rPr>
                <a:t>One of: VLA, GWA, DLM, LVT, or DRM</a:t>
              </a:r>
            </a:p>
          </p:txBody>
        </p:sp>
        <p:sp>
          <p:nvSpPr>
            <p:cNvPr id="64" name="TextBox 63">
              <a:extLst>
                <a:ext uri="{FF2B5EF4-FFF2-40B4-BE49-F238E27FC236}">
                  <a16:creationId xmlns:a16="http://schemas.microsoft.com/office/drawing/2014/main" id="{59B68E96-9408-49D5-B6FF-2573E91DD268}"/>
                </a:ext>
              </a:extLst>
            </p:cNvPr>
            <p:cNvSpPr txBox="1"/>
            <p:nvPr/>
          </p:nvSpPr>
          <p:spPr>
            <a:xfrm>
              <a:off x="6171959" y="960120"/>
              <a:ext cx="1645920" cy="182880"/>
            </a:xfrm>
            <a:prstGeom prst="rect">
              <a:avLst/>
            </a:prstGeom>
            <a:noFill/>
          </p:spPr>
          <p:txBody>
            <a:bodyPr wrap="none" lIns="0" tIns="0" rIns="0" bIns="0" rtlCol="0" anchor="ctr" anchorCtr="0">
              <a:normAutofit/>
            </a:bodyPr>
            <a:lstStyle/>
            <a:p>
              <a:pPr algn="ctr"/>
              <a:r>
                <a:rPr lang="en-US" sz="1100" dirty="0">
                  <a:latin typeface="Times New Roman" panose="02020603050405020304" pitchFamily="18" charset="0"/>
                  <a:cs typeface="Times New Roman" panose="02020603050405020304" pitchFamily="18" charset="0"/>
                </a:rPr>
                <a:t>One Vector of Test P-values</a:t>
              </a:r>
            </a:p>
          </p:txBody>
        </p:sp>
      </p:grpSp>
      <p:grpSp>
        <p:nvGrpSpPr>
          <p:cNvPr id="10" name="Group 9">
            <a:extLst>
              <a:ext uri="{FF2B5EF4-FFF2-40B4-BE49-F238E27FC236}">
                <a16:creationId xmlns:a16="http://schemas.microsoft.com/office/drawing/2014/main" id="{13A7DECE-197F-4DAD-8DC0-BDB04B03E61B}"/>
              </a:ext>
            </a:extLst>
          </p:cNvPr>
          <p:cNvGrpSpPr/>
          <p:nvPr/>
        </p:nvGrpSpPr>
        <p:grpSpPr>
          <a:xfrm>
            <a:off x="7452360" y="228600"/>
            <a:ext cx="1828800" cy="913703"/>
            <a:chOff x="7452360" y="228600"/>
            <a:chExt cx="1828800" cy="913703"/>
          </a:xfrm>
        </p:grpSpPr>
        <p:sp>
          <p:nvSpPr>
            <p:cNvPr id="68" name="Rounded Rectangle 18">
              <a:extLst>
                <a:ext uri="{FF2B5EF4-FFF2-40B4-BE49-F238E27FC236}">
                  <a16:creationId xmlns:a16="http://schemas.microsoft.com/office/drawing/2014/main" id="{187DB522-E79F-4F9D-A35F-2AFCE787ED85}"/>
                </a:ext>
              </a:extLst>
            </p:cNvPr>
            <p:cNvSpPr/>
            <p:nvPr/>
          </p:nvSpPr>
          <p:spPr>
            <a:xfrm>
              <a:off x="7452360" y="228600"/>
              <a:ext cx="1828800" cy="912413"/>
            </a:xfrm>
            <a:prstGeom prst="roundRect">
              <a:avLst/>
            </a:prstGeom>
            <a:solidFill>
              <a:schemeClr val="accent1">
                <a:lumMod val="20000"/>
                <a:lumOff val="8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73" name="TextBox 72">
              <a:extLst>
                <a:ext uri="{FF2B5EF4-FFF2-40B4-BE49-F238E27FC236}">
                  <a16:creationId xmlns:a16="http://schemas.microsoft.com/office/drawing/2014/main" id="{EF36B798-7A33-44AD-8352-1DAC8732C4C5}"/>
                </a:ext>
              </a:extLst>
            </p:cNvPr>
            <p:cNvSpPr txBox="1"/>
            <p:nvPr/>
          </p:nvSpPr>
          <p:spPr>
            <a:xfrm>
              <a:off x="7543800" y="228600"/>
              <a:ext cx="1642915" cy="228600"/>
            </a:xfrm>
            <a:prstGeom prst="rect">
              <a:avLst/>
            </a:prstGeom>
            <a:noFill/>
          </p:spPr>
          <p:txBody>
            <a:bodyPr wrap="square" lIns="0" tIns="0" rIns="0" bIns="0" rtlCol="0" anchor="ctr" anchorCtr="0">
              <a:normAutofit/>
            </a:bodyPr>
            <a:lstStyle/>
            <a:p>
              <a:pPr algn="ctr"/>
              <a:r>
                <a:rPr lang="en-US" sz="1400" dirty="0">
                  <a:latin typeface="Times New Roman" panose="02020603050405020304" pitchFamily="18" charset="0"/>
                  <a:cs typeface="Times New Roman" panose="02020603050405020304" pitchFamily="18" charset="0"/>
                </a:rPr>
                <a:t>Putative GxE Ranking</a:t>
              </a:r>
            </a:p>
          </p:txBody>
        </p:sp>
        <mc:AlternateContent xmlns:mc="http://schemas.openxmlformats.org/markup-compatibility/2006" xmlns:a14="http://schemas.microsoft.com/office/drawing/2010/main">
          <mc:Choice Requires="a14">
            <p:sp>
              <p:nvSpPr>
                <p:cNvPr id="75" name="Rounded Rectangle 20">
                  <a:extLst>
                    <a:ext uri="{FF2B5EF4-FFF2-40B4-BE49-F238E27FC236}">
                      <a16:creationId xmlns:a16="http://schemas.microsoft.com/office/drawing/2014/main" id="{F8088ADA-F5FD-4F28-83C5-2A5ECC548672}"/>
                    </a:ext>
                  </a:extLst>
                </p:cNvPr>
                <p:cNvSpPr/>
                <p:nvPr/>
              </p:nvSpPr>
              <p:spPr>
                <a:xfrm>
                  <a:off x="7540796" y="456503"/>
                  <a:ext cx="1645920" cy="50292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92500" lnSpcReduction="10000"/>
                </a:bodyPr>
                <a:lstStyle/>
                <a:p>
                  <a:pPr algn="ctr"/>
                  <a14:m>
                    <m:oMath xmlns:m="http://schemas.openxmlformats.org/officeDocument/2006/math">
                      <m:r>
                        <a:rPr lang="en-US" sz="1600" b="1" i="1" smtClean="0">
                          <a:solidFill>
                            <a:schemeClr val="tx1"/>
                          </a:solidFill>
                          <a:latin typeface="Cambria Math" panose="02040503050406030204" pitchFamily="18" charset="0"/>
                          <a:cs typeface="Times New Roman" panose="02020603050405020304" pitchFamily="18" charset="0"/>
                        </a:rPr>
                        <m:t>𝒓</m:t>
                      </m:r>
                      <m:r>
                        <a:rPr lang="en-US" sz="1600" b="0" i="1" smtClean="0">
                          <a:solidFill>
                            <a:schemeClr val="tx1"/>
                          </a:solidFill>
                          <a:latin typeface="Cambria Math" panose="02040503050406030204" pitchFamily="18" charset="0"/>
                          <a:cs typeface="Times New Roman" panose="02020603050405020304" pitchFamily="18" charset="0"/>
                        </a:rPr>
                        <m:t>=1−</m:t>
                      </m:r>
                      <m:r>
                        <a:rPr lang="en-US" sz="1600" b="1" i="1" smtClean="0">
                          <a:solidFill>
                            <a:schemeClr val="tx1"/>
                          </a:solidFill>
                          <a:latin typeface="Cambria Math" panose="02040503050406030204" pitchFamily="18" charset="0"/>
                          <a:cs typeface="Times New Roman" panose="02020603050405020304" pitchFamily="18" charset="0"/>
                        </a:rPr>
                        <m:t>𝒑</m:t>
                      </m:r>
                    </m:oMath>
                  </a14:m>
                  <a:r>
                    <a:rPr lang="en-US" sz="1600" dirty="0">
                      <a:solidFill>
                        <a:schemeClr val="tx1"/>
                      </a:solidFill>
                      <a:latin typeface="Times New Roman" panose="02020603050405020304" pitchFamily="18" charset="0"/>
                      <a:cs typeface="Times New Roman" panose="02020603050405020304" pitchFamily="18" charset="0"/>
                    </a:rPr>
                    <a:t> </a:t>
                  </a:r>
                </a:p>
                <a:p>
                  <a:pPr algn="ctr"/>
                  <a:r>
                    <a:rPr lang="en-US" sz="1600" dirty="0">
                      <a:solidFill>
                        <a:schemeClr val="tx1"/>
                      </a:solidFill>
                      <a:latin typeface="Times New Roman" panose="02020603050405020304" pitchFamily="18" charset="0"/>
                      <a:cs typeface="Times New Roman" panose="02020603050405020304" pitchFamily="18" charset="0"/>
                    </a:rPr>
                    <a:t>For 11m Variants</a:t>
                  </a:r>
                </a:p>
              </p:txBody>
            </p:sp>
          </mc:Choice>
          <mc:Fallback xmlns="">
            <p:sp>
              <p:nvSpPr>
                <p:cNvPr id="75" name="Rounded Rectangle 20">
                  <a:extLst>
                    <a:ext uri="{FF2B5EF4-FFF2-40B4-BE49-F238E27FC236}">
                      <a16:creationId xmlns:a16="http://schemas.microsoft.com/office/drawing/2014/main" id="{F8088ADA-F5FD-4F28-83C5-2A5ECC548672}"/>
                    </a:ext>
                  </a:extLst>
                </p:cNvPr>
                <p:cNvSpPr>
                  <a:spLocks noRot="1" noChangeAspect="1" noMove="1" noResize="1" noEditPoints="1" noAdjustHandles="1" noChangeArrowheads="1" noChangeShapeType="1" noTextEdit="1"/>
                </p:cNvSpPr>
                <p:nvPr/>
              </p:nvSpPr>
              <p:spPr>
                <a:xfrm>
                  <a:off x="7540796" y="456503"/>
                  <a:ext cx="1645920" cy="502920"/>
                </a:xfrm>
                <a:prstGeom prst="roundRect">
                  <a:avLst/>
                </a:prstGeom>
                <a:blipFill>
                  <a:blip r:embed="rId3"/>
                  <a:stretch>
                    <a:fillRect b="-10588"/>
                  </a:stretch>
                </a:blipFill>
                <a:ln w="19050">
                  <a:solidFill>
                    <a:schemeClr val="tx2"/>
                  </a:solidFill>
                </a:ln>
              </p:spPr>
              <p:txBody>
                <a:bodyPr/>
                <a:lstStyle/>
                <a:p>
                  <a:r>
                    <a:rPr lang="en-US">
                      <a:noFill/>
                    </a:rPr>
                    <a:t> </a:t>
                  </a:r>
                </a:p>
              </p:txBody>
            </p:sp>
          </mc:Fallback>
        </mc:AlternateContent>
        <p:sp>
          <p:nvSpPr>
            <p:cNvPr id="78" name="TextBox 77">
              <a:extLst>
                <a:ext uri="{FF2B5EF4-FFF2-40B4-BE49-F238E27FC236}">
                  <a16:creationId xmlns:a16="http://schemas.microsoft.com/office/drawing/2014/main" id="{817BA571-D8F6-4BD7-A447-65BC6912A7AE}"/>
                </a:ext>
              </a:extLst>
            </p:cNvPr>
            <p:cNvSpPr txBox="1"/>
            <p:nvPr/>
          </p:nvSpPr>
          <p:spPr>
            <a:xfrm>
              <a:off x="7543801" y="959423"/>
              <a:ext cx="1645920" cy="182880"/>
            </a:xfrm>
            <a:prstGeom prst="rect">
              <a:avLst/>
            </a:prstGeom>
            <a:noFill/>
          </p:spPr>
          <p:txBody>
            <a:bodyPr wrap="none" lIns="0" tIns="0" rIns="0" bIns="0" rtlCol="0" anchor="ctr" anchorCtr="0">
              <a:normAutofit/>
            </a:bodyPr>
            <a:lstStyle/>
            <a:p>
              <a:pPr algn="ctr"/>
              <a:r>
                <a:rPr lang="en-US" sz="1200" dirty="0">
                  <a:latin typeface="Times New Roman" panose="02020603050405020304" pitchFamily="18" charset="0"/>
                  <a:cs typeface="Times New Roman" panose="02020603050405020304" pitchFamily="18" charset="0"/>
                </a:rPr>
                <a:t>Ranking Vector (</a:t>
              </a:r>
              <a:r>
                <a:rPr lang="en-US" sz="1200" b="1" i="1" dirty="0">
                  <a:latin typeface="Times New Roman" panose="02020603050405020304" pitchFamily="18" charset="0"/>
                  <a:cs typeface="Times New Roman" panose="02020603050405020304" pitchFamily="18" charset="0"/>
                </a:rPr>
                <a:t>r</a:t>
              </a:r>
              <a:r>
                <a:rPr lang="en-US" sz="1200" dirty="0">
                  <a:latin typeface="Times New Roman" panose="02020603050405020304" pitchFamily="18" charset="0"/>
                  <a:cs typeface="Times New Roman" panose="02020603050405020304" pitchFamily="18" charset="0"/>
                </a:rPr>
                <a:t>)</a:t>
              </a:r>
            </a:p>
          </p:txBody>
        </p:sp>
      </p:grpSp>
      <p:cxnSp>
        <p:nvCxnSpPr>
          <p:cNvPr id="79" name="Straight Connector 78">
            <a:extLst>
              <a:ext uri="{FF2B5EF4-FFF2-40B4-BE49-F238E27FC236}">
                <a16:creationId xmlns:a16="http://schemas.microsoft.com/office/drawing/2014/main" id="{667F2289-BA40-4D50-A962-F23673949E5F}"/>
              </a:ext>
            </a:extLst>
          </p:cNvPr>
          <p:cNvCxnSpPr>
            <a:cxnSpLocks/>
            <a:stCxn id="47" idx="3"/>
            <a:endCxn id="54" idx="1"/>
          </p:cNvCxnSpPr>
          <p:nvPr/>
        </p:nvCxnSpPr>
        <p:spPr>
          <a:xfrm>
            <a:off x="2151688" y="681837"/>
            <a:ext cx="774392" cy="36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0F2FEFB4-FDC0-4E9B-9178-6DE63335787D}"/>
              </a:ext>
            </a:extLst>
          </p:cNvPr>
          <p:cNvGrpSpPr/>
          <p:nvPr/>
        </p:nvGrpSpPr>
        <p:grpSpPr>
          <a:xfrm>
            <a:off x="2926080" y="1600200"/>
            <a:ext cx="1828800" cy="913703"/>
            <a:chOff x="6080518" y="229297"/>
            <a:chExt cx="1828800" cy="913703"/>
          </a:xfrm>
        </p:grpSpPr>
        <p:sp>
          <p:nvSpPr>
            <p:cNvPr id="82" name="Rounded Rectangle 18">
              <a:extLst>
                <a:ext uri="{FF2B5EF4-FFF2-40B4-BE49-F238E27FC236}">
                  <a16:creationId xmlns:a16="http://schemas.microsoft.com/office/drawing/2014/main" id="{5E7FD22C-AC4B-4201-862D-827C0F20F1CC}"/>
                </a:ext>
              </a:extLst>
            </p:cNvPr>
            <p:cNvSpPr/>
            <p:nvPr/>
          </p:nvSpPr>
          <p:spPr>
            <a:xfrm>
              <a:off x="6080518" y="229297"/>
              <a:ext cx="1828800" cy="912413"/>
            </a:xfrm>
            <a:prstGeom prst="roundRect">
              <a:avLst/>
            </a:prstGeom>
            <a:solidFill>
              <a:schemeClr val="accent1">
                <a:lumMod val="20000"/>
                <a:lumOff val="8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83" name="TextBox 82">
              <a:extLst>
                <a:ext uri="{FF2B5EF4-FFF2-40B4-BE49-F238E27FC236}">
                  <a16:creationId xmlns:a16="http://schemas.microsoft.com/office/drawing/2014/main" id="{8583603D-B630-4F81-99DB-19CA81F71831}"/>
                </a:ext>
              </a:extLst>
            </p:cNvPr>
            <p:cNvSpPr txBox="1"/>
            <p:nvPr/>
          </p:nvSpPr>
          <p:spPr>
            <a:xfrm>
              <a:off x="6171958" y="229297"/>
              <a:ext cx="1642915" cy="228600"/>
            </a:xfrm>
            <a:prstGeom prst="rect">
              <a:avLst/>
            </a:prstGeom>
            <a:noFill/>
          </p:spPr>
          <p:txBody>
            <a:bodyPr wrap="square" lIns="0" tIns="0" rIns="0" bIns="0" rtlCol="0" anchor="ctr" anchorCtr="0">
              <a:normAutofit/>
            </a:bodyPr>
            <a:lstStyle/>
            <a:p>
              <a:pPr algn="ctr"/>
              <a:r>
                <a:rPr lang="en-US" sz="1400" dirty="0">
                  <a:latin typeface="Times New Roman" panose="02020603050405020304" pitchFamily="18" charset="0"/>
                  <a:cs typeface="Times New Roman" panose="02020603050405020304" pitchFamily="18" charset="0"/>
                </a:rPr>
                <a:t>Variant Annotation</a:t>
              </a:r>
            </a:p>
          </p:txBody>
        </p:sp>
        <p:sp>
          <p:nvSpPr>
            <p:cNvPr id="84" name="Rounded Rectangle 20">
              <a:extLst>
                <a:ext uri="{FF2B5EF4-FFF2-40B4-BE49-F238E27FC236}">
                  <a16:creationId xmlns:a16="http://schemas.microsoft.com/office/drawing/2014/main" id="{0A87179A-EC7B-4355-A08B-4ED5426275AB}"/>
                </a:ext>
              </a:extLst>
            </p:cNvPr>
            <p:cNvSpPr/>
            <p:nvPr/>
          </p:nvSpPr>
          <p:spPr>
            <a:xfrm>
              <a:off x="6168954" y="457200"/>
              <a:ext cx="1645920" cy="50292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400" dirty="0">
                  <a:solidFill>
                    <a:schemeClr val="tx1"/>
                  </a:solidFill>
                  <a:latin typeface="Times New Roman" panose="02020603050405020304" pitchFamily="18" charset="0"/>
                  <a:cs typeface="Times New Roman" panose="02020603050405020304" pitchFamily="18" charset="0"/>
                </a:rPr>
                <a:t>ANNOVAR</a:t>
              </a: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85" name="TextBox 84">
              <a:extLst>
                <a:ext uri="{FF2B5EF4-FFF2-40B4-BE49-F238E27FC236}">
                  <a16:creationId xmlns:a16="http://schemas.microsoft.com/office/drawing/2014/main" id="{B0739F86-0536-4E51-BDFB-10BF08ADB5CC}"/>
                </a:ext>
              </a:extLst>
            </p:cNvPr>
            <p:cNvSpPr txBox="1"/>
            <p:nvPr/>
          </p:nvSpPr>
          <p:spPr>
            <a:xfrm>
              <a:off x="6171959" y="960120"/>
              <a:ext cx="1645920" cy="182880"/>
            </a:xfrm>
            <a:prstGeom prst="rect">
              <a:avLst/>
            </a:prstGeom>
            <a:noFill/>
          </p:spPr>
          <p:txBody>
            <a:bodyPr wrap="none" lIns="0" tIns="0" rIns="0" bIns="0" rtlCol="0" anchor="ctr" anchorCtr="0">
              <a:normAutofit/>
            </a:bodyPr>
            <a:lstStyle/>
            <a:p>
              <a:pPr algn="ctr"/>
              <a:r>
                <a:rPr lang="en-US" sz="1100" dirty="0">
                  <a:latin typeface="Times New Roman" panose="02020603050405020304" pitchFamily="18" charset="0"/>
                  <a:cs typeface="Times New Roman" panose="02020603050405020304" pitchFamily="18" charset="0"/>
                </a:rPr>
                <a:t>Functional Labels and Scores</a:t>
              </a:r>
            </a:p>
          </p:txBody>
        </p:sp>
      </p:grpSp>
      <p:grpSp>
        <p:nvGrpSpPr>
          <p:cNvPr id="86" name="Group 85">
            <a:extLst>
              <a:ext uri="{FF2B5EF4-FFF2-40B4-BE49-F238E27FC236}">
                <a16:creationId xmlns:a16="http://schemas.microsoft.com/office/drawing/2014/main" id="{9EC3DBE8-7F9F-4AD4-9C50-33DAED55B9A3}"/>
              </a:ext>
            </a:extLst>
          </p:cNvPr>
          <p:cNvGrpSpPr/>
          <p:nvPr/>
        </p:nvGrpSpPr>
        <p:grpSpPr>
          <a:xfrm>
            <a:off x="9738360" y="914400"/>
            <a:ext cx="1828800" cy="913703"/>
            <a:chOff x="6080518" y="229297"/>
            <a:chExt cx="1828800" cy="913703"/>
          </a:xfrm>
        </p:grpSpPr>
        <p:sp>
          <p:nvSpPr>
            <p:cNvPr id="88" name="Rounded Rectangle 18">
              <a:extLst>
                <a:ext uri="{FF2B5EF4-FFF2-40B4-BE49-F238E27FC236}">
                  <a16:creationId xmlns:a16="http://schemas.microsoft.com/office/drawing/2014/main" id="{24FF4B15-D5B6-4853-AC4A-4A2DE8DD0566}"/>
                </a:ext>
              </a:extLst>
            </p:cNvPr>
            <p:cNvSpPr/>
            <p:nvPr/>
          </p:nvSpPr>
          <p:spPr>
            <a:xfrm>
              <a:off x="6080518" y="229297"/>
              <a:ext cx="1828800" cy="912413"/>
            </a:xfrm>
            <a:prstGeom prst="roundRect">
              <a:avLst/>
            </a:prstGeom>
            <a:solidFill>
              <a:schemeClr val="accent1">
                <a:lumMod val="20000"/>
                <a:lumOff val="8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90" name="TextBox 89">
              <a:extLst>
                <a:ext uri="{FF2B5EF4-FFF2-40B4-BE49-F238E27FC236}">
                  <a16:creationId xmlns:a16="http://schemas.microsoft.com/office/drawing/2014/main" id="{CD66BFEF-A87A-4C31-A4CF-69A9C92CB8EF}"/>
                </a:ext>
              </a:extLst>
            </p:cNvPr>
            <p:cNvSpPr txBox="1"/>
            <p:nvPr/>
          </p:nvSpPr>
          <p:spPr>
            <a:xfrm>
              <a:off x="6171958" y="229297"/>
              <a:ext cx="1642915" cy="228600"/>
            </a:xfrm>
            <a:prstGeom prst="rect">
              <a:avLst/>
            </a:prstGeom>
            <a:noFill/>
          </p:spPr>
          <p:txBody>
            <a:bodyPr wrap="square" lIns="0" tIns="0" rIns="0" bIns="0" rtlCol="0" anchor="ctr" anchorCtr="0">
              <a:normAutofit fontScale="92500"/>
            </a:bodyPr>
            <a:lstStyle/>
            <a:p>
              <a:pPr algn="ctr"/>
              <a:r>
                <a:rPr lang="en-US" sz="1400" dirty="0">
                  <a:latin typeface="Times New Roman" panose="02020603050405020304" pitchFamily="18" charset="0"/>
                  <a:cs typeface="Times New Roman" panose="02020603050405020304" pitchFamily="18" charset="0"/>
                </a:rPr>
                <a:t>Enrichment Regression</a:t>
              </a:r>
            </a:p>
          </p:txBody>
        </p:sp>
        <mc:AlternateContent xmlns:mc="http://schemas.openxmlformats.org/markup-compatibility/2006" xmlns:a14="http://schemas.microsoft.com/office/drawing/2010/main">
          <mc:Choice Requires="a14">
            <p:sp>
              <p:nvSpPr>
                <p:cNvPr id="91" name="Rounded Rectangle 20">
                  <a:extLst>
                    <a:ext uri="{FF2B5EF4-FFF2-40B4-BE49-F238E27FC236}">
                      <a16:creationId xmlns:a16="http://schemas.microsoft.com/office/drawing/2014/main" id="{34B0533A-2F02-4FBC-AD7F-3C4EF6B0B4E4}"/>
                    </a:ext>
                  </a:extLst>
                </p:cNvPr>
                <p:cNvSpPr/>
                <p:nvPr/>
              </p:nvSpPr>
              <p:spPr>
                <a:xfrm>
                  <a:off x="6168954" y="457200"/>
                  <a:ext cx="1645920" cy="50292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14:m>
                    <m:oMathPara xmlns:m="http://schemas.openxmlformats.org/officeDocument/2006/math">
                      <m:oMathParaPr>
                        <m:jc m:val="centerGroup"/>
                      </m:oMathParaPr>
                      <m:oMath xmlns:m="http://schemas.openxmlformats.org/officeDocument/2006/math">
                        <m:r>
                          <a:rPr lang="en-US" sz="1600" b="1" i="1" smtClean="0">
                            <a:solidFill>
                              <a:schemeClr val="tx1"/>
                            </a:solidFill>
                            <a:latin typeface="Cambria Math" panose="02040503050406030204" pitchFamily="18" charset="0"/>
                            <a:cs typeface="Times New Roman" panose="02020603050405020304" pitchFamily="18" charset="0"/>
                          </a:rPr>
                          <m:t>𝒔</m:t>
                        </m:r>
                        <m:r>
                          <a:rPr lang="en-US" sz="1600" b="0" i="1" smtClean="0">
                            <a:solidFill>
                              <a:schemeClr val="tx1"/>
                            </a:solidFill>
                            <a:latin typeface="Cambria Math" panose="02040503050406030204" pitchFamily="18" charset="0"/>
                            <a:cs typeface="Times New Roman" panose="02020603050405020304" pitchFamily="18" charset="0"/>
                          </a:rPr>
                          <m:t>=</m:t>
                        </m:r>
                        <m:r>
                          <a:rPr lang="en-US" sz="1600" b="0" i="1" smtClean="0">
                            <a:solidFill>
                              <a:schemeClr val="tx1"/>
                            </a:solidFill>
                            <a:latin typeface="Cambria Math" panose="02040503050406030204" pitchFamily="18" charset="0"/>
                            <a:cs typeface="Times New Roman" panose="02020603050405020304" pitchFamily="18" charset="0"/>
                          </a:rPr>
                          <m:t>𝜇</m:t>
                        </m:r>
                        <m:r>
                          <a:rPr lang="en-US" sz="1600" b="0" i="1" smtClean="0">
                            <a:solidFill>
                              <a:schemeClr val="tx1"/>
                            </a:solidFill>
                            <a:latin typeface="Cambria Math" panose="02040503050406030204" pitchFamily="18" charset="0"/>
                            <a:cs typeface="Times New Roman" panose="02020603050405020304" pitchFamily="18" charset="0"/>
                          </a:rPr>
                          <m:t>+</m:t>
                        </m:r>
                        <m:r>
                          <a:rPr lang="en-US" sz="1600" b="0" i="1" smtClean="0">
                            <a:solidFill>
                              <a:schemeClr val="tx1"/>
                            </a:solidFill>
                            <a:latin typeface="Cambria Math" panose="02040503050406030204" pitchFamily="18" charset="0"/>
                            <a:cs typeface="Times New Roman" panose="02020603050405020304" pitchFamily="18" charset="0"/>
                          </a:rPr>
                          <m:t>𝛽</m:t>
                        </m:r>
                        <m:r>
                          <a:rPr lang="en-US" sz="1600" b="1" i="1" smtClean="0">
                            <a:solidFill>
                              <a:schemeClr val="tx1"/>
                            </a:solidFill>
                            <a:latin typeface="Cambria Math" panose="02040503050406030204" pitchFamily="18" charset="0"/>
                            <a:cs typeface="Times New Roman" panose="02020603050405020304" pitchFamily="18" charset="0"/>
                          </a:rPr>
                          <m:t>𝒓</m:t>
                        </m:r>
                        <m:r>
                          <a:rPr lang="en-US" sz="1600" b="1" i="1" smtClean="0">
                            <a:solidFill>
                              <a:schemeClr val="tx1"/>
                            </a:solidFill>
                            <a:latin typeface="Cambria Math" panose="02040503050406030204" pitchFamily="18" charset="0"/>
                            <a:cs typeface="Times New Roman" panose="02020603050405020304" pitchFamily="18" charset="0"/>
                          </a:rPr>
                          <m:t>+</m:t>
                        </m:r>
                        <m:r>
                          <a:rPr lang="en-US" sz="1600" b="1" i="1" smtClean="0">
                            <a:solidFill>
                              <a:schemeClr val="tx1"/>
                            </a:solidFill>
                            <a:latin typeface="Cambria Math" panose="02040503050406030204" pitchFamily="18" charset="0"/>
                            <a:cs typeface="Times New Roman" panose="02020603050405020304" pitchFamily="18" charset="0"/>
                          </a:rPr>
                          <m:t>𝝐</m:t>
                        </m:r>
                      </m:oMath>
                    </m:oMathPara>
                  </a14:m>
                  <a:endParaRPr lang="en-US" sz="16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91" name="Rounded Rectangle 20">
                  <a:extLst>
                    <a:ext uri="{FF2B5EF4-FFF2-40B4-BE49-F238E27FC236}">
                      <a16:creationId xmlns:a16="http://schemas.microsoft.com/office/drawing/2014/main" id="{34B0533A-2F02-4FBC-AD7F-3C4EF6B0B4E4}"/>
                    </a:ext>
                  </a:extLst>
                </p:cNvPr>
                <p:cNvSpPr>
                  <a:spLocks noRot="1" noChangeAspect="1" noMove="1" noResize="1" noEditPoints="1" noAdjustHandles="1" noChangeArrowheads="1" noChangeShapeType="1" noTextEdit="1"/>
                </p:cNvSpPr>
                <p:nvPr/>
              </p:nvSpPr>
              <p:spPr>
                <a:xfrm>
                  <a:off x="6168954" y="457200"/>
                  <a:ext cx="1645920" cy="502920"/>
                </a:xfrm>
                <a:prstGeom prst="roundRect">
                  <a:avLst/>
                </a:prstGeom>
                <a:blipFill>
                  <a:blip r:embed="rId4"/>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47938916-72B2-44B7-A722-91A794F484E3}"/>
                    </a:ext>
                  </a:extLst>
                </p:cNvPr>
                <p:cNvSpPr txBox="1"/>
                <p:nvPr/>
              </p:nvSpPr>
              <p:spPr>
                <a:xfrm>
                  <a:off x="6171959" y="960120"/>
                  <a:ext cx="1645920" cy="182880"/>
                </a:xfrm>
                <a:prstGeom prst="rect">
                  <a:avLst/>
                </a:prstGeom>
                <a:noFill/>
              </p:spPr>
              <p:txBody>
                <a:bodyPr wrap="none" lIns="0" tIns="0" rIns="0" bIns="0" rtlCol="0" anchor="ctr" anchorCtr="0">
                  <a:normAutofit lnSpcReduction="10000"/>
                </a:bodyPr>
                <a:lstStyle/>
                <a:p>
                  <a:pPr algn="ctr"/>
                  <a:r>
                    <a:rPr lang="en-US" sz="1200" dirty="0">
                      <a:latin typeface="Times New Roman" panose="02020603050405020304" pitchFamily="18" charset="0"/>
                      <a:cs typeface="Times New Roman" panose="02020603050405020304" pitchFamily="18" charset="0"/>
                    </a:rPr>
                    <a:t>Enrichment Coefficient</a:t>
                  </a:r>
                  <a14:m>
                    <m:oMath xmlns:m="http://schemas.openxmlformats.org/officeDocument/2006/math">
                      <m:r>
                        <a:rPr lang="en-US" sz="1200" b="0" i="0" smtClean="0">
                          <a:latin typeface="Cambria Math" panose="02040503050406030204" pitchFamily="18" charset="0"/>
                          <a:cs typeface="Times New Roman" panose="02020603050405020304" pitchFamily="18" charset="0"/>
                        </a:rPr>
                        <m:t> </m:t>
                      </m:r>
                      <m:acc>
                        <m:accPr>
                          <m:chr m:val="̂"/>
                          <m:ctrlPr>
                            <a:rPr lang="en-US" sz="1200" b="0" i="1" smtClean="0">
                              <a:latin typeface="Cambria Math" panose="02040503050406030204" pitchFamily="18" charset="0"/>
                              <a:cs typeface="Times New Roman" panose="02020603050405020304" pitchFamily="18" charset="0"/>
                            </a:rPr>
                          </m:ctrlPr>
                        </m:accPr>
                        <m:e>
                          <m:r>
                            <a:rPr lang="en-US" sz="1200" b="0" i="1" smtClean="0">
                              <a:latin typeface="Cambria Math" panose="02040503050406030204" pitchFamily="18" charset="0"/>
                              <a:cs typeface="Times New Roman" panose="02020603050405020304" pitchFamily="18" charset="0"/>
                            </a:rPr>
                            <m:t>𝛽</m:t>
                          </m:r>
                        </m:e>
                      </m:acc>
                    </m:oMath>
                  </a14:m>
                  <a:endParaRPr lang="en-US" sz="1200" dirty="0">
                    <a:latin typeface="Times New Roman" panose="02020603050405020304" pitchFamily="18" charset="0"/>
                    <a:cs typeface="Times New Roman" panose="02020603050405020304" pitchFamily="18" charset="0"/>
                  </a:endParaRPr>
                </a:p>
              </p:txBody>
            </p:sp>
          </mc:Choice>
          <mc:Fallback xmlns="">
            <p:sp>
              <p:nvSpPr>
                <p:cNvPr id="92" name="TextBox 91">
                  <a:extLst>
                    <a:ext uri="{FF2B5EF4-FFF2-40B4-BE49-F238E27FC236}">
                      <a16:creationId xmlns:a16="http://schemas.microsoft.com/office/drawing/2014/main" id="{47938916-72B2-44B7-A722-91A794F484E3}"/>
                    </a:ext>
                  </a:extLst>
                </p:cNvPr>
                <p:cNvSpPr txBox="1">
                  <a:spLocks noRot="1" noChangeAspect="1" noMove="1" noResize="1" noEditPoints="1" noAdjustHandles="1" noChangeArrowheads="1" noChangeShapeType="1" noTextEdit="1"/>
                </p:cNvSpPr>
                <p:nvPr/>
              </p:nvSpPr>
              <p:spPr>
                <a:xfrm>
                  <a:off x="6171959" y="960120"/>
                  <a:ext cx="1645920" cy="182880"/>
                </a:xfrm>
                <a:prstGeom prst="rect">
                  <a:avLst/>
                </a:prstGeom>
                <a:blipFill>
                  <a:blip r:embed="rId5"/>
                  <a:stretch>
                    <a:fillRect l="-3333" t="-33333" r="-8889" b="-50000"/>
                  </a:stretch>
                </a:blipFill>
              </p:spPr>
              <p:txBody>
                <a:bodyPr/>
                <a:lstStyle/>
                <a:p>
                  <a:r>
                    <a:rPr lang="en-US">
                      <a:noFill/>
                    </a:rPr>
                    <a:t> </a:t>
                  </a:r>
                </a:p>
              </p:txBody>
            </p:sp>
          </mc:Fallback>
        </mc:AlternateContent>
      </p:grpSp>
      <p:cxnSp>
        <p:nvCxnSpPr>
          <p:cNvPr id="93" name="Straight Connector 92">
            <a:extLst>
              <a:ext uri="{FF2B5EF4-FFF2-40B4-BE49-F238E27FC236}">
                <a16:creationId xmlns:a16="http://schemas.microsoft.com/office/drawing/2014/main" id="{0F671157-4DB4-44D7-8C15-F1F1869C44A2}"/>
              </a:ext>
            </a:extLst>
          </p:cNvPr>
          <p:cNvCxnSpPr>
            <a:cxnSpLocks/>
            <a:stCxn id="68" idx="3"/>
            <a:endCxn id="88" idx="1"/>
          </p:cNvCxnSpPr>
          <p:nvPr/>
        </p:nvCxnSpPr>
        <p:spPr>
          <a:xfrm>
            <a:off x="9281160" y="684807"/>
            <a:ext cx="457200" cy="685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70">
            <a:extLst>
              <a:ext uri="{FF2B5EF4-FFF2-40B4-BE49-F238E27FC236}">
                <a16:creationId xmlns:a16="http://schemas.microsoft.com/office/drawing/2014/main" id="{593D10E8-73FE-43C3-94EC-78CCA7642DD5}"/>
              </a:ext>
            </a:extLst>
          </p:cNvPr>
          <p:cNvCxnSpPr>
            <a:cxnSpLocks/>
            <a:stCxn id="85" idx="2"/>
            <a:endCxn id="67" idx="1"/>
          </p:cNvCxnSpPr>
          <p:nvPr/>
        </p:nvCxnSpPr>
        <p:spPr>
          <a:xfrm rot="16200000" flipH="1">
            <a:off x="4378275" y="1976108"/>
            <a:ext cx="250291" cy="1325879"/>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E11BF779-AE8C-493C-A1F4-F16A9FA90DE4}"/>
              </a:ext>
            </a:extLst>
          </p:cNvPr>
          <p:cNvSpPr txBox="1"/>
          <p:nvPr/>
        </p:nvSpPr>
        <p:spPr>
          <a:xfrm>
            <a:off x="0" y="4127019"/>
            <a:ext cx="12192000" cy="2569934"/>
          </a:xfrm>
          <a:prstGeom prst="rect">
            <a:avLst/>
          </a:prstGeom>
          <a:noFill/>
        </p:spPr>
        <p:txBody>
          <a:bodyPr wrap="square" rtlCol="0">
            <a:spAutoFit/>
          </a:bodyPr>
          <a:lstStyle/>
          <a:p>
            <a:pPr algn="just"/>
            <a:r>
              <a:rPr lang="en-US" sz="1600" b="1" dirty="0"/>
              <a:t>Figure X. Workflow for Functional enrichment analysis Enrichment Analysis.</a:t>
            </a:r>
          </a:p>
          <a:p>
            <a:pPr algn="just"/>
            <a:r>
              <a:rPr lang="en-US" sz="1600" b="1" dirty="0"/>
              <a:t>Top. </a:t>
            </a:r>
            <a:r>
              <a:rPr lang="en-US" sz="1600" dirty="0"/>
              <a:t>Roughly 11m variants were selected amongst genotyped UKBB participants. Unrelated white participants with T2D and BMI information (n~379k) were used by one of the means-based (GWA) or variance-based association tests (VLA, DLM, LVT, DRM) for GxE candidate screening, and putatively ranking GxE variants as 1 – p-values. </a:t>
            </a:r>
            <a:r>
              <a:rPr lang="en-US" sz="1600" b="1" dirty="0"/>
              <a:t>Bottom.</a:t>
            </a:r>
            <a:r>
              <a:rPr lang="en-US" sz="1600" dirty="0"/>
              <a:t> The same 11m variants were passed to ANNOVAR and assigned functional labels (intergenic intronic, exonic, gene upstream/downstream) and CPDD scores. </a:t>
            </a:r>
            <a:r>
              <a:rPr lang="en-US" sz="1600" b="1" dirty="0"/>
              <a:t>Last Block. </a:t>
            </a:r>
            <a:r>
              <a:rPr lang="en-US" sz="1600" dirty="0"/>
              <a:t>By regressing a vector of functional labels or scores against a vector of putative rankings, the regression coefficient measures the over-representation of certain type of variants (intergenic, intronic, exonic, gene upstream/downstream, high CPDD) among putatively significant GxE selected by one of the screening tests (GWA, VLA, DLM, LVT, DRM).</a:t>
            </a:r>
          </a:p>
          <a:p>
            <a:pPr algn="just"/>
            <a:endParaRPr lang="en-US" sz="1600" dirty="0"/>
          </a:p>
          <a:p>
            <a:pPr algn="just"/>
            <a:r>
              <a:rPr lang="en-US" sz="1100" dirty="0"/>
              <a:t>*VLA-Variance Loci Analysis Test of positive gradient of </a:t>
            </a:r>
            <a:r>
              <a:rPr lang="en-US" sz="1100" b="1" dirty="0"/>
              <a:t>variance</a:t>
            </a:r>
            <a:r>
              <a:rPr lang="en-US" sz="1100" dirty="0"/>
              <a:t>; GWA-genome wide association test of additive mean; DLM-Double Linear Model Test of additive </a:t>
            </a:r>
            <a:r>
              <a:rPr lang="en-US" sz="1100" b="1" dirty="0"/>
              <a:t>variance</a:t>
            </a:r>
            <a:r>
              <a:rPr lang="en-US" sz="1100" dirty="0"/>
              <a:t>;  LVT-Levene’s robust test of heterogeneous </a:t>
            </a:r>
            <a:r>
              <a:rPr lang="en-US" sz="1100" b="1" dirty="0"/>
              <a:t>variation</a:t>
            </a:r>
            <a:r>
              <a:rPr lang="en-US" sz="1100" dirty="0"/>
              <a:t>; DRM-deviation regression model test of additive </a:t>
            </a:r>
            <a:r>
              <a:rPr lang="en-US" sz="1100" b="1" dirty="0"/>
              <a:t>variation</a:t>
            </a:r>
            <a:r>
              <a:rPr lang="en-US" sz="1100" dirty="0"/>
              <a:t>.</a:t>
            </a:r>
          </a:p>
          <a:p>
            <a:pPr algn="just"/>
            <a:r>
              <a:rPr lang="en-US" sz="1100" dirty="0"/>
              <a:t>*CPDD - Combined Annotation Dependent Depletion, higher means a variants is more likely to be pathological.</a:t>
            </a:r>
          </a:p>
        </p:txBody>
      </p:sp>
    </p:spTree>
    <p:extLst>
      <p:ext uri="{BB962C8B-B14F-4D97-AF65-F5344CB8AC3E}">
        <p14:creationId xmlns:p14="http://schemas.microsoft.com/office/powerpoint/2010/main" val="2212417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30516E0-964E-4B23-B5FF-2F5471403B99}"/>
              </a:ext>
            </a:extLst>
          </p:cNvPr>
          <p:cNvGrpSpPr/>
          <p:nvPr/>
        </p:nvGrpSpPr>
        <p:grpSpPr>
          <a:xfrm>
            <a:off x="320040" y="1600897"/>
            <a:ext cx="1828800" cy="913703"/>
            <a:chOff x="333824" y="1600897"/>
            <a:chExt cx="1828800" cy="913703"/>
          </a:xfrm>
        </p:grpSpPr>
        <p:sp>
          <p:nvSpPr>
            <p:cNvPr id="33" name="Rounded Rectangle 18">
              <a:extLst>
                <a:ext uri="{FF2B5EF4-FFF2-40B4-BE49-F238E27FC236}">
                  <a16:creationId xmlns:a16="http://schemas.microsoft.com/office/drawing/2014/main" id="{6743BDB7-7D4F-4C27-A3F2-BE563B91A59A}"/>
                </a:ext>
              </a:extLst>
            </p:cNvPr>
            <p:cNvSpPr/>
            <p:nvPr/>
          </p:nvSpPr>
          <p:spPr>
            <a:xfrm>
              <a:off x="333824" y="1600897"/>
              <a:ext cx="1828800" cy="912413"/>
            </a:xfrm>
            <a:prstGeom prst="roundRect">
              <a:avLst/>
            </a:prstGeom>
            <a:solidFill>
              <a:schemeClr val="bg1">
                <a:lumMod val="8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86324D3F-D5A9-4591-B25D-038CD3F80B86}"/>
                </a:ext>
              </a:extLst>
            </p:cNvPr>
            <p:cNvSpPr txBox="1"/>
            <p:nvPr/>
          </p:nvSpPr>
          <p:spPr>
            <a:xfrm>
              <a:off x="425265" y="1600897"/>
              <a:ext cx="1645920" cy="228600"/>
            </a:xfrm>
            <a:prstGeom prst="rect">
              <a:avLst/>
            </a:prstGeom>
            <a:noFill/>
          </p:spPr>
          <p:txBody>
            <a:bodyPr wrap="square" lIns="0" tIns="0" rIns="0" bIns="0" rtlCol="0" anchor="ctr" anchorCtr="0">
              <a:normAutofit/>
            </a:bodyPr>
            <a:lstStyle/>
            <a:p>
              <a:pPr algn="ctr"/>
              <a:r>
                <a:rPr lang="en-US" sz="1400" dirty="0">
                  <a:latin typeface="Times New Roman" panose="02020603050405020304" pitchFamily="18" charset="0"/>
                  <a:cs typeface="Times New Roman" panose="02020603050405020304" pitchFamily="18" charset="0"/>
                </a:rPr>
                <a:t>Hospitalization</a:t>
              </a:r>
            </a:p>
          </p:txBody>
        </p:sp>
        <p:sp>
          <p:nvSpPr>
            <p:cNvPr id="36" name="Rounded Rectangle 20">
              <a:extLst>
                <a:ext uri="{FF2B5EF4-FFF2-40B4-BE49-F238E27FC236}">
                  <a16:creationId xmlns:a16="http://schemas.microsoft.com/office/drawing/2014/main" id="{41742E90-55EF-4D2B-AA3D-209DF22FCF79}"/>
                </a:ext>
              </a:extLst>
            </p:cNvPr>
            <p:cNvSpPr/>
            <p:nvPr/>
          </p:nvSpPr>
          <p:spPr>
            <a:xfrm>
              <a:off x="422260" y="1828800"/>
              <a:ext cx="1645919" cy="50292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1400" dirty="0">
                  <a:solidFill>
                    <a:schemeClr val="tx1"/>
                  </a:solidFill>
                  <a:latin typeface="Times New Roman" panose="02020603050405020304" pitchFamily="18" charset="0"/>
                  <a:cs typeface="Times New Roman" panose="02020603050405020304" pitchFamily="18" charset="0"/>
                </a:rPr>
                <a:t>Diagnosis Records in</a:t>
              </a:r>
              <a:br>
                <a:rPr lang="en-US" sz="1400" dirty="0">
                  <a:solidFill>
                    <a:schemeClr val="tx1"/>
                  </a:solidFill>
                  <a:latin typeface="Times New Roman" panose="02020603050405020304" pitchFamily="18" charset="0"/>
                  <a:cs typeface="Times New Roman" panose="02020603050405020304" pitchFamily="18" charset="0"/>
                </a:rPr>
              </a:br>
              <a:r>
                <a:rPr lang="en-US" sz="1400" dirty="0">
                  <a:solidFill>
                    <a:schemeClr val="tx1"/>
                  </a:solidFill>
                  <a:latin typeface="Times New Roman" panose="02020603050405020304" pitchFamily="18" charset="0"/>
                  <a:cs typeface="Times New Roman" panose="02020603050405020304" pitchFamily="18" charset="0"/>
                </a:rPr>
                <a:t>ICD-10, n ≤ 488k</a:t>
              </a:r>
            </a:p>
          </p:txBody>
        </p:sp>
        <p:sp>
          <p:nvSpPr>
            <p:cNvPr id="37" name="TextBox 36">
              <a:extLst>
                <a:ext uri="{FF2B5EF4-FFF2-40B4-BE49-F238E27FC236}">
                  <a16:creationId xmlns:a16="http://schemas.microsoft.com/office/drawing/2014/main" id="{A68646B5-043F-4449-A26F-846D14A22743}"/>
                </a:ext>
              </a:extLst>
            </p:cNvPr>
            <p:cNvSpPr txBox="1"/>
            <p:nvPr/>
          </p:nvSpPr>
          <p:spPr>
            <a:xfrm>
              <a:off x="425265" y="2331720"/>
              <a:ext cx="1645920" cy="182880"/>
            </a:xfrm>
            <a:prstGeom prst="rect">
              <a:avLst/>
            </a:prstGeom>
            <a:noFill/>
          </p:spPr>
          <p:txBody>
            <a:bodyPr wrap="none" lIns="0" tIns="0" rIns="0" bIns="0" rtlCol="0" anchor="ctr" anchorCtr="0">
              <a:normAutofit/>
            </a:bodyPr>
            <a:lstStyle/>
            <a:p>
              <a:pPr algn="ctr"/>
              <a:r>
                <a:rPr lang="en-US" sz="1100" dirty="0">
                  <a:latin typeface="Times New Roman" panose="02020603050405020304" pitchFamily="18" charset="0"/>
                  <a:cs typeface="Times New Roman" panose="02020603050405020304" pitchFamily="18" charset="0"/>
                </a:rPr>
                <a:t>Collect </a:t>
              </a:r>
              <a:r>
                <a:rPr lang="en-US" sz="1100" dirty="0">
                  <a:solidFill>
                    <a:schemeClr val="tx1"/>
                  </a:solidFill>
                  <a:latin typeface="Times New Roman" panose="02020603050405020304" pitchFamily="18" charset="0"/>
                  <a:cs typeface="Times New Roman" panose="02020603050405020304" pitchFamily="18" charset="0"/>
                </a:rPr>
                <a:t>ICD-10 codes</a:t>
              </a:r>
              <a:endParaRPr lang="en-US" sz="1100" dirty="0">
                <a:latin typeface="Times New Roman" panose="02020603050405020304" pitchFamily="18" charset="0"/>
                <a:cs typeface="Times New Roman" panose="02020603050405020304" pitchFamily="18" charset="0"/>
              </a:endParaRPr>
            </a:p>
          </p:txBody>
        </p:sp>
      </p:grpSp>
      <p:cxnSp>
        <p:nvCxnSpPr>
          <p:cNvPr id="10" name="Straight Connector 9">
            <a:extLst>
              <a:ext uri="{FF2B5EF4-FFF2-40B4-BE49-F238E27FC236}">
                <a16:creationId xmlns:a16="http://schemas.microsoft.com/office/drawing/2014/main" id="{39CEF8DC-8C54-4514-820D-AF9ED4E57716}"/>
              </a:ext>
            </a:extLst>
          </p:cNvPr>
          <p:cNvCxnSpPr>
            <a:cxnSpLocks/>
            <a:stCxn id="43" idx="2"/>
            <a:endCxn id="33" idx="0"/>
          </p:cNvCxnSpPr>
          <p:nvPr/>
        </p:nvCxnSpPr>
        <p:spPr>
          <a:xfrm>
            <a:off x="1234440" y="1141710"/>
            <a:ext cx="0" cy="459187"/>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8B10B9F7-8F91-9DA9-A3A4-36C6B23CD829}"/>
              </a:ext>
            </a:extLst>
          </p:cNvPr>
          <p:cNvGrpSpPr/>
          <p:nvPr/>
        </p:nvGrpSpPr>
        <p:grpSpPr>
          <a:xfrm>
            <a:off x="2926080" y="2972497"/>
            <a:ext cx="1828800" cy="913703"/>
            <a:chOff x="3335674" y="2972497"/>
            <a:chExt cx="1828800" cy="913703"/>
          </a:xfrm>
        </p:grpSpPr>
        <p:sp>
          <p:nvSpPr>
            <p:cNvPr id="48" name="Rounded Rectangle 18">
              <a:extLst>
                <a:ext uri="{FF2B5EF4-FFF2-40B4-BE49-F238E27FC236}">
                  <a16:creationId xmlns:a16="http://schemas.microsoft.com/office/drawing/2014/main" id="{F6A7FAB5-286F-4427-885F-36FE5F167071}"/>
                </a:ext>
              </a:extLst>
            </p:cNvPr>
            <p:cNvSpPr/>
            <p:nvPr/>
          </p:nvSpPr>
          <p:spPr>
            <a:xfrm>
              <a:off x="3335674" y="2972497"/>
              <a:ext cx="1828800" cy="912413"/>
            </a:xfrm>
            <a:prstGeom prst="roundRect">
              <a:avLst/>
            </a:prstGeom>
            <a:solidFill>
              <a:schemeClr val="accent1">
                <a:lumMod val="20000"/>
                <a:lumOff val="8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id="{1C3929AD-5D32-4B87-ADA7-0A9A4D7E682A}"/>
                </a:ext>
              </a:extLst>
            </p:cNvPr>
            <p:cNvSpPr txBox="1"/>
            <p:nvPr/>
          </p:nvSpPr>
          <p:spPr>
            <a:xfrm>
              <a:off x="3427114" y="2972497"/>
              <a:ext cx="1642915" cy="228600"/>
            </a:xfrm>
            <a:prstGeom prst="rect">
              <a:avLst/>
            </a:prstGeom>
            <a:noFill/>
          </p:spPr>
          <p:txBody>
            <a:bodyPr wrap="square" lIns="0" tIns="0" rIns="0" bIns="0" rtlCol="0" anchor="ctr" anchorCtr="0">
              <a:normAutofit/>
            </a:bodyPr>
            <a:lstStyle/>
            <a:p>
              <a:pPr algn="ctr"/>
              <a:r>
                <a:rPr lang="en-US" sz="1400" dirty="0">
                  <a:latin typeface="Times New Roman" panose="02020603050405020304" pitchFamily="18" charset="0"/>
                  <a:cs typeface="Times New Roman" panose="02020603050405020304" pitchFamily="18" charset="0"/>
                </a:rPr>
                <a:t>PHECODE Mapping</a:t>
              </a:r>
            </a:p>
          </p:txBody>
        </p:sp>
        <p:sp>
          <p:nvSpPr>
            <p:cNvPr id="50" name="Rounded Rectangle 20">
              <a:extLst>
                <a:ext uri="{FF2B5EF4-FFF2-40B4-BE49-F238E27FC236}">
                  <a16:creationId xmlns:a16="http://schemas.microsoft.com/office/drawing/2014/main" id="{EE8B7D15-EE88-479B-8F12-BC760C712CAE}"/>
                </a:ext>
              </a:extLst>
            </p:cNvPr>
            <p:cNvSpPr/>
            <p:nvPr/>
          </p:nvSpPr>
          <p:spPr>
            <a:xfrm>
              <a:off x="3424110" y="3200400"/>
              <a:ext cx="1645920" cy="50292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1400" dirty="0">
                  <a:solidFill>
                    <a:schemeClr val="tx1"/>
                  </a:solidFill>
                  <a:latin typeface="Times New Roman" panose="02020603050405020304" pitchFamily="18" charset="0"/>
                  <a:cs typeface="Times New Roman" panose="02020603050405020304" pitchFamily="18" charset="0"/>
                </a:rPr>
                <a:t>ICD-10 map to 1,693 diseases, n ≤ 488k</a:t>
              </a:r>
            </a:p>
          </p:txBody>
        </p:sp>
        <p:sp>
          <p:nvSpPr>
            <p:cNvPr id="51" name="TextBox 50">
              <a:extLst>
                <a:ext uri="{FF2B5EF4-FFF2-40B4-BE49-F238E27FC236}">
                  <a16:creationId xmlns:a16="http://schemas.microsoft.com/office/drawing/2014/main" id="{CEAAB528-BE5D-4ED0-8ED4-FB8D1F6F8A7E}"/>
                </a:ext>
              </a:extLst>
            </p:cNvPr>
            <p:cNvSpPr txBox="1"/>
            <p:nvPr/>
          </p:nvSpPr>
          <p:spPr>
            <a:xfrm>
              <a:off x="3427115" y="3703320"/>
              <a:ext cx="1645920" cy="182880"/>
            </a:xfrm>
            <a:prstGeom prst="rect">
              <a:avLst/>
            </a:prstGeom>
            <a:noFill/>
          </p:spPr>
          <p:txBody>
            <a:bodyPr wrap="none" lIns="0" tIns="0" rIns="0" bIns="0" rtlCol="0" anchor="ctr" anchorCtr="0">
              <a:normAutofit/>
            </a:bodyPr>
            <a:lstStyle/>
            <a:p>
              <a:pPr algn="ctr"/>
              <a:r>
                <a:rPr lang="en-US" sz="1100" dirty="0">
                  <a:latin typeface="Times New Roman" panose="02020603050405020304" pitchFamily="18" charset="0"/>
                  <a:cs typeface="Times New Roman" panose="02020603050405020304" pitchFamily="18" charset="0"/>
                </a:rPr>
                <a:t>Collect Disease phenotypes</a:t>
              </a:r>
            </a:p>
          </p:txBody>
        </p:sp>
      </p:grpSp>
      <p:cxnSp>
        <p:nvCxnSpPr>
          <p:cNvPr id="52" name="Straight Connector 51">
            <a:extLst>
              <a:ext uri="{FF2B5EF4-FFF2-40B4-BE49-F238E27FC236}">
                <a16:creationId xmlns:a16="http://schemas.microsoft.com/office/drawing/2014/main" id="{1442BC61-2098-4E2C-AA29-08E7107EC988}"/>
              </a:ext>
            </a:extLst>
          </p:cNvPr>
          <p:cNvCxnSpPr>
            <a:cxnSpLocks/>
            <a:stCxn id="37" idx="3"/>
            <a:endCxn id="49" idx="1"/>
          </p:cNvCxnSpPr>
          <p:nvPr/>
        </p:nvCxnSpPr>
        <p:spPr>
          <a:xfrm>
            <a:off x="2057401" y="2423160"/>
            <a:ext cx="960119" cy="663637"/>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E29CC981-6838-FED1-6AFC-FEF83DE976C7}"/>
              </a:ext>
            </a:extLst>
          </p:cNvPr>
          <p:cNvGrpSpPr/>
          <p:nvPr/>
        </p:nvGrpSpPr>
        <p:grpSpPr>
          <a:xfrm>
            <a:off x="2926080" y="1598910"/>
            <a:ext cx="1828800" cy="915690"/>
            <a:chOff x="3332671" y="1598910"/>
            <a:chExt cx="1828800" cy="915690"/>
          </a:xfrm>
        </p:grpSpPr>
        <p:sp>
          <p:nvSpPr>
            <p:cNvPr id="54" name="Rounded Rectangle 18">
              <a:extLst>
                <a:ext uri="{FF2B5EF4-FFF2-40B4-BE49-F238E27FC236}">
                  <a16:creationId xmlns:a16="http://schemas.microsoft.com/office/drawing/2014/main" id="{CFF18F33-EC40-4BB0-B4F5-9D10452F4D22}"/>
                </a:ext>
              </a:extLst>
            </p:cNvPr>
            <p:cNvSpPr/>
            <p:nvPr/>
          </p:nvSpPr>
          <p:spPr>
            <a:xfrm>
              <a:off x="3332671" y="1602187"/>
              <a:ext cx="1828800" cy="912413"/>
            </a:xfrm>
            <a:prstGeom prst="roundRect">
              <a:avLst/>
            </a:prstGeom>
            <a:solidFill>
              <a:schemeClr val="bg1">
                <a:lumMod val="8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392188D6-3F61-4EFD-9011-4D7D8B8A2000}"/>
                </a:ext>
              </a:extLst>
            </p:cNvPr>
            <p:cNvSpPr txBox="1"/>
            <p:nvPr/>
          </p:nvSpPr>
          <p:spPr>
            <a:xfrm>
              <a:off x="3424110" y="1598910"/>
              <a:ext cx="1645920" cy="228600"/>
            </a:xfrm>
            <a:prstGeom prst="rect">
              <a:avLst/>
            </a:prstGeom>
            <a:noFill/>
          </p:spPr>
          <p:txBody>
            <a:bodyPr wrap="square" lIns="0" tIns="0" rIns="0" bIns="0" rtlCol="0" anchor="ctr" anchorCtr="0">
              <a:normAutofit/>
            </a:bodyPr>
            <a:lstStyle/>
            <a:p>
              <a:pPr algn="ctr"/>
              <a:r>
                <a:rPr lang="en-US" sz="1400" dirty="0">
                  <a:latin typeface="Times New Roman" panose="02020603050405020304" pitchFamily="18" charset="0"/>
                  <a:cs typeface="Times New Roman" panose="02020603050405020304" pitchFamily="18" charset="0"/>
                </a:rPr>
                <a:t>Health </a:t>
              </a:r>
              <a:r>
                <a:rPr lang="en-US" sz="1400" dirty="0">
                  <a:solidFill>
                    <a:schemeClr val="tx1"/>
                  </a:solidFill>
                  <a:latin typeface="Times New Roman" panose="02020603050405020304" pitchFamily="18" charset="0"/>
                  <a:cs typeface="Times New Roman" panose="02020603050405020304" pitchFamily="18" charset="0"/>
                </a:rPr>
                <a:t>Outcomes</a:t>
              </a:r>
              <a:endParaRPr lang="en-US" sz="1400" dirty="0">
                <a:latin typeface="Times New Roman" panose="02020603050405020304" pitchFamily="18" charset="0"/>
                <a:cs typeface="Times New Roman" panose="02020603050405020304" pitchFamily="18" charset="0"/>
              </a:endParaRPr>
            </a:p>
          </p:txBody>
        </p:sp>
        <p:sp>
          <p:nvSpPr>
            <p:cNvPr id="56" name="Rounded Rectangle 20">
              <a:extLst>
                <a:ext uri="{FF2B5EF4-FFF2-40B4-BE49-F238E27FC236}">
                  <a16:creationId xmlns:a16="http://schemas.microsoft.com/office/drawing/2014/main" id="{7E321863-173A-404C-AACA-8B5BEA4A606E}"/>
                </a:ext>
              </a:extLst>
            </p:cNvPr>
            <p:cNvSpPr/>
            <p:nvPr/>
          </p:nvSpPr>
          <p:spPr>
            <a:xfrm>
              <a:off x="3424110" y="1827510"/>
              <a:ext cx="1645920" cy="50292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1400" dirty="0">
                  <a:solidFill>
                    <a:schemeClr val="tx1"/>
                  </a:solidFill>
                  <a:latin typeface="Times New Roman" panose="02020603050405020304" pitchFamily="18" charset="0"/>
                  <a:cs typeface="Times New Roman" panose="02020603050405020304" pitchFamily="18" charset="0"/>
                </a:rPr>
                <a:t>1,580 Outcomes</a:t>
              </a:r>
            </a:p>
            <a:p>
              <a:pPr algn="ctr"/>
              <a:r>
                <a:rPr lang="en-US" sz="1400" dirty="0">
                  <a:solidFill>
                    <a:schemeClr val="tx1"/>
                  </a:solidFill>
                  <a:latin typeface="Times New Roman" panose="02020603050405020304" pitchFamily="18" charset="0"/>
                  <a:cs typeface="Times New Roman" panose="02020603050405020304" pitchFamily="18" charset="0"/>
                </a:rPr>
                <a:t>n = 502K</a:t>
              </a:r>
            </a:p>
          </p:txBody>
        </p:sp>
        <p:sp>
          <p:nvSpPr>
            <p:cNvPr id="57" name="TextBox 56">
              <a:extLst>
                <a:ext uri="{FF2B5EF4-FFF2-40B4-BE49-F238E27FC236}">
                  <a16:creationId xmlns:a16="http://schemas.microsoft.com/office/drawing/2014/main" id="{DC25052B-E7BC-4EDC-93EE-E47998D65694}"/>
                </a:ext>
              </a:extLst>
            </p:cNvPr>
            <p:cNvSpPr txBox="1"/>
            <p:nvPr/>
          </p:nvSpPr>
          <p:spPr>
            <a:xfrm>
              <a:off x="3424110" y="2330430"/>
              <a:ext cx="1645920" cy="182880"/>
            </a:xfrm>
            <a:prstGeom prst="rect">
              <a:avLst/>
            </a:prstGeom>
            <a:noFill/>
          </p:spPr>
          <p:txBody>
            <a:bodyPr wrap="none" lIns="0" tIns="0" rIns="0" bIns="0" rtlCol="0" anchor="ctr" anchorCtr="0">
              <a:normAutofit/>
            </a:bodyPr>
            <a:lstStyle/>
            <a:p>
              <a:pPr algn="ctr"/>
              <a:r>
                <a:rPr lang="en-US" sz="1100" dirty="0">
                  <a:latin typeface="Times New Roman" panose="02020603050405020304" pitchFamily="18" charset="0"/>
                  <a:cs typeface="Times New Roman" panose="02020603050405020304" pitchFamily="18" charset="0"/>
                </a:rPr>
                <a:t>Collect Health </a:t>
              </a:r>
              <a:r>
                <a:rPr lang="en-US" sz="1100" dirty="0">
                  <a:solidFill>
                    <a:schemeClr val="tx1"/>
                  </a:solidFill>
                  <a:latin typeface="Times New Roman" panose="02020603050405020304" pitchFamily="18" charset="0"/>
                  <a:cs typeface="Times New Roman" panose="02020603050405020304" pitchFamily="18" charset="0"/>
                </a:rPr>
                <a:t>phenotypes</a:t>
              </a:r>
              <a:endParaRPr lang="en-US" sz="1100" dirty="0">
                <a:latin typeface="Times New Roman" panose="02020603050405020304" pitchFamily="18" charset="0"/>
                <a:cs typeface="Times New Roman" panose="02020603050405020304" pitchFamily="18" charset="0"/>
              </a:endParaRPr>
            </a:p>
          </p:txBody>
        </p:sp>
      </p:grpSp>
      <p:cxnSp>
        <p:nvCxnSpPr>
          <p:cNvPr id="58" name="Straight Connector 57">
            <a:extLst>
              <a:ext uri="{FF2B5EF4-FFF2-40B4-BE49-F238E27FC236}">
                <a16:creationId xmlns:a16="http://schemas.microsoft.com/office/drawing/2014/main" id="{ECE4065F-1E3F-470B-9E00-FA04F0E7E968}"/>
              </a:ext>
            </a:extLst>
          </p:cNvPr>
          <p:cNvCxnSpPr>
            <a:cxnSpLocks/>
            <a:stCxn id="46" idx="3"/>
            <a:endCxn id="55" idx="1"/>
          </p:cNvCxnSpPr>
          <p:nvPr/>
        </p:nvCxnSpPr>
        <p:spPr>
          <a:xfrm>
            <a:off x="2049780" y="1051560"/>
            <a:ext cx="967739" cy="66165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8344B0C8-5082-4EB4-BDE2-51C4DF72BDA3}"/>
              </a:ext>
            </a:extLst>
          </p:cNvPr>
          <p:cNvGrpSpPr/>
          <p:nvPr/>
        </p:nvGrpSpPr>
        <p:grpSpPr>
          <a:xfrm>
            <a:off x="320040" y="228600"/>
            <a:ext cx="1828800" cy="914400"/>
            <a:chOff x="333824" y="228600"/>
            <a:chExt cx="1828800" cy="914400"/>
          </a:xfrm>
        </p:grpSpPr>
        <p:sp>
          <p:nvSpPr>
            <p:cNvPr id="43" name="Rounded Rectangle 18">
              <a:extLst>
                <a:ext uri="{FF2B5EF4-FFF2-40B4-BE49-F238E27FC236}">
                  <a16:creationId xmlns:a16="http://schemas.microsoft.com/office/drawing/2014/main" id="{966638F4-E852-453E-8D87-7C1915BDCAFF}"/>
                </a:ext>
              </a:extLst>
            </p:cNvPr>
            <p:cNvSpPr/>
            <p:nvPr/>
          </p:nvSpPr>
          <p:spPr>
            <a:xfrm>
              <a:off x="333824" y="229297"/>
              <a:ext cx="1828800" cy="912413"/>
            </a:xfrm>
            <a:prstGeom prst="roundRect">
              <a:avLst/>
            </a:prstGeom>
            <a:solidFill>
              <a:schemeClr val="bg1">
                <a:lumMod val="8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45" name="Rounded Rectangle 20">
              <a:extLst>
                <a:ext uri="{FF2B5EF4-FFF2-40B4-BE49-F238E27FC236}">
                  <a16:creationId xmlns:a16="http://schemas.microsoft.com/office/drawing/2014/main" id="{E0B589E5-CA40-4EA4-B08D-50E831C44E64}"/>
                </a:ext>
              </a:extLst>
            </p:cNvPr>
            <p:cNvSpPr/>
            <p:nvPr/>
          </p:nvSpPr>
          <p:spPr>
            <a:xfrm>
              <a:off x="422260" y="457200"/>
              <a:ext cx="1645920" cy="50292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a:solidFill>
                    <a:schemeClr val="tx1"/>
                  </a:solidFill>
                  <a:latin typeface="Times New Roman" panose="02020603050405020304" pitchFamily="18" charset="0"/>
                  <a:cs typeface="Times New Roman" panose="02020603050405020304" pitchFamily="18" charset="0"/>
                </a:rPr>
                <a:t>97m Variants</a:t>
              </a:r>
            </a:p>
            <a:p>
              <a:pPr algn="ctr"/>
              <a:r>
                <a:rPr lang="en-US" sz="1100" dirty="0">
                  <a:solidFill>
                    <a:schemeClr val="tx1"/>
                  </a:solidFill>
                  <a:latin typeface="Times New Roman" panose="02020603050405020304" pitchFamily="18" charset="0"/>
                  <a:cs typeface="Times New Roman" panose="02020603050405020304" pitchFamily="18" charset="0"/>
                </a:rPr>
                <a:t>502k Participants</a:t>
              </a:r>
            </a:p>
            <a:p>
              <a:pPr algn="ctr"/>
              <a:r>
                <a:rPr lang="en-US" sz="1100" dirty="0">
                  <a:solidFill>
                    <a:schemeClr val="tx1"/>
                  </a:solidFill>
                  <a:latin typeface="Times New Roman" panose="02020603050405020304" pitchFamily="18" charset="0"/>
                  <a:cs typeface="Times New Roman" panose="02020603050405020304" pitchFamily="18" charset="0"/>
                </a:rPr>
                <a:t>3453 Survey Questions</a:t>
              </a:r>
            </a:p>
          </p:txBody>
        </p:sp>
        <p:sp>
          <p:nvSpPr>
            <p:cNvPr id="46" name="TextBox 45">
              <a:extLst>
                <a:ext uri="{FF2B5EF4-FFF2-40B4-BE49-F238E27FC236}">
                  <a16:creationId xmlns:a16="http://schemas.microsoft.com/office/drawing/2014/main" id="{6EBD373E-BCC9-4569-AEDD-9832524AACA2}"/>
                </a:ext>
              </a:extLst>
            </p:cNvPr>
            <p:cNvSpPr txBox="1"/>
            <p:nvPr/>
          </p:nvSpPr>
          <p:spPr>
            <a:xfrm>
              <a:off x="425265" y="960120"/>
              <a:ext cx="1638299" cy="182880"/>
            </a:xfrm>
            <a:prstGeom prst="rect">
              <a:avLst/>
            </a:prstGeom>
            <a:noFill/>
          </p:spPr>
          <p:txBody>
            <a:bodyPr wrap="none" lIns="0" tIns="0" rIns="0" bIns="0" rtlCol="0" anchor="ctr" anchorCtr="0">
              <a:noAutofit/>
            </a:bodyPr>
            <a:lstStyle/>
            <a:p>
              <a:pPr algn="ctr"/>
              <a:endParaRPr lang="en-US" sz="1100" dirty="0">
                <a:latin typeface="Times New Roman" panose="02020603050405020304" pitchFamily="18" charset="0"/>
                <a:cs typeface="Times New Roman" panose="02020603050405020304" pitchFamily="18" charset="0"/>
              </a:endParaRPr>
            </a:p>
          </p:txBody>
        </p:sp>
        <p:sp>
          <p:nvSpPr>
            <p:cNvPr id="71" name="TextBox 70">
              <a:extLst>
                <a:ext uri="{FF2B5EF4-FFF2-40B4-BE49-F238E27FC236}">
                  <a16:creationId xmlns:a16="http://schemas.microsoft.com/office/drawing/2014/main" id="{1F22C32A-0DD1-4FCD-9CCE-68F228EAEDFB}"/>
                </a:ext>
              </a:extLst>
            </p:cNvPr>
            <p:cNvSpPr txBox="1"/>
            <p:nvPr/>
          </p:nvSpPr>
          <p:spPr>
            <a:xfrm>
              <a:off x="425265" y="228600"/>
              <a:ext cx="1645920" cy="228600"/>
            </a:xfrm>
            <a:prstGeom prst="rect">
              <a:avLst/>
            </a:prstGeom>
            <a:noFill/>
          </p:spPr>
          <p:txBody>
            <a:bodyPr wrap="square" lIns="0" tIns="0" rIns="0" bIns="0" rtlCol="0" anchor="ctr" anchorCtr="0">
              <a:normAutofit/>
            </a:bodyPr>
            <a:lstStyle/>
            <a:p>
              <a:pPr algn="ctr"/>
              <a:r>
                <a:rPr lang="en-US" sz="1400" dirty="0">
                  <a:latin typeface="Times New Roman" panose="02020603050405020304" pitchFamily="18" charset="0"/>
                  <a:cs typeface="Times New Roman" panose="02020603050405020304" pitchFamily="18" charset="0"/>
                </a:rPr>
                <a:t>UK Biobank</a:t>
              </a:r>
            </a:p>
          </p:txBody>
        </p:sp>
      </p:grpSp>
      <p:grpSp>
        <p:nvGrpSpPr>
          <p:cNvPr id="13" name="Group 12">
            <a:extLst>
              <a:ext uri="{FF2B5EF4-FFF2-40B4-BE49-F238E27FC236}">
                <a16:creationId xmlns:a16="http://schemas.microsoft.com/office/drawing/2014/main" id="{ADF88D72-D6D9-44A8-9BB7-AEDAFD7195F6}"/>
              </a:ext>
            </a:extLst>
          </p:cNvPr>
          <p:cNvGrpSpPr/>
          <p:nvPr/>
        </p:nvGrpSpPr>
        <p:grpSpPr>
          <a:xfrm>
            <a:off x="5532120" y="1598910"/>
            <a:ext cx="1828800" cy="915690"/>
            <a:chOff x="5825842" y="1598910"/>
            <a:chExt cx="1828800" cy="915690"/>
          </a:xfrm>
        </p:grpSpPr>
        <p:sp>
          <p:nvSpPr>
            <p:cNvPr id="83" name="Rounded Rectangle 18">
              <a:extLst>
                <a:ext uri="{FF2B5EF4-FFF2-40B4-BE49-F238E27FC236}">
                  <a16:creationId xmlns:a16="http://schemas.microsoft.com/office/drawing/2014/main" id="{81F1EA1E-E0B1-4626-8F2C-AA26CD6B9FC9}"/>
                </a:ext>
              </a:extLst>
            </p:cNvPr>
            <p:cNvSpPr/>
            <p:nvPr/>
          </p:nvSpPr>
          <p:spPr>
            <a:xfrm>
              <a:off x="5825842" y="1602187"/>
              <a:ext cx="1828800" cy="912413"/>
            </a:xfrm>
            <a:prstGeom prst="roundRect">
              <a:avLst/>
            </a:prstGeom>
            <a:solidFill>
              <a:schemeClr val="bg1">
                <a:lumMod val="8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84" name="TextBox 83">
              <a:extLst>
                <a:ext uri="{FF2B5EF4-FFF2-40B4-BE49-F238E27FC236}">
                  <a16:creationId xmlns:a16="http://schemas.microsoft.com/office/drawing/2014/main" id="{F1C6B6E1-06A3-43E4-9A87-38C20305E863}"/>
                </a:ext>
              </a:extLst>
            </p:cNvPr>
            <p:cNvSpPr txBox="1"/>
            <p:nvPr/>
          </p:nvSpPr>
          <p:spPr>
            <a:xfrm>
              <a:off x="5917281" y="1598910"/>
              <a:ext cx="1645920" cy="228600"/>
            </a:xfrm>
            <a:prstGeom prst="rect">
              <a:avLst/>
            </a:prstGeom>
            <a:noFill/>
          </p:spPr>
          <p:txBody>
            <a:bodyPr wrap="square" lIns="0" tIns="0" rIns="0" bIns="0" rtlCol="0" anchor="ctr" anchorCtr="0">
              <a:normAutofit/>
            </a:bodyPr>
            <a:lstStyle/>
            <a:p>
              <a:pPr algn="ctr"/>
              <a:r>
                <a:rPr lang="en-US" sz="1400" dirty="0">
                  <a:latin typeface="Times New Roman" panose="02020603050405020304" pitchFamily="18" charset="0"/>
                  <a:cs typeface="Times New Roman" panose="02020603050405020304" pitchFamily="18" charset="0"/>
                </a:rPr>
                <a:t>UKBB Phenome</a:t>
              </a:r>
            </a:p>
          </p:txBody>
        </p:sp>
        <p:sp>
          <p:nvSpPr>
            <p:cNvPr id="85" name="Rounded Rectangle 20">
              <a:extLst>
                <a:ext uri="{FF2B5EF4-FFF2-40B4-BE49-F238E27FC236}">
                  <a16:creationId xmlns:a16="http://schemas.microsoft.com/office/drawing/2014/main" id="{93CF6009-7577-4D77-B90F-98405740BCB2}"/>
                </a:ext>
              </a:extLst>
            </p:cNvPr>
            <p:cNvSpPr/>
            <p:nvPr/>
          </p:nvSpPr>
          <p:spPr>
            <a:xfrm>
              <a:off x="5917281" y="1827510"/>
              <a:ext cx="1645920" cy="50292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92500" lnSpcReduction="10000"/>
            </a:bodyPr>
            <a:lstStyle/>
            <a:p>
              <a:pPr algn="ctr"/>
              <a:r>
                <a:rPr lang="en-US" sz="1600" dirty="0">
                  <a:solidFill>
                    <a:schemeClr val="tx1"/>
                  </a:solidFill>
                  <a:latin typeface="Times New Roman" panose="02020603050405020304" pitchFamily="18" charset="0"/>
                  <a:cs typeface="Times New Roman" panose="02020603050405020304" pitchFamily="18" charset="0"/>
                </a:rPr>
                <a:t>3,273 Phenotypes</a:t>
              </a:r>
            </a:p>
            <a:p>
              <a:pPr algn="ctr"/>
              <a:r>
                <a:rPr lang="en-US" sz="1600" dirty="0">
                  <a:solidFill>
                    <a:schemeClr val="tx1"/>
                  </a:solidFill>
                  <a:latin typeface="Times New Roman" panose="02020603050405020304" pitchFamily="18" charset="0"/>
                  <a:cs typeface="Times New Roman" panose="02020603050405020304" pitchFamily="18" charset="0"/>
                </a:rPr>
                <a:t>n ≤ 502K</a:t>
              </a:r>
            </a:p>
          </p:txBody>
        </p:sp>
        <p:sp>
          <p:nvSpPr>
            <p:cNvPr id="86" name="TextBox 85">
              <a:extLst>
                <a:ext uri="{FF2B5EF4-FFF2-40B4-BE49-F238E27FC236}">
                  <a16:creationId xmlns:a16="http://schemas.microsoft.com/office/drawing/2014/main" id="{FE3DCECA-1696-475E-84F9-25A2CEE7A77E}"/>
                </a:ext>
              </a:extLst>
            </p:cNvPr>
            <p:cNvSpPr txBox="1"/>
            <p:nvPr/>
          </p:nvSpPr>
          <p:spPr>
            <a:xfrm>
              <a:off x="5917281" y="2330430"/>
              <a:ext cx="1645920" cy="182880"/>
            </a:xfrm>
            <a:prstGeom prst="rect">
              <a:avLst/>
            </a:prstGeom>
            <a:noFill/>
          </p:spPr>
          <p:txBody>
            <a:bodyPr wrap="none" lIns="0" tIns="0" rIns="0" bIns="0" rtlCol="0" anchor="ctr" anchorCtr="0">
              <a:normAutofit/>
            </a:bodyPr>
            <a:lstStyle/>
            <a:p>
              <a:pPr algn="ctr"/>
              <a:r>
                <a:rPr lang="en-US" sz="1100" dirty="0">
                  <a:latin typeface="Times New Roman" panose="02020603050405020304" pitchFamily="18" charset="0"/>
                  <a:cs typeface="Times New Roman" panose="02020603050405020304" pitchFamily="18" charset="0"/>
                </a:rPr>
                <a:t>Combine </a:t>
              </a:r>
              <a:r>
                <a:rPr lang="en-US" sz="1100" dirty="0">
                  <a:solidFill>
                    <a:schemeClr val="tx1"/>
                  </a:solidFill>
                  <a:latin typeface="Times New Roman" panose="02020603050405020304" pitchFamily="18" charset="0"/>
                  <a:cs typeface="Times New Roman" panose="02020603050405020304" pitchFamily="18" charset="0"/>
                </a:rPr>
                <a:t>Phenotypes</a:t>
              </a:r>
              <a:endParaRPr lang="en-US" sz="1100" dirty="0">
                <a:latin typeface="Times New Roman" panose="02020603050405020304" pitchFamily="18" charset="0"/>
                <a:cs typeface="Times New Roman" panose="02020603050405020304" pitchFamily="18" charset="0"/>
              </a:endParaRPr>
            </a:p>
          </p:txBody>
        </p:sp>
      </p:grpSp>
      <p:cxnSp>
        <p:nvCxnSpPr>
          <p:cNvPr id="90" name="Straight Connector 89">
            <a:extLst>
              <a:ext uri="{FF2B5EF4-FFF2-40B4-BE49-F238E27FC236}">
                <a16:creationId xmlns:a16="http://schemas.microsoft.com/office/drawing/2014/main" id="{F76B9CEB-4AD9-41BF-8F27-0E60AB56C9C6}"/>
              </a:ext>
            </a:extLst>
          </p:cNvPr>
          <p:cNvCxnSpPr>
            <a:cxnSpLocks/>
            <a:stCxn id="54" idx="3"/>
            <a:endCxn id="83" idx="1"/>
          </p:cNvCxnSpPr>
          <p:nvPr/>
        </p:nvCxnSpPr>
        <p:spPr>
          <a:xfrm>
            <a:off x="4754880" y="2058394"/>
            <a:ext cx="777240" cy="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EBEB7F93-5CF0-9531-45C9-7BEFB94A8B0A}"/>
              </a:ext>
            </a:extLst>
          </p:cNvPr>
          <p:cNvGrpSpPr/>
          <p:nvPr/>
        </p:nvGrpSpPr>
        <p:grpSpPr>
          <a:xfrm>
            <a:off x="5532120" y="229297"/>
            <a:ext cx="1828800" cy="913703"/>
            <a:chOff x="6080518" y="229297"/>
            <a:chExt cx="1828800" cy="913703"/>
          </a:xfrm>
        </p:grpSpPr>
        <p:sp>
          <p:nvSpPr>
            <p:cNvPr id="95" name="Rounded Rectangle 18">
              <a:extLst>
                <a:ext uri="{FF2B5EF4-FFF2-40B4-BE49-F238E27FC236}">
                  <a16:creationId xmlns:a16="http://schemas.microsoft.com/office/drawing/2014/main" id="{C6EC9939-F816-4B3D-A590-EB01F08535E3}"/>
                </a:ext>
              </a:extLst>
            </p:cNvPr>
            <p:cNvSpPr/>
            <p:nvPr/>
          </p:nvSpPr>
          <p:spPr>
            <a:xfrm>
              <a:off x="6080518" y="229297"/>
              <a:ext cx="1828800" cy="912413"/>
            </a:xfrm>
            <a:prstGeom prst="roundRect">
              <a:avLst/>
            </a:prstGeom>
            <a:solidFill>
              <a:schemeClr val="accent1">
                <a:lumMod val="20000"/>
                <a:lumOff val="8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96" name="TextBox 95">
              <a:extLst>
                <a:ext uri="{FF2B5EF4-FFF2-40B4-BE49-F238E27FC236}">
                  <a16:creationId xmlns:a16="http://schemas.microsoft.com/office/drawing/2014/main" id="{6D3B3279-B6A3-4B1F-B14F-7E6BAE357A09}"/>
                </a:ext>
              </a:extLst>
            </p:cNvPr>
            <p:cNvSpPr txBox="1"/>
            <p:nvPr/>
          </p:nvSpPr>
          <p:spPr>
            <a:xfrm>
              <a:off x="6171958" y="229297"/>
              <a:ext cx="1642915" cy="228600"/>
            </a:xfrm>
            <a:prstGeom prst="rect">
              <a:avLst/>
            </a:prstGeom>
            <a:noFill/>
          </p:spPr>
          <p:txBody>
            <a:bodyPr wrap="square" lIns="0" tIns="0" rIns="0" bIns="0" rtlCol="0" anchor="ctr" anchorCtr="0">
              <a:normAutofit/>
            </a:bodyPr>
            <a:lstStyle/>
            <a:p>
              <a:pPr algn="ctr"/>
              <a:r>
                <a:rPr lang="en-US" sz="1400" dirty="0">
                  <a:latin typeface="Times New Roman" panose="02020603050405020304" pitchFamily="18" charset="0"/>
                  <a:cs typeface="Times New Roman" panose="02020603050405020304" pitchFamily="18" charset="0"/>
                </a:rPr>
                <a:t>GxE Screening</a:t>
              </a:r>
            </a:p>
          </p:txBody>
        </p:sp>
        <p:sp>
          <p:nvSpPr>
            <p:cNvPr id="98" name="Rounded Rectangle 20">
              <a:extLst>
                <a:ext uri="{FF2B5EF4-FFF2-40B4-BE49-F238E27FC236}">
                  <a16:creationId xmlns:a16="http://schemas.microsoft.com/office/drawing/2014/main" id="{935F4B5D-34E7-4CE6-BFF4-A383F21225F8}"/>
                </a:ext>
              </a:extLst>
            </p:cNvPr>
            <p:cNvSpPr/>
            <p:nvPr/>
          </p:nvSpPr>
          <p:spPr>
            <a:xfrm>
              <a:off x="6168954" y="457200"/>
              <a:ext cx="1645920" cy="50292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1600" dirty="0">
                  <a:solidFill>
                    <a:schemeClr val="tx1"/>
                  </a:solidFill>
                  <a:latin typeface="Times New Roman" panose="02020603050405020304" pitchFamily="18" charset="0"/>
                  <a:cs typeface="Times New Roman" panose="02020603050405020304" pitchFamily="18" charset="0"/>
                </a:rPr>
                <a:t>Stratified VLA</a:t>
              </a:r>
            </a:p>
          </p:txBody>
        </p:sp>
        <p:sp>
          <p:nvSpPr>
            <p:cNvPr id="99" name="TextBox 98">
              <a:extLst>
                <a:ext uri="{FF2B5EF4-FFF2-40B4-BE49-F238E27FC236}">
                  <a16:creationId xmlns:a16="http://schemas.microsoft.com/office/drawing/2014/main" id="{120ADA32-03F7-4741-A3C6-C4CD1B66225B}"/>
                </a:ext>
              </a:extLst>
            </p:cNvPr>
            <p:cNvSpPr txBox="1"/>
            <p:nvPr/>
          </p:nvSpPr>
          <p:spPr>
            <a:xfrm>
              <a:off x="6171959" y="960120"/>
              <a:ext cx="1645920" cy="182880"/>
            </a:xfrm>
            <a:prstGeom prst="rect">
              <a:avLst/>
            </a:prstGeom>
            <a:noFill/>
          </p:spPr>
          <p:txBody>
            <a:bodyPr wrap="none" lIns="0" tIns="0" rIns="0" bIns="0" rtlCol="0" anchor="ctr" anchorCtr="0">
              <a:normAutofit/>
            </a:bodyPr>
            <a:lstStyle/>
            <a:p>
              <a:pPr algn="ctr"/>
              <a:r>
                <a:rPr lang="en-US" sz="1100" dirty="0">
                  <a:latin typeface="Times New Roman" panose="02020603050405020304" pitchFamily="18" charset="0"/>
                  <a:cs typeface="Times New Roman" panose="02020603050405020304" pitchFamily="18" charset="0"/>
                </a:rPr>
                <a:t>Collect </a:t>
              </a:r>
              <a:r>
                <a:rPr lang="en-US" sz="1100" dirty="0">
                  <a:solidFill>
                    <a:schemeClr val="tx1"/>
                  </a:solidFill>
                  <a:latin typeface="Times New Roman" panose="02020603050405020304" pitchFamily="18" charset="0"/>
                  <a:cs typeface="Times New Roman" panose="02020603050405020304" pitchFamily="18" charset="0"/>
                </a:rPr>
                <a:t>Variant</a:t>
              </a:r>
              <a:r>
                <a:rPr lang="en-US" sz="1100" dirty="0">
                  <a:latin typeface="Times New Roman" panose="02020603050405020304" pitchFamily="18" charset="0"/>
                  <a:cs typeface="Times New Roman" panose="02020603050405020304" pitchFamily="18" charset="0"/>
                </a:rPr>
                <a:t> Statistics</a:t>
              </a:r>
            </a:p>
          </p:txBody>
        </p:sp>
      </p:grpSp>
      <p:grpSp>
        <p:nvGrpSpPr>
          <p:cNvPr id="4" name="Group 3">
            <a:extLst>
              <a:ext uri="{FF2B5EF4-FFF2-40B4-BE49-F238E27FC236}">
                <a16:creationId xmlns:a16="http://schemas.microsoft.com/office/drawing/2014/main" id="{9458F031-003A-E514-300E-F2EEB190179D}"/>
              </a:ext>
            </a:extLst>
          </p:cNvPr>
          <p:cNvGrpSpPr/>
          <p:nvPr/>
        </p:nvGrpSpPr>
        <p:grpSpPr>
          <a:xfrm>
            <a:off x="2926080" y="224434"/>
            <a:ext cx="1828800" cy="915690"/>
            <a:chOff x="3328416" y="224434"/>
            <a:chExt cx="1828800" cy="915690"/>
          </a:xfrm>
        </p:grpSpPr>
        <p:sp>
          <p:nvSpPr>
            <p:cNvPr id="101" name="Rounded Rectangle 18">
              <a:extLst>
                <a:ext uri="{FF2B5EF4-FFF2-40B4-BE49-F238E27FC236}">
                  <a16:creationId xmlns:a16="http://schemas.microsoft.com/office/drawing/2014/main" id="{9EA97730-6E5D-496A-8F9A-BFB2379A59B3}"/>
                </a:ext>
              </a:extLst>
            </p:cNvPr>
            <p:cNvSpPr/>
            <p:nvPr/>
          </p:nvSpPr>
          <p:spPr>
            <a:xfrm>
              <a:off x="3328416" y="227711"/>
              <a:ext cx="1828800" cy="912413"/>
            </a:xfrm>
            <a:prstGeom prst="roundRect">
              <a:avLst/>
            </a:prstGeom>
            <a:solidFill>
              <a:schemeClr val="bg1">
                <a:lumMod val="8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102" name="TextBox 101">
              <a:extLst>
                <a:ext uri="{FF2B5EF4-FFF2-40B4-BE49-F238E27FC236}">
                  <a16:creationId xmlns:a16="http://schemas.microsoft.com/office/drawing/2014/main" id="{2290261E-06D1-420E-A8A7-F196862B1BA2}"/>
                </a:ext>
              </a:extLst>
            </p:cNvPr>
            <p:cNvSpPr txBox="1"/>
            <p:nvPr/>
          </p:nvSpPr>
          <p:spPr>
            <a:xfrm>
              <a:off x="3424110" y="224434"/>
              <a:ext cx="1645920" cy="228600"/>
            </a:xfrm>
            <a:prstGeom prst="rect">
              <a:avLst/>
            </a:prstGeom>
            <a:noFill/>
          </p:spPr>
          <p:txBody>
            <a:bodyPr wrap="square" lIns="0" tIns="0" rIns="0" bIns="0" rtlCol="0" anchor="ctr" anchorCtr="0">
              <a:normAutofit/>
            </a:bodyPr>
            <a:lstStyle/>
            <a:p>
              <a:pPr algn="ctr"/>
              <a:r>
                <a:rPr lang="en-US" sz="1400" dirty="0">
                  <a:latin typeface="Times New Roman" panose="02020603050405020304" pitchFamily="18" charset="0"/>
                  <a:cs typeface="Times New Roman" panose="02020603050405020304" pitchFamily="18" charset="0"/>
                </a:rPr>
                <a:t>Unrelated Individuals</a:t>
              </a:r>
            </a:p>
          </p:txBody>
        </p:sp>
        <p:sp>
          <p:nvSpPr>
            <p:cNvPr id="103" name="Rounded Rectangle 20">
              <a:extLst>
                <a:ext uri="{FF2B5EF4-FFF2-40B4-BE49-F238E27FC236}">
                  <a16:creationId xmlns:a16="http://schemas.microsoft.com/office/drawing/2014/main" id="{611DBAF8-D574-45D7-8FBB-640EC316C914}"/>
                </a:ext>
              </a:extLst>
            </p:cNvPr>
            <p:cNvSpPr/>
            <p:nvPr/>
          </p:nvSpPr>
          <p:spPr>
            <a:xfrm>
              <a:off x="3424110" y="453034"/>
              <a:ext cx="1645920" cy="50292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1400" dirty="0">
                  <a:solidFill>
                    <a:schemeClr val="tx1"/>
                  </a:solidFill>
                  <a:latin typeface="Times New Roman" panose="02020603050405020304" pitchFamily="18" charset="0"/>
                  <a:cs typeface="Times New Roman" panose="02020603050405020304" pitchFamily="18" charset="0"/>
                </a:rPr>
                <a:t>11m Variants</a:t>
              </a:r>
            </a:p>
            <a:p>
              <a:pPr algn="ctr"/>
              <a:r>
                <a:rPr lang="en-US" sz="1400" dirty="0">
                  <a:solidFill>
                    <a:schemeClr val="tx1"/>
                  </a:solidFill>
                  <a:latin typeface="Times New Roman" panose="02020603050405020304" pitchFamily="18" charset="0"/>
                  <a:cs typeface="Times New Roman" panose="02020603050405020304" pitchFamily="18" charset="0"/>
                </a:rPr>
                <a:t>n = 405K</a:t>
              </a:r>
            </a:p>
          </p:txBody>
        </p:sp>
        <p:sp>
          <p:nvSpPr>
            <p:cNvPr id="104" name="TextBox 103">
              <a:extLst>
                <a:ext uri="{FF2B5EF4-FFF2-40B4-BE49-F238E27FC236}">
                  <a16:creationId xmlns:a16="http://schemas.microsoft.com/office/drawing/2014/main" id="{A4CC3123-7DEE-4390-A4E9-4A0BE86B2D7B}"/>
                </a:ext>
              </a:extLst>
            </p:cNvPr>
            <p:cNvSpPr txBox="1"/>
            <p:nvPr/>
          </p:nvSpPr>
          <p:spPr>
            <a:xfrm>
              <a:off x="3424110" y="955954"/>
              <a:ext cx="1645920" cy="182880"/>
            </a:xfrm>
            <a:prstGeom prst="rect">
              <a:avLst/>
            </a:prstGeom>
            <a:noFill/>
          </p:spPr>
          <p:txBody>
            <a:bodyPr wrap="none" lIns="0" tIns="0" rIns="0" bIns="0" rtlCol="0" anchor="ctr" anchorCtr="0">
              <a:normAutofit/>
            </a:bodyPr>
            <a:lstStyle/>
            <a:p>
              <a:pPr algn="ctr"/>
              <a:r>
                <a:rPr lang="en-US" sz="1100" dirty="0">
                  <a:latin typeface="Times New Roman" panose="02020603050405020304" pitchFamily="18" charset="0"/>
                  <a:cs typeface="Times New Roman" panose="02020603050405020304" pitchFamily="18" charset="0"/>
                </a:rPr>
                <a:t>Collect </a:t>
              </a:r>
              <a:r>
                <a:rPr lang="en-US" sz="1100" dirty="0">
                  <a:solidFill>
                    <a:schemeClr val="tx1"/>
                  </a:solidFill>
                  <a:latin typeface="Times New Roman" panose="02020603050405020304" pitchFamily="18" charset="0"/>
                  <a:cs typeface="Times New Roman" panose="02020603050405020304" pitchFamily="18" charset="0"/>
                </a:rPr>
                <a:t>phenotypes</a:t>
              </a:r>
              <a:endParaRPr lang="en-US" sz="1100" dirty="0">
                <a:latin typeface="Times New Roman" panose="02020603050405020304" pitchFamily="18" charset="0"/>
                <a:cs typeface="Times New Roman" panose="02020603050405020304" pitchFamily="18" charset="0"/>
              </a:endParaRPr>
            </a:p>
          </p:txBody>
        </p:sp>
      </p:grpSp>
      <p:cxnSp>
        <p:nvCxnSpPr>
          <p:cNvPr id="105" name="Straight Connector 104">
            <a:extLst>
              <a:ext uri="{FF2B5EF4-FFF2-40B4-BE49-F238E27FC236}">
                <a16:creationId xmlns:a16="http://schemas.microsoft.com/office/drawing/2014/main" id="{41E6B1D1-3DDA-405E-9106-F0A56D08C602}"/>
              </a:ext>
            </a:extLst>
          </p:cNvPr>
          <p:cNvCxnSpPr>
            <a:cxnSpLocks/>
            <a:stCxn id="43" idx="3"/>
            <a:endCxn id="101" idx="1"/>
          </p:cNvCxnSpPr>
          <p:nvPr/>
        </p:nvCxnSpPr>
        <p:spPr>
          <a:xfrm flipV="1">
            <a:off x="2148840" y="683918"/>
            <a:ext cx="777240" cy="15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0D98E3F-6FD4-4E93-8CE0-95FFBA82E5E7}"/>
              </a:ext>
            </a:extLst>
          </p:cNvPr>
          <p:cNvCxnSpPr>
            <a:cxnSpLocks/>
            <a:stCxn id="101" idx="3"/>
            <a:endCxn id="95" idx="1"/>
          </p:cNvCxnSpPr>
          <p:nvPr/>
        </p:nvCxnSpPr>
        <p:spPr>
          <a:xfrm>
            <a:off x="4754880" y="683918"/>
            <a:ext cx="777240" cy="15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F4F1FF0A-5EF6-4FC3-BC03-00E63EC5DF7D}"/>
              </a:ext>
            </a:extLst>
          </p:cNvPr>
          <p:cNvCxnSpPr>
            <a:cxnSpLocks/>
            <a:stCxn id="84" idx="0"/>
            <a:endCxn id="99" idx="2"/>
          </p:cNvCxnSpPr>
          <p:nvPr/>
        </p:nvCxnSpPr>
        <p:spPr>
          <a:xfrm flipV="1">
            <a:off x="6446519" y="1143000"/>
            <a:ext cx="2" cy="45591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4" name="Rounded Rectangle 18">
            <a:extLst>
              <a:ext uri="{FF2B5EF4-FFF2-40B4-BE49-F238E27FC236}">
                <a16:creationId xmlns:a16="http://schemas.microsoft.com/office/drawing/2014/main" id="{0DA8641D-3996-484A-8486-447187307E87}"/>
              </a:ext>
            </a:extLst>
          </p:cNvPr>
          <p:cNvSpPr/>
          <p:nvPr/>
        </p:nvSpPr>
        <p:spPr>
          <a:xfrm>
            <a:off x="8184883" y="230587"/>
            <a:ext cx="2788920" cy="2285303"/>
          </a:xfrm>
          <a:prstGeom prst="roundRect">
            <a:avLst>
              <a:gd name="adj" fmla="val 6024"/>
            </a:avLst>
          </a:prstGeom>
          <a:solidFill>
            <a:schemeClr val="bg1">
              <a:lumMod val="8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65" name="TextBox 64">
            <a:extLst>
              <a:ext uri="{FF2B5EF4-FFF2-40B4-BE49-F238E27FC236}">
                <a16:creationId xmlns:a16="http://schemas.microsoft.com/office/drawing/2014/main" id="{2641A888-4481-4153-90C8-05CBFE526369}"/>
              </a:ext>
            </a:extLst>
          </p:cNvPr>
          <p:cNvSpPr txBox="1"/>
          <p:nvPr/>
        </p:nvSpPr>
        <p:spPr>
          <a:xfrm>
            <a:off x="8276323" y="229001"/>
            <a:ext cx="2590800" cy="228600"/>
          </a:xfrm>
          <a:prstGeom prst="rect">
            <a:avLst/>
          </a:prstGeom>
          <a:noFill/>
        </p:spPr>
        <p:txBody>
          <a:bodyPr wrap="square" lIns="0" tIns="0" rIns="0" bIns="0" rtlCol="0" anchor="ctr" anchorCtr="0">
            <a:normAutofit/>
          </a:bodyPr>
          <a:lstStyle/>
          <a:p>
            <a:pPr algn="ctr"/>
            <a:r>
              <a:rPr lang="en-US" sz="1400" dirty="0">
                <a:latin typeface="Times New Roman" panose="02020603050405020304" pitchFamily="18" charset="0"/>
                <a:cs typeface="Times New Roman" panose="02020603050405020304" pitchFamily="18" charset="0"/>
              </a:rPr>
              <a:t>NIEHS VLA-Catalog Stratified</a:t>
            </a:r>
          </a:p>
        </p:txBody>
      </p:sp>
      <p:sp>
        <p:nvSpPr>
          <p:cNvPr id="67" name="TextBox 66">
            <a:extLst>
              <a:ext uri="{FF2B5EF4-FFF2-40B4-BE49-F238E27FC236}">
                <a16:creationId xmlns:a16="http://schemas.microsoft.com/office/drawing/2014/main" id="{171B422E-68EB-447A-BC96-8F0514B4CBCA}"/>
              </a:ext>
            </a:extLst>
          </p:cNvPr>
          <p:cNvSpPr txBox="1"/>
          <p:nvPr/>
        </p:nvSpPr>
        <p:spPr>
          <a:xfrm>
            <a:off x="8276322" y="2331720"/>
            <a:ext cx="2590801" cy="182880"/>
          </a:xfrm>
          <a:prstGeom prst="rect">
            <a:avLst/>
          </a:prstGeom>
          <a:noFill/>
        </p:spPr>
        <p:txBody>
          <a:bodyPr wrap="none" lIns="0" tIns="0" rIns="0" bIns="0" rtlCol="0" anchor="ctr" anchorCtr="0">
            <a:normAutofit/>
          </a:bodyPr>
          <a:lstStyle/>
          <a:p>
            <a:pPr algn="ctr"/>
            <a:r>
              <a:rPr lang="en-US" sz="1100" dirty="0">
                <a:latin typeface="Times New Roman" panose="02020603050405020304" pitchFamily="18" charset="0"/>
                <a:cs typeface="Times New Roman" panose="02020603050405020304" pitchFamily="18" charset="0"/>
              </a:rPr>
              <a:t>Statistics</a:t>
            </a:r>
            <a:r>
              <a:rPr lang="en-US" sz="1100" dirty="0">
                <a:solidFill>
                  <a:schemeClr val="tx1"/>
                </a:solidFill>
                <a:latin typeface="Times New Roman" panose="02020603050405020304" pitchFamily="18" charset="0"/>
                <a:cs typeface="Times New Roman" panose="02020603050405020304" pitchFamily="18" charset="0"/>
              </a:rPr>
              <a:t> for 11m Variants, 3.2K Phenotypes</a:t>
            </a:r>
            <a:endParaRPr lang="en-US" sz="1100" dirty="0">
              <a:latin typeface="Times New Roman" panose="02020603050405020304" pitchFamily="18" charset="0"/>
              <a:cs typeface="Times New Roman" panose="02020603050405020304" pitchFamily="18" charset="0"/>
            </a:endParaRPr>
          </a:p>
        </p:txBody>
      </p:sp>
      <p:sp>
        <p:nvSpPr>
          <p:cNvPr id="68" name="Rounded Rectangle 20">
            <a:extLst>
              <a:ext uri="{FF2B5EF4-FFF2-40B4-BE49-F238E27FC236}">
                <a16:creationId xmlns:a16="http://schemas.microsoft.com/office/drawing/2014/main" id="{ED61F273-3E32-4E2D-A8FE-828FE08C42B7}"/>
              </a:ext>
            </a:extLst>
          </p:cNvPr>
          <p:cNvSpPr/>
          <p:nvPr/>
        </p:nvSpPr>
        <p:spPr>
          <a:xfrm>
            <a:off x="8276318" y="1828800"/>
            <a:ext cx="777240" cy="50292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92500" lnSpcReduction="10000"/>
          </a:bodyPr>
          <a:lstStyle/>
          <a:p>
            <a:pPr algn="ctr"/>
            <a:r>
              <a:rPr lang="en-US" sz="1200" dirty="0">
                <a:solidFill>
                  <a:schemeClr val="tx1"/>
                </a:solidFill>
                <a:latin typeface="Times New Roman" panose="02020603050405020304" pitchFamily="18" charset="0"/>
                <a:cs typeface="Times New Roman" panose="02020603050405020304" pitchFamily="18" charset="0"/>
              </a:rPr>
              <a:t>Asian</a:t>
            </a:r>
          </a:p>
          <a:p>
            <a:pPr algn="ctr"/>
            <a:r>
              <a:rPr lang="en-US" sz="1200" dirty="0">
                <a:solidFill>
                  <a:schemeClr val="tx1"/>
                </a:solidFill>
                <a:latin typeface="Times New Roman" panose="02020603050405020304" pitchFamily="18" charset="0"/>
                <a:cs typeface="Times New Roman" panose="02020603050405020304" pitchFamily="18" charset="0"/>
              </a:rPr>
              <a:t>female</a:t>
            </a:r>
          </a:p>
          <a:p>
            <a:pPr algn="ctr"/>
            <a:r>
              <a:rPr lang="en-US" sz="1200" dirty="0">
                <a:solidFill>
                  <a:schemeClr val="tx1"/>
                </a:solidFill>
                <a:latin typeface="Times New Roman" panose="02020603050405020304" pitchFamily="18" charset="0"/>
                <a:cs typeface="Times New Roman" panose="02020603050405020304" pitchFamily="18" charset="0"/>
              </a:rPr>
              <a:t>n = 4.6K</a:t>
            </a:r>
          </a:p>
        </p:txBody>
      </p:sp>
      <p:sp>
        <p:nvSpPr>
          <p:cNvPr id="69" name="Rounded Rectangle 20">
            <a:extLst>
              <a:ext uri="{FF2B5EF4-FFF2-40B4-BE49-F238E27FC236}">
                <a16:creationId xmlns:a16="http://schemas.microsoft.com/office/drawing/2014/main" id="{6D0F2B06-63E9-4C73-8490-47022BE35B06}"/>
              </a:ext>
            </a:extLst>
          </p:cNvPr>
          <p:cNvSpPr/>
          <p:nvPr/>
        </p:nvSpPr>
        <p:spPr>
          <a:xfrm>
            <a:off x="8276318" y="1190010"/>
            <a:ext cx="777240" cy="50292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92500" lnSpcReduction="10000"/>
          </a:bodyPr>
          <a:lstStyle/>
          <a:p>
            <a:pPr algn="ctr"/>
            <a:r>
              <a:rPr lang="en-US" sz="1200" dirty="0">
                <a:solidFill>
                  <a:schemeClr val="tx1"/>
                </a:solidFill>
                <a:latin typeface="Times New Roman" panose="02020603050405020304" pitchFamily="18" charset="0"/>
                <a:cs typeface="Times New Roman" panose="02020603050405020304" pitchFamily="18" charset="0"/>
              </a:rPr>
              <a:t>Black</a:t>
            </a:r>
          </a:p>
          <a:p>
            <a:pPr algn="ctr"/>
            <a:r>
              <a:rPr lang="en-US" sz="1200" dirty="0">
                <a:solidFill>
                  <a:schemeClr val="tx1"/>
                </a:solidFill>
                <a:latin typeface="Times New Roman" panose="02020603050405020304" pitchFamily="18" charset="0"/>
                <a:cs typeface="Times New Roman" panose="02020603050405020304" pitchFamily="18" charset="0"/>
              </a:rPr>
              <a:t>female</a:t>
            </a:r>
          </a:p>
          <a:p>
            <a:pPr algn="ctr"/>
            <a:r>
              <a:rPr lang="en-US" sz="1200" dirty="0">
                <a:solidFill>
                  <a:schemeClr val="tx1"/>
                </a:solidFill>
                <a:latin typeface="Times New Roman" panose="02020603050405020304" pitchFamily="18" charset="0"/>
                <a:cs typeface="Times New Roman" panose="02020603050405020304" pitchFamily="18" charset="0"/>
              </a:rPr>
              <a:t>n = 1.7K</a:t>
            </a:r>
          </a:p>
        </p:txBody>
      </p:sp>
      <p:sp>
        <p:nvSpPr>
          <p:cNvPr id="70" name="Rounded Rectangle 20">
            <a:extLst>
              <a:ext uri="{FF2B5EF4-FFF2-40B4-BE49-F238E27FC236}">
                <a16:creationId xmlns:a16="http://schemas.microsoft.com/office/drawing/2014/main" id="{7DD08A5F-78B6-47EF-88F0-582C92D5A6F0}"/>
              </a:ext>
            </a:extLst>
          </p:cNvPr>
          <p:cNvSpPr/>
          <p:nvPr/>
        </p:nvSpPr>
        <p:spPr>
          <a:xfrm>
            <a:off x="8276318" y="549930"/>
            <a:ext cx="777240" cy="50292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92500" lnSpcReduction="10000"/>
          </a:bodyPr>
          <a:lstStyle/>
          <a:p>
            <a:pPr algn="ctr"/>
            <a:r>
              <a:rPr lang="en-US" sz="1200" dirty="0">
                <a:solidFill>
                  <a:schemeClr val="tx1"/>
                </a:solidFill>
                <a:latin typeface="Times New Roman" panose="02020603050405020304" pitchFamily="18" charset="0"/>
                <a:cs typeface="Times New Roman" panose="02020603050405020304" pitchFamily="18" charset="0"/>
              </a:rPr>
              <a:t>White</a:t>
            </a:r>
          </a:p>
          <a:p>
            <a:pPr algn="ctr"/>
            <a:r>
              <a:rPr lang="en-US" sz="1200" dirty="0">
                <a:solidFill>
                  <a:schemeClr val="tx1"/>
                </a:solidFill>
                <a:latin typeface="Times New Roman" panose="02020603050405020304" pitchFamily="18" charset="0"/>
                <a:cs typeface="Times New Roman" panose="02020603050405020304" pitchFamily="18" charset="0"/>
              </a:rPr>
              <a:t>female</a:t>
            </a:r>
            <a:br>
              <a:rPr lang="en-US" sz="1200" dirty="0">
                <a:solidFill>
                  <a:schemeClr val="tx1"/>
                </a:solidFill>
                <a:latin typeface="Times New Roman" panose="02020603050405020304" pitchFamily="18" charset="0"/>
                <a:cs typeface="Times New Roman" panose="02020603050405020304" pitchFamily="18" charset="0"/>
              </a:rPr>
            </a:br>
            <a:r>
              <a:rPr lang="en-US" sz="1200" dirty="0">
                <a:solidFill>
                  <a:schemeClr val="tx1"/>
                </a:solidFill>
                <a:latin typeface="Times New Roman" panose="02020603050405020304" pitchFamily="18" charset="0"/>
                <a:cs typeface="Times New Roman" panose="02020603050405020304" pitchFamily="18" charset="0"/>
              </a:rPr>
              <a:t>n = 205K</a:t>
            </a:r>
          </a:p>
        </p:txBody>
      </p:sp>
      <p:sp>
        <p:nvSpPr>
          <p:cNvPr id="72" name="Rounded Rectangle 20">
            <a:extLst>
              <a:ext uri="{FF2B5EF4-FFF2-40B4-BE49-F238E27FC236}">
                <a16:creationId xmlns:a16="http://schemas.microsoft.com/office/drawing/2014/main" id="{42D2F8D2-EF9A-4891-BD82-536DC235C087}"/>
              </a:ext>
            </a:extLst>
          </p:cNvPr>
          <p:cNvSpPr/>
          <p:nvPr/>
        </p:nvSpPr>
        <p:spPr>
          <a:xfrm>
            <a:off x="9186458" y="549930"/>
            <a:ext cx="777240" cy="50292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92500" lnSpcReduction="10000"/>
          </a:bodyPr>
          <a:lstStyle/>
          <a:p>
            <a:pPr algn="ctr"/>
            <a:r>
              <a:rPr lang="en-US" sz="1200" dirty="0">
                <a:solidFill>
                  <a:schemeClr val="tx1"/>
                </a:solidFill>
                <a:latin typeface="Times New Roman" panose="02020603050405020304" pitchFamily="18" charset="0"/>
                <a:cs typeface="Times New Roman" panose="02020603050405020304" pitchFamily="18" charset="0"/>
              </a:rPr>
              <a:t>White</a:t>
            </a:r>
          </a:p>
          <a:p>
            <a:pPr algn="ctr"/>
            <a:r>
              <a:rPr lang="en-US" sz="1200" dirty="0">
                <a:solidFill>
                  <a:schemeClr val="tx1"/>
                </a:solidFill>
                <a:latin typeface="Times New Roman" panose="02020603050405020304" pitchFamily="18" charset="0"/>
                <a:cs typeface="Times New Roman" panose="02020603050405020304" pitchFamily="18" charset="0"/>
              </a:rPr>
              <a:t>male</a:t>
            </a:r>
            <a:br>
              <a:rPr lang="en-US" sz="1200" dirty="0">
                <a:solidFill>
                  <a:schemeClr val="tx1"/>
                </a:solidFill>
                <a:latin typeface="Times New Roman" panose="02020603050405020304" pitchFamily="18" charset="0"/>
                <a:cs typeface="Times New Roman" panose="02020603050405020304" pitchFamily="18" charset="0"/>
              </a:rPr>
            </a:br>
            <a:r>
              <a:rPr lang="en-US" sz="1200" dirty="0">
                <a:solidFill>
                  <a:schemeClr val="tx1"/>
                </a:solidFill>
                <a:latin typeface="Times New Roman" panose="02020603050405020304" pitchFamily="18" charset="0"/>
                <a:cs typeface="Times New Roman" panose="02020603050405020304" pitchFamily="18" charset="0"/>
              </a:rPr>
              <a:t>n = 174K</a:t>
            </a:r>
          </a:p>
        </p:txBody>
      </p:sp>
      <p:sp>
        <p:nvSpPr>
          <p:cNvPr id="73" name="Rounded Rectangle 20">
            <a:extLst>
              <a:ext uri="{FF2B5EF4-FFF2-40B4-BE49-F238E27FC236}">
                <a16:creationId xmlns:a16="http://schemas.microsoft.com/office/drawing/2014/main" id="{756A8FFA-7E7B-4C5B-9196-65D65B3E1DA4}"/>
              </a:ext>
            </a:extLst>
          </p:cNvPr>
          <p:cNvSpPr/>
          <p:nvPr/>
        </p:nvSpPr>
        <p:spPr>
          <a:xfrm>
            <a:off x="10096598" y="549930"/>
            <a:ext cx="777240" cy="50292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92500" lnSpcReduction="10000"/>
          </a:bodyPr>
          <a:lstStyle/>
          <a:p>
            <a:pPr algn="ctr"/>
            <a:r>
              <a:rPr lang="en-US" sz="1200" dirty="0">
                <a:solidFill>
                  <a:schemeClr val="tx1"/>
                </a:solidFill>
                <a:latin typeface="Times New Roman" panose="02020603050405020304" pitchFamily="18" charset="0"/>
                <a:cs typeface="Times New Roman" panose="02020603050405020304" pitchFamily="18" charset="0"/>
              </a:rPr>
              <a:t>White</a:t>
            </a:r>
            <a:br>
              <a:rPr lang="en-US" sz="1200" dirty="0">
                <a:solidFill>
                  <a:schemeClr val="tx1"/>
                </a:solidFill>
                <a:latin typeface="Times New Roman" panose="02020603050405020304" pitchFamily="18" charset="0"/>
                <a:cs typeface="Times New Roman" panose="02020603050405020304" pitchFamily="18" charset="0"/>
              </a:rPr>
            </a:br>
            <a:r>
              <a:rPr lang="en-US" sz="1200" dirty="0">
                <a:solidFill>
                  <a:schemeClr val="tx1"/>
                </a:solidFill>
                <a:latin typeface="Times New Roman" panose="02020603050405020304" pitchFamily="18" charset="0"/>
                <a:cs typeface="Times New Roman" panose="02020603050405020304" pitchFamily="18" charset="0"/>
              </a:rPr>
              <a:t>both sex</a:t>
            </a:r>
            <a:br>
              <a:rPr lang="en-US" sz="1200" dirty="0">
                <a:solidFill>
                  <a:schemeClr val="tx1"/>
                </a:solidFill>
                <a:latin typeface="Times New Roman" panose="02020603050405020304" pitchFamily="18" charset="0"/>
                <a:cs typeface="Times New Roman" panose="02020603050405020304" pitchFamily="18" charset="0"/>
              </a:rPr>
            </a:br>
            <a:r>
              <a:rPr lang="en-US" sz="1200" dirty="0">
                <a:solidFill>
                  <a:schemeClr val="tx1"/>
                </a:solidFill>
                <a:latin typeface="Times New Roman" panose="02020603050405020304" pitchFamily="18" charset="0"/>
                <a:cs typeface="Times New Roman" panose="02020603050405020304" pitchFamily="18" charset="0"/>
              </a:rPr>
              <a:t>n = 379K</a:t>
            </a:r>
          </a:p>
        </p:txBody>
      </p:sp>
      <p:sp>
        <p:nvSpPr>
          <p:cNvPr id="75" name="Rounded Rectangle 20">
            <a:extLst>
              <a:ext uri="{FF2B5EF4-FFF2-40B4-BE49-F238E27FC236}">
                <a16:creationId xmlns:a16="http://schemas.microsoft.com/office/drawing/2014/main" id="{529D89A9-C411-47C6-9441-435DB52BDA7C}"/>
              </a:ext>
            </a:extLst>
          </p:cNvPr>
          <p:cNvSpPr/>
          <p:nvPr/>
        </p:nvSpPr>
        <p:spPr>
          <a:xfrm>
            <a:off x="9186458" y="1190010"/>
            <a:ext cx="777240" cy="50292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92500" lnSpcReduction="10000"/>
          </a:bodyPr>
          <a:lstStyle/>
          <a:p>
            <a:pPr algn="ctr"/>
            <a:r>
              <a:rPr lang="en-US" sz="1200" dirty="0">
                <a:solidFill>
                  <a:schemeClr val="tx1"/>
                </a:solidFill>
                <a:latin typeface="Times New Roman" panose="02020603050405020304" pitchFamily="18" charset="0"/>
                <a:cs typeface="Times New Roman" panose="02020603050405020304" pitchFamily="18" charset="0"/>
              </a:rPr>
              <a:t>Black</a:t>
            </a:r>
          </a:p>
          <a:p>
            <a:pPr algn="ctr"/>
            <a:r>
              <a:rPr lang="en-US" sz="1200" dirty="0">
                <a:solidFill>
                  <a:schemeClr val="tx1"/>
                </a:solidFill>
                <a:latin typeface="Times New Roman" panose="02020603050405020304" pitchFamily="18" charset="0"/>
                <a:cs typeface="Times New Roman" panose="02020603050405020304" pitchFamily="18" charset="0"/>
              </a:rPr>
              <a:t>male</a:t>
            </a:r>
          </a:p>
          <a:p>
            <a:pPr algn="ctr"/>
            <a:r>
              <a:rPr lang="en-US" sz="1200" dirty="0">
                <a:solidFill>
                  <a:schemeClr val="tx1"/>
                </a:solidFill>
                <a:latin typeface="Times New Roman" panose="02020603050405020304" pitchFamily="18" charset="0"/>
                <a:cs typeface="Times New Roman" panose="02020603050405020304" pitchFamily="18" charset="0"/>
              </a:rPr>
              <a:t>n = 1.7K</a:t>
            </a:r>
          </a:p>
        </p:txBody>
      </p:sp>
      <p:sp>
        <p:nvSpPr>
          <p:cNvPr id="76" name="Rounded Rectangle 20">
            <a:extLst>
              <a:ext uri="{FF2B5EF4-FFF2-40B4-BE49-F238E27FC236}">
                <a16:creationId xmlns:a16="http://schemas.microsoft.com/office/drawing/2014/main" id="{70BDFAA0-30AE-4539-B7F1-7873E1D5CE34}"/>
              </a:ext>
            </a:extLst>
          </p:cNvPr>
          <p:cNvSpPr/>
          <p:nvPr/>
        </p:nvSpPr>
        <p:spPr>
          <a:xfrm>
            <a:off x="10089884" y="1190010"/>
            <a:ext cx="777240" cy="50292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92500" lnSpcReduction="10000"/>
          </a:bodyPr>
          <a:lstStyle/>
          <a:p>
            <a:pPr algn="ctr"/>
            <a:r>
              <a:rPr lang="en-US" sz="1200" dirty="0">
                <a:solidFill>
                  <a:schemeClr val="tx1"/>
                </a:solidFill>
                <a:latin typeface="Times New Roman" panose="02020603050405020304" pitchFamily="18" charset="0"/>
                <a:cs typeface="Times New Roman" panose="02020603050405020304" pitchFamily="18" charset="0"/>
              </a:rPr>
              <a:t>Black</a:t>
            </a:r>
          </a:p>
          <a:p>
            <a:pPr algn="ctr"/>
            <a:r>
              <a:rPr lang="en-US" sz="1200" dirty="0">
                <a:solidFill>
                  <a:schemeClr val="tx1"/>
                </a:solidFill>
                <a:latin typeface="Times New Roman" panose="02020603050405020304" pitchFamily="18" charset="0"/>
                <a:cs typeface="Times New Roman" panose="02020603050405020304" pitchFamily="18" charset="0"/>
              </a:rPr>
              <a:t>both sex</a:t>
            </a:r>
          </a:p>
          <a:p>
            <a:pPr algn="ctr"/>
            <a:r>
              <a:rPr lang="en-US" sz="1200" dirty="0">
                <a:solidFill>
                  <a:schemeClr val="tx1"/>
                </a:solidFill>
                <a:latin typeface="Times New Roman" panose="02020603050405020304" pitchFamily="18" charset="0"/>
                <a:cs typeface="Times New Roman" panose="02020603050405020304" pitchFamily="18" charset="0"/>
              </a:rPr>
              <a:t>n = 3.4K</a:t>
            </a:r>
          </a:p>
        </p:txBody>
      </p:sp>
      <p:sp>
        <p:nvSpPr>
          <p:cNvPr id="78" name="Rounded Rectangle 20">
            <a:extLst>
              <a:ext uri="{FF2B5EF4-FFF2-40B4-BE49-F238E27FC236}">
                <a16:creationId xmlns:a16="http://schemas.microsoft.com/office/drawing/2014/main" id="{2F03F61A-4D9A-468E-A184-FE3A3BA4DBC8}"/>
              </a:ext>
            </a:extLst>
          </p:cNvPr>
          <p:cNvSpPr/>
          <p:nvPr/>
        </p:nvSpPr>
        <p:spPr>
          <a:xfrm>
            <a:off x="9190483" y="1828800"/>
            <a:ext cx="777240" cy="50292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92500" lnSpcReduction="10000"/>
          </a:bodyPr>
          <a:lstStyle/>
          <a:p>
            <a:pPr algn="ctr"/>
            <a:r>
              <a:rPr lang="en-US" sz="1200" dirty="0">
                <a:solidFill>
                  <a:schemeClr val="tx1"/>
                </a:solidFill>
                <a:latin typeface="Times New Roman" panose="02020603050405020304" pitchFamily="18" charset="0"/>
                <a:cs typeface="Times New Roman" panose="02020603050405020304" pitchFamily="18" charset="0"/>
              </a:rPr>
              <a:t>Asian</a:t>
            </a:r>
          </a:p>
          <a:p>
            <a:pPr algn="ctr"/>
            <a:r>
              <a:rPr lang="en-US" sz="1200" dirty="0">
                <a:solidFill>
                  <a:schemeClr val="tx1"/>
                </a:solidFill>
                <a:latin typeface="Times New Roman" panose="02020603050405020304" pitchFamily="18" charset="0"/>
                <a:cs typeface="Times New Roman" panose="02020603050405020304" pitchFamily="18" charset="0"/>
              </a:rPr>
              <a:t>male</a:t>
            </a:r>
          </a:p>
          <a:p>
            <a:pPr algn="ctr"/>
            <a:r>
              <a:rPr lang="en-US" sz="1200" dirty="0">
                <a:solidFill>
                  <a:schemeClr val="tx1"/>
                </a:solidFill>
                <a:latin typeface="Times New Roman" panose="02020603050405020304" pitchFamily="18" charset="0"/>
                <a:cs typeface="Times New Roman" panose="02020603050405020304" pitchFamily="18" charset="0"/>
              </a:rPr>
              <a:t>n = 5.3K</a:t>
            </a:r>
          </a:p>
        </p:txBody>
      </p:sp>
      <p:sp>
        <p:nvSpPr>
          <p:cNvPr id="79" name="Rounded Rectangle 20">
            <a:extLst>
              <a:ext uri="{FF2B5EF4-FFF2-40B4-BE49-F238E27FC236}">
                <a16:creationId xmlns:a16="http://schemas.microsoft.com/office/drawing/2014/main" id="{808AD251-909E-4FB2-9844-45C94CDCDDFA}"/>
              </a:ext>
            </a:extLst>
          </p:cNvPr>
          <p:cNvSpPr/>
          <p:nvPr/>
        </p:nvSpPr>
        <p:spPr>
          <a:xfrm>
            <a:off x="10096598" y="1828800"/>
            <a:ext cx="777240" cy="50292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92500" lnSpcReduction="10000"/>
          </a:bodyPr>
          <a:lstStyle/>
          <a:p>
            <a:pPr algn="ctr"/>
            <a:r>
              <a:rPr lang="en-US" sz="1200" dirty="0">
                <a:solidFill>
                  <a:schemeClr val="tx1"/>
                </a:solidFill>
                <a:latin typeface="Times New Roman" panose="02020603050405020304" pitchFamily="18" charset="0"/>
                <a:cs typeface="Times New Roman" panose="02020603050405020304" pitchFamily="18" charset="0"/>
              </a:rPr>
              <a:t>Asian</a:t>
            </a:r>
          </a:p>
          <a:p>
            <a:pPr algn="ctr"/>
            <a:r>
              <a:rPr lang="en-US" sz="1200" dirty="0">
                <a:solidFill>
                  <a:schemeClr val="tx1"/>
                </a:solidFill>
                <a:latin typeface="Times New Roman" panose="02020603050405020304" pitchFamily="18" charset="0"/>
                <a:cs typeface="Times New Roman" panose="02020603050405020304" pitchFamily="18" charset="0"/>
              </a:rPr>
              <a:t>both sex</a:t>
            </a:r>
          </a:p>
          <a:p>
            <a:pPr algn="ctr"/>
            <a:r>
              <a:rPr lang="en-US" sz="1200" dirty="0">
                <a:solidFill>
                  <a:schemeClr val="tx1"/>
                </a:solidFill>
                <a:latin typeface="Times New Roman" panose="02020603050405020304" pitchFamily="18" charset="0"/>
                <a:cs typeface="Times New Roman" panose="02020603050405020304" pitchFamily="18" charset="0"/>
              </a:rPr>
              <a:t>n = 9.9K</a:t>
            </a:r>
          </a:p>
        </p:txBody>
      </p:sp>
      <p:cxnSp>
        <p:nvCxnSpPr>
          <p:cNvPr id="80" name="Straight Connector 79">
            <a:extLst>
              <a:ext uri="{FF2B5EF4-FFF2-40B4-BE49-F238E27FC236}">
                <a16:creationId xmlns:a16="http://schemas.microsoft.com/office/drawing/2014/main" id="{192415B7-9D33-4C34-AF31-480588EA9A29}"/>
              </a:ext>
            </a:extLst>
          </p:cNvPr>
          <p:cNvCxnSpPr>
            <a:cxnSpLocks/>
            <a:stCxn id="95" idx="3"/>
            <a:endCxn id="64" idx="1"/>
          </p:cNvCxnSpPr>
          <p:nvPr/>
        </p:nvCxnSpPr>
        <p:spPr>
          <a:xfrm>
            <a:off x="7360920" y="685504"/>
            <a:ext cx="823963" cy="68773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F1B1A22-83F7-931C-F49C-2D3BC66B00FC}"/>
              </a:ext>
            </a:extLst>
          </p:cNvPr>
          <p:cNvSpPr txBox="1"/>
          <p:nvPr/>
        </p:nvSpPr>
        <p:spPr>
          <a:xfrm>
            <a:off x="2141582" y="368106"/>
            <a:ext cx="784498" cy="484748"/>
          </a:xfrm>
          <a:prstGeom prst="rect">
            <a:avLst/>
          </a:prstGeom>
          <a:noFill/>
        </p:spPr>
        <p:txBody>
          <a:bodyPr wrap="square" lIns="0" tIns="0" rIns="0" bIns="0" rtlCol="0">
            <a:spAutoFit/>
          </a:bodyPr>
          <a:lstStyle/>
          <a:p>
            <a:pPr algn="ctr"/>
            <a:r>
              <a:rPr lang="en-US" sz="1050" dirty="0">
                <a:latin typeface="Times New Roman" panose="02020603050405020304" pitchFamily="18" charset="0"/>
                <a:cs typeface="Times New Roman" panose="02020603050405020304" pitchFamily="18" charset="0"/>
              </a:rPr>
              <a:t>MAF &gt; 0.01</a:t>
            </a:r>
          </a:p>
          <a:p>
            <a:pPr algn="ctr"/>
            <a:r>
              <a:rPr lang="en-US" sz="1050" dirty="0">
                <a:latin typeface="Times New Roman" panose="02020603050405020304" pitchFamily="18" charset="0"/>
                <a:cs typeface="Times New Roman" panose="02020603050405020304" pitchFamily="18" charset="0"/>
              </a:rPr>
              <a:t>HWE &gt; 1e-9</a:t>
            </a:r>
          </a:p>
          <a:p>
            <a:pPr algn="ctr"/>
            <a:r>
              <a:rPr lang="en-US" sz="1050" dirty="0">
                <a:latin typeface="Times New Roman" panose="02020603050405020304" pitchFamily="18" charset="0"/>
                <a:cs typeface="Times New Roman" panose="02020603050405020304" pitchFamily="18" charset="0"/>
              </a:rPr>
              <a:t>NA% &lt; 5%</a:t>
            </a:r>
          </a:p>
        </p:txBody>
      </p:sp>
      <p:grpSp>
        <p:nvGrpSpPr>
          <p:cNvPr id="9" name="Group 8">
            <a:extLst>
              <a:ext uri="{FF2B5EF4-FFF2-40B4-BE49-F238E27FC236}">
                <a16:creationId xmlns:a16="http://schemas.microsoft.com/office/drawing/2014/main" id="{BDC8376C-3ABE-4A0A-9F4C-ABB854A46375}"/>
              </a:ext>
            </a:extLst>
          </p:cNvPr>
          <p:cNvGrpSpPr/>
          <p:nvPr/>
        </p:nvGrpSpPr>
        <p:grpSpPr>
          <a:xfrm>
            <a:off x="320040" y="2967789"/>
            <a:ext cx="1828800" cy="913703"/>
            <a:chOff x="333824" y="2967789"/>
            <a:chExt cx="1828800" cy="913703"/>
          </a:xfrm>
        </p:grpSpPr>
        <p:sp>
          <p:nvSpPr>
            <p:cNvPr id="60" name="Rounded Rectangle 18">
              <a:extLst>
                <a:ext uri="{FF2B5EF4-FFF2-40B4-BE49-F238E27FC236}">
                  <a16:creationId xmlns:a16="http://schemas.microsoft.com/office/drawing/2014/main" id="{B69A3129-690D-4CBD-827A-3E85CDAC40FA}"/>
                </a:ext>
              </a:extLst>
            </p:cNvPr>
            <p:cNvSpPr/>
            <p:nvPr/>
          </p:nvSpPr>
          <p:spPr>
            <a:xfrm>
              <a:off x="333824" y="2967789"/>
              <a:ext cx="1828800" cy="912413"/>
            </a:xfrm>
            <a:prstGeom prst="roundRect">
              <a:avLst/>
            </a:prstGeom>
            <a:solidFill>
              <a:schemeClr val="bg1">
                <a:lumMod val="8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61" name="TextBox 60">
              <a:extLst>
                <a:ext uri="{FF2B5EF4-FFF2-40B4-BE49-F238E27FC236}">
                  <a16:creationId xmlns:a16="http://schemas.microsoft.com/office/drawing/2014/main" id="{13B93178-D2C1-4DD3-902D-8DC0BA78D2E0}"/>
                </a:ext>
              </a:extLst>
            </p:cNvPr>
            <p:cNvSpPr txBox="1"/>
            <p:nvPr/>
          </p:nvSpPr>
          <p:spPr>
            <a:xfrm>
              <a:off x="425265" y="2967789"/>
              <a:ext cx="1645920" cy="228600"/>
            </a:xfrm>
            <a:prstGeom prst="rect">
              <a:avLst/>
            </a:prstGeom>
            <a:noFill/>
          </p:spPr>
          <p:txBody>
            <a:bodyPr wrap="square" lIns="0" tIns="0" rIns="0" bIns="0" rtlCol="0" anchor="ctr" anchorCtr="0">
              <a:normAutofit lnSpcReduction="10000"/>
            </a:bodyPr>
            <a:lstStyle/>
            <a:p>
              <a:pPr algn="ctr"/>
              <a:r>
                <a:rPr lang="en-US" sz="1600" dirty="0">
                  <a:latin typeface="Times New Roman" panose="02020603050405020304" pitchFamily="18" charset="0"/>
                  <a:cs typeface="Times New Roman" panose="02020603050405020304" pitchFamily="18" charset="0"/>
                </a:rPr>
                <a:t>phewascatalog.org</a:t>
              </a:r>
            </a:p>
          </p:txBody>
        </p:sp>
        <p:sp>
          <p:nvSpPr>
            <p:cNvPr id="62" name="Rounded Rectangle 20">
              <a:extLst>
                <a:ext uri="{FF2B5EF4-FFF2-40B4-BE49-F238E27FC236}">
                  <a16:creationId xmlns:a16="http://schemas.microsoft.com/office/drawing/2014/main" id="{16197122-06E9-4FF1-B44A-D995C62880F4}"/>
                </a:ext>
              </a:extLst>
            </p:cNvPr>
            <p:cNvSpPr/>
            <p:nvPr/>
          </p:nvSpPr>
          <p:spPr>
            <a:xfrm>
              <a:off x="422260" y="3195692"/>
              <a:ext cx="1645919" cy="50292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1400" dirty="0">
                  <a:solidFill>
                    <a:schemeClr val="tx1"/>
                  </a:solidFill>
                  <a:latin typeface="Times New Roman" panose="02020603050405020304" pitchFamily="18" charset="0"/>
                  <a:cs typeface="Times New Roman" panose="02020603050405020304" pitchFamily="18" charset="0"/>
                </a:rPr>
                <a:t>PHECODE (v1.2)</a:t>
              </a:r>
              <a:br>
                <a:rPr lang="en-US" sz="1400" dirty="0">
                  <a:solidFill>
                    <a:schemeClr val="tx1"/>
                  </a:solidFill>
                  <a:latin typeface="Times New Roman" panose="02020603050405020304" pitchFamily="18" charset="0"/>
                  <a:cs typeface="Times New Roman" panose="02020603050405020304" pitchFamily="18" charset="0"/>
                </a:rPr>
              </a:br>
              <a:r>
                <a:rPr lang="en-US" sz="1400" dirty="0">
                  <a:solidFill>
                    <a:schemeClr val="tx1"/>
                  </a:solidFill>
                  <a:latin typeface="Times New Roman" panose="02020603050405020304" pitchFamily="18" charset="0"/>
                  <a:cs typeface="Times New Roman" panose="02020603050405020304" pitchFamily="18" charset="0"/>
                </a:rPr>
                <a:t>with ICD-10</a:t>
              </a:r>
            </a:p>
          </p:txBody>
        </p:sp>
        <p:sp>
          <p:nvSpPr>
            <p:cNvPr id="63" name="TextBox 62">
              <a:extLst>
                <a:ext uri="{FF2B5EF4-FFF2-40B4-BE49-F238E27FC236}">
                  <a16:creationId xmlns:a16="http://schemas.microsoft.com/office/drawing/2014/main" id="{75DEF108-1F35-4A19-BF0E-767B56C57686}"/>
                </a:ext>
              </a:extLst>
            </p:cNvPr>
            <p:cNvSpPr txBox="1"/>
            <p:nvPr/>
          </p:nvSpPr>
          <p:spPr>
            <a:xfrm>
              <a:off x="425265" y="3698612"/>
              <a:ext cx="1645920" cy="182880"/>
            </a:xfrm>
            <a:prstGeom prst="rect">
              <a:avLst/>
            </a:prstGeom>
            <a:noFill/>
          </p:spPr>
          <p:txBody>
            <a:bodyPr wrap="none" lIns="0" tIns="0" rIns="0" bIns="0" rtlCol="0" anchor="ctr" anchorCtr="0">
              <a:normAutofit/>
            </a:bodyPr>
            <a:lstStyle/>
            <a:p>
              <a:pPr algn="ctr"/>
              <a:r>
                <a:rPr lang="en-US" sz="1100" dirty="0">
                  <a:latin typeface="Times New Roman" panose="02020603050405020304" pitchFamily="18" charset="0"/>
                  <a:cs typeface="Times New Roman" panose="02020603050405020304" pitchFamily="18" charset="0"/>
                </a:rPr>
                <a:t>Download </a:t>
              </a:r>
              <a:r>
                <a:rPr lang="en-US" sz="1100" dirty="0">
                  <a:solidFill>
                    <a:schemeClr val="tx1"/>
                  </a:solidFill>
                  <a:latin typeface="Times New Roman" panose="02020603050405020304" pitchFamily="18" charset="0"/>
                  <a:cs typeface="Times New Roman" panose="02020603050405020304" pitchFamily="18" charset="0"/>
                </a:rPr>
                <a:t>Mapping Table</a:t>
              </a:r>
              <a:endParaRPr lang="en-US" sz="1100" dirty="0">
                <a:latin typeface="Times New Roman" panose="02020603050405020304" pitchFamily="18" charset="0"/>
                <a:cs typeface="Times New Roman" panose="02020603050405020304" pitchFamily="18" charset="0"/>
              </a:endParaRPr>
            </a:p>
          </p:txBody>
        </p:sp>
      </p:grpSp>
      <p:cxnSp>
        <p:nvCxnSpPr>
          <p:cNvPr id="66" name="Straight Connector 65">
            <a:extLst>
              <a:ext uri="{FF2B5EF4-FFF2-40B4-BE49-F238E27FC236}">
                <a16:creationId xmlns:a16="http://schemas.microsoft.com/office/drawing/2014/main" id="{79DCEBD6-2D90-4E73-80CD-440B1DC86421}"/>
              </a:ext>
            </a:extLst>
          </p:cNvPr>
          <p:cNvCxnSpPr>
            <a:cxnSpLocks/>
            <a:stCxn id="60" idx="3"/>
            <a:endCxn id="48" idx="1"/>
          </p:cNvCxnSpPr>
          <p:nvPr/>
        </p:nvCxnSpPr>
        <p:spPr>
          <a:xfrm>
            <a:off x="2148840" y="3423996"/>
            <a:ext cx="777240" cy="470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0BD211E3-0A5E-46D7-B082-4F2D18B1EA67}"/>
              </a:ext>
            </a:extLst>
          </p:cNvPr>
          <p:cNvCxnSpPr>
            <a:cxnSpLocks/>
            <a:stCxn id="49" idx="3"/>
            <a:endCxn id="86" idx="1"/>
          </p:cNvCxnSpPr>
          <p:nvPr/>
        </p:nvCxnSpPr>
        <p:spPr>
          <a:xfrm flipV="1">
            <a:off x="4660435" y="2421870"/>
            <a:ext cx="963124" cy="6649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89A6A3EF-44E5-478E-8078-161DD355A612}"/>
              </a:ext>
            </a:extLst>
          </p:cNvPr>
          <p:cNvSpPr txBox="1"/>
          <p:nvPr/>
        </p:nvSpPr>
        <p:spPr>
          <a:xfrm>
            <a:off x="0" y="3932541"/>
            <a:ext cx="12192000" cy="1569660"/>
          </a:xfrm>
          <a:prstGeom prst="rect">
            <a:avLst/>
          </a:prstGeom>
          <a:noFill/>
        </p:spPr>
        <p:txBody>
          <a:bodyPr wrap="square" rtlCol="0">
            <a:spAutoFit/>
          </a:bodyPr>
          <a:lstStyle/>
          <a:p>
            <a:pPr algn="just"/>
            <a:r>
              <a:rPr lang="en-US" sz="1600" b="1" dirty="0"/>
              <a:t>Figure X. Workflow for Creating multi-strata VLA-catalog.</a:t>
            </a:r>
          </a:p>
          <a:p>
            <a:pPr algn="just"/>
            <a:r>
              <a:rPr lang="en-US" sz="1600" b="1" dirty="0"/>
              <a:t>Row 1. </a:t>
            </a:r>
            <a:r>
              <a:rPr lang="en-US" sz="1600" dirty="0"/>
              <a:t>Amongst genotyped UKBB participants, roughly 405k unrelated participants with 11m imputed variants were selected for stratified variance-loci analysis (VLA). </a:t>
            </a:r>
            <a:r>
              <a:rPr lang="en-US" sz="1600" b="1" dirty="0"/>
              <a:t>Row 2 and 3.</a:t>
            </a:r>
            <a:r>
              <a:rPr lang="en-US" sz="1600" dirty="0"/>
              <a:t> a total of 3,273 phenotypes were collected for stratified variance-loci analysis, of which 1,580 were based on UKBB’s original survey items, 1,693 were diseases derived from ICD-10 coded hospital diagnosis according to the up-to-date PHECODE. </a:t>
            </a:r>
            <a:r>
              <a:rPr lang="en-US" sz="1600" b="1" dirty="0"/>
              <a:t>Last Block.</a:t>
            </a:r>
            <a:r>
              <a:rPr lang="en-US" sz="1600" dirty="0"/>
              <a:t> 9 strata of VLA-catalog were created, each strata contains variance loci statistics for 11m variant across 3,273 phenotypes. </a:t>
            </a:r>
            <a:r>
              <a:rPr lang="en-US" sz="1600" b="1" dirty="0"/>
              <a:t>Bottom left:</a:t>
            </a:r>
            <a:r>
              <a:rPr lang="en-US" sz="1600" dirty="0"/>
              <a:t> the PHECODE table maps ICD-10 codes to disease cast/control status.</a:t>
            </a:r>
          </a:p>
        </p:txBody>
      </p:sp>
    </p:spTree>
    <p:extLst>
      <p:ext uri="{BB962C8B-B14F-4D97-AF65-F5344CB8AC3E}">
        <p14:creationId xmlns:p14="http://schemas.microsoft.com/office/powerpoint/2010/main" val="3078725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924966E-11EC-B673-2CC8-69C344FFD4E0}"/>
              </a:ext>
            </a:extLst>
          </p:cNvPr>
          <p:cNvGrpSpPr/>
          <p:nvPr/>
        </p:nvGrpSpPr>
        <p:grpSpPr>
          <a:xfrm>
            <a:off x="591506" y="1601594"/>
            <a:ext cx="1828800" cy="914400"/>
            <a:chOff x="591506" y="228600"/>
            <a:chExt cx="1828800" cy="914400"/>
          </a:xfrm>
        </p:grpSpPr>
        <p:sp>
          <p:nvSpPr>
            <p:cNvPr id="4" name="Rounded Rectangle 18">
              <a:extLst>
                <a:ext uri="{FF2B5EF4-FFF2-40B4-BE49-F238E27FC236}">
                  <a16:creationId xmlns:a16="http://schemas.microsoft.com/office/drawing/2014/main" id="{9650C39F-59FC-7488-2555-01668B5A2FE3}"/>
                </a:ext>
              </a:extLst>
            </p:cNvPr>
            <p:cNvSpPr/>
            <p:nvPr/>
          </p:nvSpPr>
          <p:spPr>
            <a:xfrm>
              <a:off x="591506" y="229297"/>
              <a:ext cx="1828800" cy="912413"/>
            </a:xfrm>
            <a:prstGeom prst="roundRect">
              <a:avLst/>
            </a:prstGeom>
            <a:solidFill>
              <a:schemeClr val="bg1">
                <a:lumMod val="8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5" name="Rounded Rectangle 20">
              <a:extLst>
                <a:ext uri="{FF2B5EF4-FFF2-40B4-BE49-F238E27FC236}">
                  <a16:creationId xmlns:a16="http://schemas.microsoft.com/office/drawing/2014/main" id="{088D07B5-684E-7062-4FA9-9C265B4A4C69}"/>
                </a:ext>
              </a:extLst>
            </p:cNvPr>
            <p:cNvSpPr/>
            <p:nvPr/>
          </p:nvSpPr>
          <p:spPr>
            <a:xfrm>
              <a:off x="679942" y="457200"/>
              <a:ext cx="1645920" cy="50292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11m Variants, 3.2k Phenotypes, 9 strata</a:t>
              </a:r>
            </a:p>
          </p:txBody>
        </p:sp>
        <p:sp>
          <p:nvSpPr>
            <p:cNvPr id="6" name="TextBox 5">
              <a:extLst>
                <a:ext uri="{FF2B5EF4-FFF2-40B4-BE49-F238E27FC236}">
                  <a16:creationId xmlns:a16="http://schemas.microsoft.com/office/drawing/2014/main" id="{85E1CD8D-E87B-117E-3146-53A7402998B0}"/>
                </a:ext>
              </a:extLst>
            </p:cNvPr>
            <p:cNvSpPr txBox="1"/>
            <p:nvPr/>
          </p:nvSpPr>
          <p:spPr>
            <a:xfrm>
              <a:off x="682947" y="960120"/>
              <a:ext cx="1638299" cy="182880"/>
            </a:xfrm>
            <a:prstGeom prst="rect">
              <a:avLst/>
            </a:prstGeom>
            <a:noFill/>
          </p:spPr>
          <p:txBody>
            <a:bodyPr wrap="none" lIns="0" tIns="0" rIns="0" bIns="0" rtlCol="0" anchor="ctr" anchorCtr="0">
              <a:noAutofit/>
            </a:bodyPr>
            <a:lstStyle/>
            <a:p>
              <a:pPr algn="ctr"/>
              <a:r>
                <a:rPr lang="en-US" sz="1100" dirty="0">
                  <a:latin typeface="Times New Roman" panose="02020603050405020304" pitchFamily="18" charset="0"/>
                  <a:cs typeface="Times New Roman" panose="02020603050405020304" pitchFamily="18" charset="0"/>
                </a:rPr>
                <a:t>Vectors of VLA statistics</a:t>
              </a:r>
            </a:p>
          </p:txBody>
        </p:sp>
        <p:sp>
          <p:nvSpPr>
            <p:cNvPr id="7" name="TextBox 6">
              <a:extLst>
                <a:ext uri="{FF2B5EF4-FFF2-40B4-BE49-F238E27FC236}">
                  <a16:creationId xmlns:a16="http://schemas.microsoft.com/office/drawing/2014/main" id="{6685E581-20EC-7855-96F1-6F18901A0D34}"/>
                </a:ext>
              </a:extLst>
            </p:cNvPr>
            <p:cNvSpPr txBox="1"/>
            <p:nvPr/>
          </p:nvSpPr>
          <p:spPr>
            <a:xfrm>
              <a:off x="682947" y="228600"/>
              <a:ext cx="1645920" cy="228600"/>
            </a:xfrm>
            <a:prstGeom prst="rect">
              <a:avLst/>
            </a:prstGeom>
            <a:noFill/>
          </p:spPr>
          <p:txBody>
            <a:bodyPr wrap="square" lIns="0" tIns="0" rIns="0" bIns="0" rtlCol="0" anchor="ctr" anchorCtr="0">
              <a:normAutofit/>
            </a:bodyPr>
            <a:lstStyle/>
            <a:p>
              <a:pPr algn="ctr"/>
              <a:r>
                <a:rPr lang="en-US" sz="1400" dirty="0">
                  <a:latin typeface="Times New Roman" panose="02020603050405020304" pitchFamily="18" charset="0"/>
                  <a:cs typeface="Times New Roman" panose="02020603050405020304" pitchFamily="18" charset="0"/>
                </a:rPr>
                <a:t>NIEHS VLA Catalog</a:t>
              </a:r>
            </a:p>
          </p:txBody>
        </p:sp>
      </p:grpSp>
      <p:grpSp>
        <p:nvGrpSpPr>
          <p:cNvPr id="13" name="Group 12">
            <a:extLst>
              <a:ext uri="{FF2B5EF4-FFF2-40B4-BE49-F238E27FC236}">
                <a16:creationId xmlns:a16="http://schemas.microsoft.com/office/drawing/2014/main" id="{E9B6A90D-3086-ED59-ABA9-F4AC4D1AF123}"/>
              </a:ext>
            </a:extLst>
          </p:cNvPr>
          <p:cNvGrpSpPr/>
          <p:nvPr/>
        </p:nvGrpSpPr>
        <p:grpSpPr>
          <a:xfrm>
            <a:off x="3337560" y="2973194"/>
            <a:ext cx="1828800" cy="914400"/>
            <a:chOff x="591506" y="4347510"/>
            <a:chExt cx="1828800" cy="914400"/>
          </a:xfrm>
        </p:grpSpPr>
        <p:sp>
          <p:nvSpPr>
            <p:cNvPr id="14" name="Rounded Rectangle 18">
              <a:extLst>
                <a:ext uri="{FF2B5EF4-FFF2-40B4-BE49-F238E27FC236}">
                  <a16:creationId xmlns:a16="http://schemas.microsoft.com/office/drawing/2014/main" id="{353BB9DD-153E-60E1-B415-1C79BE238D73}"/>
                </a:ext>
              </a:extLst>
            </p:cNvPr>
            <p:cNvSpPr/>
            <p:nvPr/>
          </p:nvSpPr>
          <p:spPr>
            <a:xfrm>
              <a:off x="591506" y="4348207"/>
              <a:ext cx="1828800" cy="912413"/>
            </a:xfrm>
            <a:prstGeom prst="roundRect">
              <a:avLst/>
            </a:prstGeom>
            <a:solidFill>
              <a:schemeClr val="bg1">
                <a:lumMod val="8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Rounded Rectangle 20">
                  <a:extLst>
                    <a:ext uri="{FF2B5EF4-FFF2-40B4-BE49-F238E27FC236}">
                      <a16:creationId xmlns:a16="http://schemas.microsoft.com/office/drawing/2014/main" id="{029AA8B4-0EB2-D1A9-E9C3-5252C278A648}"/>
                    </a:ext>
                  </a:extLst>
                </p:cNvPr>
                <p:cNvSpPr/>
                <p:nvPr/>
              </p:nvSpPr>
              <p:spPr>
                <a:xfrm>
                  <a:off x="679942" y="4576110"/>
                  <a:ext cx="1645920" cy="50292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14:m>
                    <m:oMath xmlns:m="http://schemas.openxmlformats.org/officeDocument/2006/math">
                      <m:acc>
                        <m:accPr>
                          <m:chr m:val="̃"/>
                          <m:ctrlPr>
                            <a:rPr lang="en-US" sz="1400" b="0" i="1" smtClean="0">
                              <a:solidFill>
                                <a:schemeClr val="tx1"/>
                              </a:solidFill>
                              <a:latin typeface="Cambria Math" panose="02040503050406030204" pitchFamily="18" charset="0"/>
                              <a:cs typeface="Times New Roman" panose="02020603050405020304" pitchFamily="18" charset="0"/>
                            </a:rPr>
                          </m:ctrlPr>
                        </m:accPr>
                        <m:e>
                          <m:r>
                            <a:rPr lang="en-US" sz="1400" b="1" i="1" smtClean="0">
                              <a:solidFill>
                                <a:schemeClr val="tx1"/>
                              </a:solidFill>
                              <a:latin typeface="Cambria Math" panose="02040503050406030204" pitchFamily="18" charset="0"/>
                              <a:cs typeface="Times New Roman" panose="02020603050405020304" pitchFamily="18" charset="0"/>
                            </a:rPr>
                            <m:t>𝑮</m:t>
                          </m:r>
                        </m:e>
                      </m:acc>
                    </m:oMath>
                  </a14:m>
                  <a:r>
                    <a:rPr lang="en-US" sz="1400" dirty="0">
                      <a:solidFill>
                        <a:schemeClr val="tx1"/>
                      </a:solidFill>
                      <a:latin typeface="Times New Roman" panose="02020603050405020304" pitchFamily="18" charset="0"/>
                      <a:cs typeface="Times New Roman" panose="02020603050405020304" pitchFamily="18" charset="0"/>
                    </a:rPr>
                    <a:t>: 1/R Variants</a:t>
                  </a:r>
                  <a:br>
                    <a:rPr lang="en-US" sz="1400" dirty="0">
                      <a:solidFill>
                        <a:schemeClr val="tx1"/>
                      </a:solidFill>
                      <a:latin typeface="Times New Roman" panose="02020603050405020304" pitchFamily="18" charset="0"/>
                      <a:cs typeface="Times New Roman" panose="02020603050405020304" pitchFamily="18" charset="0"/>
                    </a:rPr>
                  </a:br>
                  <a14:m>
                    <m:oMath xmlns:m="http://schemas.openxmlformats.org/officeDocument/2006/math">
                      <m:r>
                        <a:rPr lang="en-US" sz="1400" b="1" i="1">
                          <a:solidFill>
                            <a:schemeClr val="tx1"/>
                          </a:solidFill>
                          <a:latin typeface="Cambria Math" panose="02040503050406030204" pitchFamily="18" charset="0"/>
                          <a:cs typeface="Times New Roman" panose="02020603050405020304" pitchFamily="18" charset="0"/>
                        </a:rPr>
                        <m:t>𝑬</m:t>
                      </m:r>
                    </m:oMath>
                  </a14:m>
                  <a:r>
                    <a:rPr lang="en-US" sz="1400" dirty="0">
                      <a:solidFill>
                        <a:schemeClr val="tx1"/>
                      </a:solidFill>
                      <a:latin typeface="Times New Roman" panose="02020603050405020304" pitchFamily="18" charset="0"/>
                      <a:cs typeface="Times New Roman" panose="02020603050405020304" pitchFamily="18" charset="0"/>
                    </a:rPr>
                    <a:t>: exposures</a:t>
                  </a:r>
                </a:p>
              </p:txBody>
            </p:sp>
          </mc:Choice>
          <mc:Fallback xmlns="">
            <p:sp>
              <p:nvSpPr>
                <p:cNvPr id="15" name="Rounded Rectangle 20">
                  <a:extLst>
                    <a:ext uri="{FF2B5EF4-FFF2-40B4-BE49-F238E27FC236}">
                      <a16:creationId xmlns:a16="http://schemas.microsoft.com/office/drawing/2014/main" id="{029AA8B4-0EB2-D1A9-E9C3-5252C278A648}"/>
                    </a:ext>
                  </a:extLst>
                </p:cNvPr>
                <p:cNvSpPr>
                  <a:spLocks noRot="1" noChangeAspect="1" noMove="1" noResize="1" noEditPoints="1" noAdjustHandles="1" noChangeArrowheads="1" noChangeShapeType="1" noTextEdit="1"/>
                </p:cNvSpPr>
                <p:nvPr/>
              </p:nvSpPr>
              <p:spPr>
                <a:xfrm>
                  <a:off x="679942" y="4576110"/>
                  <a:ext cx="1645920" cy="502920"/>
                </a:xfrm>
                <a:prstGeom prst="roundRect">
                  <a:avLst/>
                </a:prstGeom>
                <a:blipFill>
                  <a:blip r:embed="rId2"/>
                  <a:stretch>
                    <a:fillRect t="-2381" b="-11905"/>
                  </a:stretch>
                </a:blipFill>
                <a:ln w="19050">
                  <a:solidFill>
                    <a:schemeClr val="tx2"/>
                  </a:solidFill>
                </a:ln>
              </p:spPr>
              <p:txBody>
                <a:bodyPr/>
                <a:lstStyle/>
                <a:p>
                  <a:r>
                    <a:rPr lang="en-US">
                      <a:noFill/>
                    </a:rPr>
                    <a:t> </a:t>
                  </a:r>
                </a:p>
              </p:txBody>
            </p:sp>
          </mc:Fallback>
        </mc:AlternateContent>
        <p:sp>
          <p:nvSpPr>
            <p:cNvPr id="16" name="TextBox 15">
              <a:extLst>
                <a:ext uri="{FF2B5EF4-FFF2-40B4-BE49-F238E27FC236}">
                  <a16:creationId xmlns:a16="http://schemas.microsoft.com/office/drawing/2014/main" id="{A83AC2D4-0C65-A742-DCDB-93D1DC32B014}"/>
                </a:ext>
              </a:extLst>
            </p:cNvPr>
            <p:cNvSpPr txBox="1"/>
            <p:nvPr/>
          </p:nvSpPr>
          <p:spPr>
            <a:xfrm>
              <a:off x="682947" y="5079030"/>
              <a:ext cx="1638299" cy="182880"/>
            </a:xfrm>
            <a:prstGeom prst="rect">
              <a:avLst/>
            </a:prstGeom>
            <a:noFill/>
          </p:spPr>
          <p:txBody>
            <a:bodyPr wrap="none" lIns="0" tIns="0" rIns="0" bIns="0" rtlCol="0" anchor="ctr" anchorCtr="0">
              <a:noAutofit/>
            </a:bodyPr>
            <a:lstStyle/>
            <a:p>
              <a:pPr algn="ctr"/>
              <a:r>
                <a:rPr lang="en-US" sz="1100" i="1" dirty="0">
                  <a:latin typeface="Times New Roman" panose="02020603050405020304" pitchFamily="18" charset="0"/>
                  <a:cs typeface="Times New Roman" panose="02020603050405020304" pitchFamily="18" charset="0"/>
                </a:rPr>
                <a:t>M/R</a:t>
              </a:r>
              <a:r>
                <a:rPr lang="en-US" sz="1100" dirty="0">
                  <a:latin typeface="Times New Roman" panose="02020603050405020304" pitchFamily="18" charset="0"/>
                  <a:cs typeface="Times New Roman" panose="02020603050405020304" pitchFamily="18" charset="0"/>
                </a:rPr>
                <a:t> Promising GxE</a:t>
              </a:r>
            </a:p>
          </p:txBody>
        </p:sp>
        <p:sp>
          <p:nvSpPr>
            <p:cNvPr id="17" name="TextBox 16">
              <a:extLst>
                <a:ext uri="{FF2B5EF4-FFF2-40B4-BE49-F238E27FC236}">
                  <a16:creationId xmlns:a16="http://schemas.microsoft.com/office/drawing/2014/main" id="{D2F22DC2-1F4E-07F2-2AD7-3192F2AC1D3F}"/>
                </a:ext>
              </a:extLst>
            </p:cNvPr>
            <p:cNvSpPr txBox="1"/>
            <p:nvPr/>
          </p:nvSpPr>
          <p:spPr>
            <a:xfrm>
              <a:off x="682947" y="4347510"/>
              <a:ext cx="1645920" cy="228600"/>
            </a:xfrm>
            <a:prstGeom prst="rect">
              <a:avLst/>
            </a:prstGeom>
            <a:noFill/>
          </p:spPr>
          <p:txBody>
            <a:bodyPr wrap="square" lIns="0" tIns="0" rIns="0" bIns="0" rtlCol="0" anchor="ctr" anchorCtr="0">
              <a:normAutofit/>
            </a:bodyPr>
            <a:lstStyle/>
            <a:p>
              <a:pPr algn="ctr"/>
              <a:r>
                <a:rPr lang="en-US" sz="1400" dirty="0">
                  <a:latin typeface="Times New Roman" panose="02020603050405020304" pitchFamily="18" charset="0"/>
                  <a:cs typeface="Times New Roman" panose="02020603050405020304" pitchFamily="18" charset="0"/>
                </a:rPr>
                <a:t>Selected Variants</a:t>
              </a:r>
            </a:p>
          </p:txBody>
        </p:sp>
      </p:grpSp>
      <p:cxnSp>
        <p:nvCxnSpPr>
          <p:cNvPr id="21" name="Straight Connector 20">
            <a:extLst>
              <a:ext uri="{FF2B5EF4-FFF2-40B4-BE49-F238E27FC236}">
                <a16:creationId xmlns:a16="http://schemas.microsoft.com/office/drawing/2014/main" id="{348E7EFA-6F68-5C8E-7C09-08F4D0F26486}"/>
              </a:ext>
            </a:extLst>
          </p:cNvPr>
          <p:cNvCxnSpPr>
            <a:cxnSpLocks/>
            <a:stCxn id="6" idx="3"/>
            <a:endCxn id="14" idx="1"/>
          </p:cNvCxnSpPr>
          <p:nvPr/>
        </p:nvCxnSpPr>
        <p:spPr>
          <a:xfrm>
            <a:off x="2321246" y="2424554"/>
            <a:ext cx="1016314" cy="1005544"/>
          </a:xfrm>
          <a:prstGeom prst="line">
            <a:avLst/>
          </a:prstGeom>
          <a:ln w="12700">
            <a:headEnd type="diamond"/>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255FE0EF-8B05-8336-1BCC-BF2ABF86A8D6}"/>
              </a:ext>
            </a:extLst>
          </p:cNvPr>
          <p:cNvSpPr txBox="1"/>
          <p:nvPr/>
        </p:nvSpPr>
        <p:spPr>
          <a:xfrm>
            <a:off x="3044704" y="4521038"/>
            <a:ext cx="2121413" cy="337586"/>
          </a:xfrm>
          <a:prstGeom prst="rect">
            <a:avLst/>
          </a:prstGeom>
          <a:noFill/>
        </p:spPr>
        <p:txBody>
          <a:bodyPr wrap="square" lIns="0" tIns="0" rIns="0" bIns="0" rtlCol="0">
            <a:normAutofit fontScale="70000" lnSpcReduction="20000"/>
          </a:bodyPr>
          <a:lstStyle/>
          <a:p>
            <a:pPr algn="ctr"/>
            <a:r>
              <a:rPr lang="en-US" dirty="0"/>
              <a:t>search by name, synonyms, or proxy of a </a:t>
            </a:r>
            <a:r>
              <a:rPr lang="en-US" sz="1800" dirty="0"/>
              <a:t>phenotype</a:t>
            </a:r>
            <a:endParaRPr lang="en-US" dirty="0"/>
          </a:p>
        </p:txBody>
      </p:sp>
      <p:grpSp>
        <p:nvGrpSpPr>
          <p:cNvPr id="26" name="Group 25">
            <a:extLst>
              <a:ext uri="{FF2B5EF4-FFF2-40B4-BE49-F238E27FC236}">
                <a16:creationId xmlns:a16="http://schemas.microsoft.com/office/drawing/2014/main" id="{0E716168-263E-CAA3-4F80-9351AD40F11D}"/>
              </a:ext>
            </a:extLst>
          </p:cNvPr>
          <p:cNvGrpSpPr/>
          <p:nvPr/>
        </p:nvGrpSpPr>
        <p:grpSpPr>
          <a:xfrm>
            <a:off x="6080518" y="1601001"/>
            <a:ext cx="1828800" cy="913703"/>
            <a:chOff x="6080518" y="229297"/>
            <a:chExt cx="1828800" cy="913703"/>
          </a:xfrm>
        </p:grpSpPr>
        <p:sp>
          <p:nvSpPr>
            <p:cNvPr id="27" name="Rounded Rectangle 18">
              <a:extLst>
                <a:ext uri="{FF2B5EF4-FFF2-40B4-BE49-F238E27FC236}">
                  <a16:creationId xmlns:a16="http://schemas.microsoft.com/office/drawing/2014/main" id="{89B9C6FA-D97F-B1FB-F6A9-AB86151432CD}"/>
                </a:ext>
              </a:extLst>
            </p:cNvPr>
            <p:cNvSpPr/>
            <p:nvPr/>
          </p:nvSpPr>
          <p:spPr>
            <a:xfrm>
              <a:off x="6080518" y="229297"/>
              <a:ext cx="1828800" cy="912413"/>
            </a:xfrm>
            <a:prstGeom prst="roundRect">
              <a:avLst/>
            </a:prstGeom>
            <a:solidFill>
              <a:schemeClr val="accent1">
                <a:lumMod val="20000"/>
                <a:lumOff val="8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C005A3B9-587C-BB04-8991-DC60C51BE697}"/>
                </a:ext>
              </a:extLst>
            </p:cNvPr>
            <p:cNvSpPr txBox="1"/>
            <p:nvPr/>
          </p:nvSpPr>
          <p:spPr>
            <a:xfrm>
              <a:off x="6171958" y="229297"/>
              <a:ext cx="1642915" cy="228600"/>
            </a:xfrm>
            <a:prstGeom prst="rect">
              <a:avLst/>
            </a:prstGeom>
            <a:noFill/>
          </p:spPr>
          <p:txBody>
            <a:bodyPr wrap="square" lIns="0" tIns="0" rIns="0" bIns="0" rtlCol="0" anchor="ctr" anchorCtr="0">
              <a:normAutofit fontScale="85000" lnSpcReduction="10000"/>
            </a:bodyPr>
            <a:lstStyle/>
            <a:p>
              <a:pPr algn="ctr"/>
              <a:r>
                <a:rPr lang="en-US" sz="1400" dirty="0">
                  <a:latin typeface="Times New Roman" panose="02020603050405020304" pitchFamily="18" charset="0"/>
                  <a:cs typeface="Times New Roman" panose="02020603050405020304" pitchFamily="18" charset="0"/>
                </a:rPr>
                <a:t>Exhaustive GxE Modeling</a:t>
              </a:r>
            </a:p>
          </p:txBody>
        </p:sp>
        <mc:AlternateContent xmlns:mc="http://schemas.openxmlformats.org/markup-compatibility/2006" xmlns:a14="http://schemas.microsoft.com/office/drawing/2010/main">
          <mc:Choice Requires="a14">
            <p:sp>
              <p:nvSpPr>
                <p:cNvPr id="29" name="Rounded Rectangle 20">
                  <a:extLst>
                    <a:ext uri="{FF2B5EF4-FFF2-40B4-BE49-F238E27FC236}">
                      <a16:creationId xmlns:a16="http://schemas.microsoft.com/office/drawing/2014/main" id="{308E016F-C0B6-6338-957A-605D757D6ABC}"/>
                    </a:ext>
                  </a:extLst>
                </p:cNvPr>
                <p:cNvSpPr/>
                <p:nvPr/>
              </p:nvSpPr>
              <p:spPr>
                <a:xfrm>
                  <a:off x="6168954" y="457200"/>
                  <a:ext cx="1645920" cy="50292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92500"/>
                </a:bodyPr>
                <a:lstStyle/>
                <a:p>
                  <a:pPr algn="ctr"/>
                  <a14:m>
                    <m:oMathPara xmlns:m="http://schemas.openxmlformats.org/officeDocument/2006/math">
                      <m:oMathParaPr>
                        <m:jc m:val="centerGroup"/>
                      </m:oMathParaPr>
                      <m:oMath xmlns:m="http://schemas.openxmlformats.org/officeDocument/2006/math">
                        <m:r>
                          <a:rPr lang="en-US" sz="1600" b="1" i="1" smtClean="0">
                            <a:solidFill>
                              <a:schemeClr val="tx1"/>
                            </a:solidFill>
                            <a:latin typeface="Cambria Math" panose="02040503050406030204" pitchFamily="18" charset="0"/>
                            <a:cs typeface="Times New Roman" panose="02020603050405020304" pitchFamily="18" charset="0"/>
                          </a:rPr>
                          <m:t>𝒚</m:t>
                        </m:r>
                        <m:r>
                          <a:rPr lang="en-US" sz="1600" i="1" smtClean="0">
                            <a:solidFill>
                              <a:schemeClr val="tx1"/>
                            </a:solidFill>
                            <a:latin typeface="Cambria Math" panose="02040503050406030204" pitchFamily="18" charset="0"/>
                            <a:cs typeface="Times New Roman" panose="02020603050405020304" pitchFamily="18" charset="0"/>
                          </a:rPr>
                          <m:t>=</m:t>
                        </m:r>
                        <m:r>
                          <a:rPr lang="en-US" sz="1600" b="1" i="1" smtClean="0">
                            <a:solidFill>
                              <a:schemeClr val="tx1"/>
                            </a:solidFill>
                            <a:latin typeface="Cambria Math" panose="02040503050406030204" pitchFamily="18" charset="0"/>
                            <a:cs typeface="Times New Roman" panose="02020603050405020304" pitchFamily="18" charset="0"/>
                          </a:rPr>
                          <m:t>𝑮</m:t>
                        </m:r>
                        <m:r>
                          <a:rPr lang="en-US" sz="1600" i="1">
                            <a:solidFill>
                              <a:schemeClr val="tx1"/>
                            </a:solidFill>
                            <a:latin typeface="Cambria Math" panose="02040503050406030204" pitchFamily="18" charset="0"/>
                            <a:cs typeface="Times New Roman" panose="02020603050405020304" pitchFamily="18" charset="0"/>
                          </a:rPr>
                          <m:t>+</m:t>
                        </m:r>
                        <m:r>
                          <a:rPr lang="en-US" sz="1600" b="1" i="1">
                            <a:solidFill>
                              <a:schemeClr val="tx1"/>
                            </a:solidFill>
                            <a:latin typeface="Cambria Math" panose="02040503050406030204" pitchFamily="18" charset="0"/>
                            <a:cs typeface="Times New Roman" panose="02020603050405020304" pitchFamily="18" charset="0"/>
                          </a:rPr>
                          <m:t>𝑬</m:t>
                        </m:r>
                        <m:r>
                          <a:rPr lang="en-US" sz="1600" b="1" i="1">
                            <a:solidFill>
                              <a:schemeClr val="tx1"/>
                            </a:solidFill>
                            <a:latin typeface="Cambria Math" panose="02040503050406030204" pitchFamily="18" charset="0"/>
                            <a:cs typeface="Times New Roman" panose="02020603050405020304" pitchFamily="18" charset="0"/>
                          </a:rPr>
                          <m:t>+</m:t>
                        </m:r>
                        <m:r>
                          <a:rPr lang="en-US" sz="1600" b="1" i="1" smtClean="0">
                            <a:solidFill>
                              <a:schemeClr val="tx1"/>
                            </a:solidFill>
                            <a:latin typeface="Cambria Math" panose="02040503050406030204" pitchFamily="18" charset="0"/>
                            <a:cs typeface="Times New Roman" panose="02020603050405020304" pitchFamily="18" charset="0"/>
                          </a:rPr>
                          <m:t>𝑮</m:t>
                        </m:r>
                        <m:r>
                          <a:rPr lang="en-US" sz="1600" b="1" i="1">
                            <a:solidFill>
                              <a:schemeClr val="tx1"/>
                            </a:solidFill>
                            <a:latin typeface="Cambria Math" panose="02040503050406030204" pitchFamily="18" charset="0"/>
                            <a:cs typeface="Times New Roman" panose="02020603050405020304" pitchFamily="18" charset="0"/>
                          </a:rPr>
                          <m:t>×</m:t>
                        </m:r>
                        <m:r>
                          <a:rPr lang="en-US" sz="1600" b="1" i="1">
                            <a:solidFill>
                              <a:schemeClr val="tx1"/>
                            </a:solidFill>
                            <a:latin typeface="Cambria Math" panose="02040503050406030204" pitchFamily="18" charset="0"/>
                            <a:cs typeface="Times New Roman" panose="02020603050405020304" pitchFamily="18" charset="0"/>
                          </a:rPr>
                          <m:t>𝑬</m:t>
                        </m:r>
                      </m:oMath>
                    </m:oMathPara>
                  </a14:m>
                  <a:endParaRPr lang="en-US" sz="16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29" name="Rounded Rectangle 20">
                  <a:extLst>
                    <a:ext uri="{FF2B5EF4-FFF2-40B4-BE49-F238E27FC236}">
                      <a16:creationId xmlns:a16="http://schemas.microsoft.com/office/drawing/2014/main" id="{308E016F-C0B6-6338-957A-605D757D6ABC}"/>
                    </a:ext>
                  </a:extLst>
                </p:cNvPr>
                <p:cNvSpPr>
                  <a:spLocks noRot="1" noChangeAspect="1" noMove="1" noResize="1" noEditPoints="1" noAdjustHandles="1" noChangeArrowheads="1" noChangeShapeType="1" noTextEdit="1"/>
                </p:cNvSpPr>
                <p:nvPr/>
              </p:nvSpPr>
              <p:spPr>
                <a:xfrm>
                  <a:off x="6168954" y="457200"/>
                  <a:ext cx="1645920" cy="502920"/>
                </a:xfrm>
                <a:prstGeom prst="roundRect">
                  <a:avLst/>
                </a:prstGeom>
                <a:blipFill>
                  <a:blip r:embed="rId3"/>
                  <a:stretch>
                    <a:fillRect/>
                  </a:stretch>
                </a:blipFill>
                <a:ln w="19050">
                  <a:solidFill>
                    <a:schemeClr val="tx2"/>
                  </a:solidFill>
                </a:ln>
              </p:spPr>
              <p:txBody>
                <a:bodyPr/>
                <a:lstStyle/>
                <a:p>
                  <a:r>
                    <a:rPr lang="en-US">
                      <a:noFill/>
                    </a:rPr>
                    <a:t> </a:t>
                  </a:r>
                </a:p>
              </p:txBody>
            </p:sp>
          </mc:Fallback>
        </mc:AlternateContent>
        <p:sp>
          <p:nvSpPr>
            <p:cNvPr id="30" name="TextBox 29">
              <a:extLst>
                <a:ext uri="{FF2B5EF4-FFF2-40B4-BE49-F238E27FC236}">
                  <a16:creationId xmlns:a16="http://schemas.microsoft.com/office/drawing/2014/main" id="{596C1F17-936E-F5D1-1FD9-D9E3C55ADACC}"/>
                </a:ext>
              </a:extLst>
            </p:cNvPr>
            <p:cNvSpPr txBox="1"/>
            <p:nvPr/>
          </p:nvSpPr>
          <p:spPr>
            <a:xfrm>
              <a:off x="6171959" y="960120"/>
              <a:ext cx="1645920" cy="182880"/>
            </a:xfrm>
            <a:prstGeom prst="rect">
              <a:avLst/>
            </a:prstGeom>
            <a:noFill/>
          </p:spPr>
          <p:txBody>
            <a:bodyPr wrap="none" lIns="0" tIns="0" rIns="0" bIns="0" rtlCol="0" anchor="ctr" anchorCtr="0">
              <a:normAutofit/>
            </a:bodyPr>
            <a:lstStyle/>
            <a:p>
              <a:pPr algn="ctr"/>
              <a:r>
                <a:rPr lang="en-US" sz="1100" i="1" dirty="0">
                  <a:latin typeface="Times New Roman" panose="02020603050405020304" pitchFamily="18" charset="0"/>
                  <a:cs typeface="Times New Roman" panose="02020603050405020304" pitchFamily="18" charset="0"/>
                </a:rPr>
                <a:t>M</a:t>
              </a:r>
              <a:r>
                <a:rPr lang="en-US" sz="1100" dirty="0">
                  <a:latin typeface="Times New Roman" panose="02020603050405020304" pitchFamily="18" charset="0"/>
                  <a:cs typeface="Times New Roman" panose="02020603050405020304" pitchFamily="18" charset="0"/>
                </a:rPr>
                <a:t> GxE p-values</a:t>
              </a:r>
            </a:p>
          </p:txBody>
        </p:sp>
      </p:grpSp>
      <p:grpSp>
        <p:nvGrpSpPr>
          <p:cNvPr id="31" name="Group 30">
            <a:extLst>
              <a:ext uri="{FF2B5EF4-FFF2-40B4-BE49-F238E27FC236}">
                <a16:creationId xmlns:a16="http://schemas.microsoft.com/office/drawing/2014/main" id="{B32F3970-FFAE-7D43-2970-2D5F213EEEF9}"/>
              </a:ext>
            </a:extLst>
          </p:cNvPr>
          <p:cNvGrpSpPr/>
          <p:nvPr/>
        </p:nvGrpSpPr>
        <p:grpSpPr>
          <a:xfrm>
            <a:off x="6080518" y="2972601"/>
            <a:ext cx="1828800" cy="913703"/>
            <a:chOff x="6080518" y="229297"/>
            <a:chExt cx="1828800" cy="913703"/>
          </a:xfrm>
        </p:grpSpPr>
        <p:sp>
          <p:nvSpPr>
            <p:cNvPr id="32" name="Rounded Rectangle 18">
              <a:extLst>
                <a:ext uri="{FF2B5EF4-FFF2-40B4-BE49-F238E27FC236}">
                  <a16:creationId xmlns:a16="http://schemas.microsoft.com/office/drawing/2014/main" id="{C2E7E799-D642-1ABF-5E3A-13A512DA1F98}"/>
                </a:ext>
              </a:extLst>
            </p:cNvPr>
            <p:cNvSpPr/>
            <p:nvPr/>
          </p:nvSpPr>
          <p:spPr>
            <a:xfrm>
              <a:off x="6080518" y="229297"/>
              <a:ext cx="1828800" cy="912413"/>
            </a:xfrm>
            <a:prstGeom prst="roundRect">
              <a:avLst/>
            </a:prstGeom>
            <a:solidFill>
              <a:schemeClr val="accent1">
                <a:lumMod val="20000"/>
                <a:lumOff val="8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D8A3F145-9FBD-3639-6AAC-C735874095C5}"/>
                </a:ext>
              </a:extLst>
            </p:cNvPr>
            <p:cNvSpPr txBox="1"/>
            <p:nvPr/>
          </p:nvSpPr>
          <p:spPr>
            <a:xfrm>
              <a:off x="6171958" y="229297"/>
              <a:ext cx="1642915" cy="228600"/>
            </a:xfrm>
            <a:prstGeom prst="rect">
              <a:avLst/>
            </a:prstGeom>
            <a:noFill/>
          </p:spPr>
          <p:txBody>
            <a:bodyPr wrap="square" lIns="0" tIns="0" rIns="0" bIns="0" rtlCol="0" anchor="ctr" anchorCtr="0">
              <a:normAutofit fontScale="92500"/>
            </a:bodyPr>
            <a:lstStyle/>
            <a:p>
              <a:pPr algn="ctr"/>
              <a:r>
                <a:rPr lang="en-US" sz="1400" dirty="0">
                  <a:latin typeface="Times New Roman" panose="02020603050405020304" pitchFamily="18" charset="0"/>
                  <a:cs typeface="Times New Roman" panose="02020603050405020304" pitchFamily="18" charset="0"/>
                </a:rPr>
                <a:t>Selective GxE Modeling</a:t>
              </a:r>
            </a:p>
          </p:txBody>
        </p:sp>
        <mc:AlternateContent xmlns:mc="http://schemas.openxmlformats.org/markup-compatibility/2006" xmlns:a14="http://schemas.microsoft.com/office/drawing/2010/main">
          <mc:Choice Requires="a14">
            <p:sp>
              <p:nvSpPr>
                <p:cNvPr id="34" name="Rounded Rectangle 20">
                  <a:extLst>
                    <a:ext uri="{FF2B5EF4-FFF2-40B4-BE49-F238E27FC236}">
                      <a16:creationId xmlns:a16="http://schemas.microsoft.com/office/drawing/2014/main" id="{C689B42C-8FE8-BDDE-A423-0354021F2A04}"/>
                    </a:ext>
                  </a:extLst>
                </p:cNvPr>
                <p:cNvSpPr/>
                <p:nvPr/>
              </p:nvSpPr>
              <p:spPr>
                <a:xfrm>
                  <a:off x="6168954" y="457200"/>
                  <a:ext cx="1645920" cy="50292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92500"/>
                </a:bodyPr>
                <a:lstStyle/>
                <a:p>
                  <a:pPr algn="ctr"/>
                  <a14:m>
                    <m:oMathPara xmlns:m="http://schemas.openxmlformats.org/officeDocument/2006/math">
                      <m:oMathParaPr>
                        <m:jc m:val="centerGroup"/>
                      </m:oMathParaPr>
                      <m:oMath xmlns:m="http://schemas.openxmlformats.org/officeDocument/2006/math">
                        <m:r>
                          <a:rPr lang="en-US" sz="1600" b="1" i="1" smtClean="0">
                            <a:solidFill>
                              <a:schemeClr val="tx1"/>
                            </a:solidFill>
                            <a:latin typeface="Cambria Math" panose="02040503050406030204" pitchFamily="18" charset="0"/>
                            <a:cs typeface="Times New Roman" panose="02020603050405020304" pitchFamily="18" charset="0"/>
                          </a:rPr>
                          <m:t>𝒚</m:t>
                        </m:r>
                        <m:r>
                          <a:rPr lang="en-US" sz="1600" b="0" i="1" smtClean="0">
                            <a:solidFill>
                              <a:schemeClr val="tx1"/>
                            </a:solidFill>
                            <a:latin typeface="Cambria Math" panose="02040503050406030204" pitchFamily="18" charset="0"/>
                            <a:cs typeface="Times New Roman" panose="02020603050405020304" pitchFamily="18" charset="0"/>
                          </a:rPr>
                          <m:t>=</m:t>
                        </m:r>
                        <m:acc>
                          <m:accPr>
                            <m:chr m:val="̃"/>
                            <m:ctrlPr>
                              <a:rPr lang="en-US" sz="1600" i="1">
                                <a:solidFill>
                                  <a:schemeClr val="tx1"/>
                                </a:solidFill>
                                <a:latin typeface="Cambria Math" panose="02040503050406030204" pitchFamily="18" charset="0"/>
                                <a:cs typeface="Times New Roman" panose="02020603050405020304" pitchFamily="18" charset="0"/>
                              </a:rPr>
                            </m:ctrlPr>
                          </m:accPr>
                          <m:e>
                            <m:r>
                              <a:rPr lang="en-US" sz="1600" b="1" i="1">
                                <a:solidFill>
                                  <a:schemeClr val="tx1"/>
                                </a:solidFill>
                                <a:latin typeface="Cambria Math" panose="02040503050406030204" pitchFamily="18" charset="0"/>
                                <a:cs typeface="Times New Roman" panose="02020603050405020304" pitchFamily="18" charset="0"/>
                              </a:rPr>
                              <m:t>𝑮</m:t>
                            </m:r>
                          </m:e>
                        </m:acc>
                        <m:r>
                          <a:rPr lang="en-US" sz="1600" b="0" i="1" smtClean="0">
                            <a:solidFill>
                              <a:schemeClr val="tx1"/>
                            </a:solidFill>
                            <a:latin typeface="Cambria Math" panose="02040503050406030204" pitchFamily="18" charset="0"/>
                            <a:cs typeface="Times New Roman" panose="02020603050405020304" pitchFamily="18" charset="0"/>
                          </a:rPr>
                          <m:t>+</m:t>
                        </m:r>
                        <m:r>
                          <a:rPr lang="en-US" sz="1600" b="1" i="1" smtClean="0">
                            <a:solidFill>
                              <a:schemeClr val="tx1"/>
                            </a:solidFill>
                            <a:latin typeface="Cambria Math" panose="02040503050406030204" pitchFamily="18" charset="0"/>
                            <a:cs typeface="Times New Roman" panose="02020603050405020304" pitchFamily="18" charset="0"/>
                          </a:rPr>
                          <m:t>𝑬</m:t>
                        </m:r>
                        <m:r>
                          <a:rPr lang="en-US" sz="1600" b="1" i="1" smtClean="0">
                            <a:solidFill>
                              <a:schemeClr val="tx1"/>
                            </a:solidFill>
                            <a:latin typeface="Cambria Math" panose="02040503050406030204" pitchFamily="18" charset="0"/>
                            <a:cs typeface="Times New Roman" panose="02020603050405020304" pitchFamily="18" charset="0"/>
                          </a:rPr>
                          <m:t>+</m:t>
                        </m:r>
                        <m:acc>
                          <m:accPr>
                            <m:chr m:val="̃"/>
                            <m:ctrlPr>
                              <a:rPr lang="en-US" sz="1600" i="1">
                                <a:solidFill>
                                  <a:schemeClr val="tx1"/>
                                </a:solidFill>
                                <a:latin typeface="Cambria Math" panose="02040503050406030204" pitchFamily="18" charset="0"/>
                                <a:cs typeface="Times New Roman" panose="02020603050405020304" pitchFamily="18" charset="0"/>
                              </a:rPr>
                            </m:ctrlPr>
                          </m:accPr>
                          <m:e>
                            <m:r>
                              <a:rPr lang="en-US" sz="1600" b="1" i="1">
                                <a:solidFill>
                                  <a:schemeClr val="tx1"/>
                                </a:solidFill>
                                <a:latin typeface="Cambria Math" panose="02040503050406030204" pitchFamily="18" charset="0"/>
                                <a:cs typeface="Times New Roman" panose="02020603050405020304" pitchFamily="18" charset="0"/>
                              </a:rPr>
                              <m:t>𝑮</m:t>
                            </m:r>
                          </m:e>
                        </m:acc>
                        <m:r>
                          <a:rPr lang="en-US" sz="1600" b="1" i="1" smtClean="0">
                            <a:solidFill>
                              <a:schemeClr val="tx1"/>
                            </a:solidFill>
                            <a:latin typeface="Cambria Math" panose="02040503050406030204" pitchFamily="18" charset="0"/>
                            <a:cs typeface="Times New Roman" panose="02020603050405020304" pitchFamily="18" charset="0"/>
                          </a:rPr>
                          <m:t>×</m:t>
                        </m:r>
                        <m:r>
                          <a:rPr lang="en-US" sz="1600" b="1" i="1" smtClean="0">
                            <a:solidFill>
                              <a:schemeClr val="tx1"/>
                            </a:solidFill>
                            <a:latin typeface="Cambria Math" panose="02040503050406030204" pitchFamily="18" charset="0"/>
                            <a:cs typeface="Times New Roman" panose="02020603050405020304" pitchFamily="18" charset="0"/>
                          </a:rPr>
                          <m:t>𝑬</m:t>
                        </m:r>
                      </m:oMath>
                    </m:oMathPara>
                  </a14:m>
                  <a:endParaRPr lang="en-US" sz="16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4" name="Rounded Rectangle 20">
                  <a:extLst>
                    <a:ext uri="{FF2B5EF4-FFF2-40B4-BE49-F238E27FC236}">
                      <a16:creationId xmlns:a16="http://schemas.microsoft.com/office/drawing/2014/main" id="{C689B42C-8FE8-BDDE-A423-0354021F2A04}"/>
                    </a:ext>
                  </a:extLst>
                </p:cNvPr>
                <p:cNvSpPr>
                  <a:spLocks noRot="1" noChangeAspect="1" noMove="1" noResize="1" noEditPoints="1" noAdjustHandles="1" noChangeArrowheads="1" noChangeShapeType="1" noTextEdit="1"/>
                </p:cNvSpPr>
                <p:nvPr/>
              </p:nvSpPr>
              <p:spPr>
                <a:xfrm>
                  <a:off x="6168954" y="457200"/>
                  <a:ext cx="1645920" cy="502920"/>
                </a:xfrm>
                <a:prstGeom prst="roundRect">
                  <a:avLst/>
                </a:prstGeom>
                <a:blipFill>
                  <a:blip r:embed="rId4"/>
                  <a:stretch>
                    <a:fillRect/>
                  </a:stretch>
                </a:blipFill>
                <a:ln w="19050">
                  <a:solidFill>
                    <a:schemeClr val="tx2"/>
                  </a:solidFill>
                </a:ln>
              </p:spPr>
              <p:txBody>
                <a:bodyPr/>
                <a:lstStyle/>
                <a:p>
                  <a:r>
                    <a:rPr lang="en-US">
                      <a:noFill/>
                    </a:rPr>
                    <a:t> </a:t>
                  </a:r>
                </a:p>
              </p:txBody>
            </p:sp>
          </mc:Fallback>
        </mc:AlternateContent>
        <p:sp>
          <p:nvSpPr>
            <p:cNvPr id="35" name="TextBox 34">
              <a:extLst>
                <a:ext uri="{FF2B5EF4-FFF2-40B4-BE49-F238E27FC236}">
                  <a16:creationId xmlns:a16="http://schemas.microsoft.com/office/drawing/2014/main" id="{C95D272C-EF66-BFC9-775F-B80F91D8EB06}"/>
                </a:ext>
              </a:extLst>
            </p:cNvPr>
            <p:cNvSpPr txBox="1"/>
            <p:nvPr/>
          </p:nvSpPr>
          <p:spPr>
            <a:xfrm>
              <a:off x="6171959" y="960120"/>
              <a:ext cx="1645920" cy="182880"/>
            </a:xfrm>
            <a:prstGeom prst="rect">
              <a:avLst/>
            </a:prstGeom>
            <a:noFill/>
          </p:spPr>
          <p:txBody>
            <a:bodyPr wrap="none" lIns="0" tIns="0" rIns="0" bIns="0" rtlCol="0" anchor="ctr" anchorCtr="0">
              <a:normAutofit/>
            </a:bodyPr>
            <a:lstStyle/>
            <a:p>
              <a:pPr algn="ctr"/>
              <a:r>
                <a:rPr lang="en-US" sz="1100" i="1" dirty="0">
                  <a:latin typeface="Times New Roman" panose="02020603050405020304" pitchFamily="18" charset="0"/>
                  <a:cs typeface="Times New Roman" panose="02020603050405020304" pitchFamily="18" charset="0"/>
                </a:rPr>
                <a:t>M/R</a:t>
              </a:r>
              <a:r>
                <a:rPr lang="en-US" sz="1100" dirty="0">
                  <a:latin typeface="Times New Roman" panose="02020603050405020304" pitchFamily="18" charset="0"/>
                  <a:cs typeface="Times New Roman" panose="02020603050405020304" pitchFamily="18" charset="0"/>
                </a:rPr>
                <a:t> </a:t>
              </a:r>
              <a:r>
                <a:rPr lang="en-US" sz="1100" dirty="0">
                  <a:solidFill>
                    <a:schemeClr val="tx1"/>
                  </a:solidFill>
                  <a:latin typeface="Times New Roman" panose="02020603050405020304" pitchFamily="18" charset="0"/>
                  <a:cs typeface="Times New Roman" panose="02020603050405020304" pitchFamily="18" charset="0"/>
                </a:rPr>
                <a:t>GxE</a:t>
              </a:r>
              <a:r>
                <a:rPr lang="en-US" sz="1100" dirty="0">
                  <a:latin typeface="Times New Roman" panose="02020603050405020304" pitchFamily="18" charset="0"/>
                  <a:cs typeface="Times New Roman" panose="02020603050405020304" pitchFamily="18" charset="0"/>
                </a:rPr>
                <a:t> p-values</a:t>
              </a:r>
            </a:p>
          </p:txBody>
        </p:sp>
      </p:grpSp>
      <p:sp>
        <p:nvSpPr>
          <p:cNvPr id="38" name="TextBox 37">
            <a:extLst>
              <a:ext uri="{FF2B5EF4-FFF2-40B4-BE49-F238E27FC236}">
                <a16:creationId xmlns:a16="http://schemas.microsoft.com/office/drawing/2014/main" id="{5CE237A5-35DA-AF92-983F-17793ACED1AE}"/>
              </a:ext>
            </a:extLst>
          </p:cNvPr>
          <p:cNvSpPr txBox="1"/>
          <p:nvPr/>
        </p:nvSpPr>
        <p:spPr>
          <a:xfrm rot="2611334">
            <a:off x="2297640" y="2716893"/>
            <a:ext cx="962161" cy="405232"/>
          </a:xfrm>
          <a:prstGeom prst="rect">
            <a:avLst/>
          </a:prstGeom>
          <a:noFill/>
        </p:spPr>
        <p:txBody>
          <a:bodyPr wrap="square" lIns="0" tIns="0" rIns="0" bIns="0" rtlCol="0">
            <a:normAutofit fontScale="92500"/>
          </a:bodyPr>
          <a:lstStyle/>
          <a:p>
            <a:pPr algn="ctr"/>
            <a:r>
              <a:rPr lang="en-US" sz="1200" dirty="0"/>
              <a:t>Variant ID of top 1/R significant</a:t>
            </a:r>
          </a:p>
        </p:txBody>
      </p:sp>
      <p:cxnSp>
        <p:nvCxnSpPr>
          <p:cNvPr id="42" name="Straight Connector 41">
            <a:extLst>
              <a:ext uri="{FF2B5EF4-FFF2-40B4-BE49-F238E27FC236}">
                <a16:creationId xmlns:a16="http://schemas.microsoft.com/office/drawing/2014/main" id="{DE0A2D52-B46D-8A97-D76B-60D26FF39B9A}"/>
              </a:ext>
            </a:extLst>
          </p:cNvPr>
          <p:cNvCxnSpPr>
            <a:cxnSpLocks/>
            <a:stCxn id="14" idx="3"/>
            <a:endCxn id="32" idx="1"/>
          </p:cNvCxnSpPr>
          <p:nvPr/>
        </p:nvCxnSpPr>
        <p:spPr>
          <a:xfrm flipV="1">
            <a:off x="5166360" y="3428808"/>
            <a:ext cx="914158" cy="129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AFDBFE4D-74D9-7264-9E2D-A1D7A584E9C2}"/>
              </a:ext>
            </a:extLst>
          </p:cNvPr>
          <p:cNvGrpSpPr/>
          <p:nvPr/>
        </p:nvGrpSpPr>
        <p:grpSpPr>
          <a:xfrm>
            <a:off x="3337318" y="227413"/>
            <a:ext cx="1828800" cy="913703"/>
            <a:chOff x="6080518" y="229297"/>
            <a:chExt cx="1828800" cy="913703"/>
          </a:xfrm>
        </p:grpSpPr>
        <p:sp>
          <p:nvSpPr>
            <p:cNvPr id="53" name="Rounded Rectangle 18">
              <a:extLst>
                <a:ext uri="{FF2B5EF4-FFF2-40B4-BE49-F238E27FC236}">
                  <a16:creationId xmlns:a16="http://schemas.microsoft.com/office/drawing/2014/main" id="{6CB476AD-BDA1-C8FA-838E-EF2117366ECE}"/>
                </a:ext>
              </a:extLst>
            </p:cNvPr>
            <p:cNvSpPr/>
            <p:nvPr/>
          </p:nvSpPr>
          <p:spPr>
            <a:xfrm>
              <a:off x="6080518" y="229297"/>
              <a:ext cx="1828800" cy="912413"/>
            </a:xfrm>
            <a:prstGeom prst="roundRect">
              <a:avLst/>
            </a:prstGeom>
            <a:solidFill>
              <a:schemeClr val="accent1">
                <a:lumMod val="20000"/>
                <a:lumOff val="8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id="{9C33E69D-4193-7035-9CBE-C66D97FF956B}"/>
                </a:ext>
              </a:extLst>
            </p:cNvPr>
            <p:cNvSpPr txBox="1"/>
            <p:nvPr/>
          </p:nvSpPr>
          <p:spPr>
            <a:xfrm>
              <a:off x="6171958" y="229297"/>
              <a:ext cx="1642915" cy="228600"/>
            </a:xfrm>
            <a:prstGeom prst="rect">
              <a:avLst/>
            </a:prstGeom>
            <a:noFill/>
          </p:spPr>
          <p:txBody>
            <a:bodyPr wrap="square" lIns="0" tIns="0" rIns="0" bIns="0" rtlCol="0" anchor="ctr" anchorCtr="0">
              <a:normAutofit/>
            </a:bodyPr>
            <a:lstStyle/>
            <a:p>
              <a:pPr algn="ctr"/>
              <a:r>
                <a:rPr lang="en-US" sz="1400" dirty="0">
                  <a:latin typeface="Times New Roman" panose="02020603050405020304" pitchFamily="18" charset="0"/>
                  <a:cs typeface="Times New Roman" panose="02020603050405020304" pitchFamily="18" charset="0"/>
                </a:rPr>
                <a:t>Putative GxE</a:t>
              </a:r>
            </a:p>
          </p:txBody>
        </p:sp>
        <p:sp>
          <p:nvSpPr>
            <p:cNvPr id="55" name="Rounded Rectangle 20">
              <a:extLst>
                <a:ext uri="{FF2B5EF4-FFF2-40B4-BE49-F238E27FC236}">
                  <a16:creationId xmlns:a16="http://schemas.microsoft.com/office/drawing/2014/main" id="{C9D1DDF9-FA80-A067-9F71-652A5CFA3FFB}"/>
                </a:ext>
              </a:extLst>
            </p:cNvPr>
            <p:cNvSpPr/>
            <p:nvPr/>
          </p:nvSpPr>
          <p:spPr>
            <a:xfrm>
              <a:off x="6168954" y="457200"/>
              <a:ext cx="1645920" cy="50292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1600" b="1" i="1" dirty="0">
                  <a:solidFill>
                    <a:schemeClr val="tx1"/>
                  </a:solidFill>
                  <a:latin typeface="Times New Roman" panose="02020603050405020304" pitchFamily="18" charset="0"/>
                  <a:cs typeface="Times New Roman" panose="02020603050405020304" pitchFamily="18" charset="0"/>
                </a:rPr>
                <a:t>w</a:t>
              </a:r>
              <a:r>
                <a:rPr lang="en-US" sz="1600" dirty="0">
                  <a:solidFill>
                    <a:schemeClr val="tx1"/>
                  </a:solidFill>
                  <a:latin typeface="Times New Roman" panose="02020603050405020304" pitchFamily="18" charset="0"/>
                  <a:cs typeface="Times New Roman" panose="02020603050405020304" pitchFamily="18" charset="0"/>
                </a:rPr>
                <a:t> = order(1 - </a:t>
              </a:r>
              <a:r>
                <a:rPr lang="en-US" sz="1600" b="1" i="1" dirty="0">
                  <a:solidFill>
                    <a:schemeClr val="tx1"/>
                  </a:solidFill>
                  <a:latin typeface="Times New Roman" panose="02020603050405020304" pitchFamily="18" charset="0"/>
                  <a:cs typeface="Times New Roman" panose="02020603050405020304" pitchFamily="18" charset="0"/>
                </a:rPr>
                <a:t>p</a:t>
              </a:r>
              <a:r>
                <a:rPr lang="en-US" sz="1600" dirty="0">
                  <a:solidFill>
                    <a:schemeClr val="tx1"/>
                  </a:solidFill>
                  <a:latin typeface="Times New Roman" panose="02020603050405020304" pitchFamily="18" charset="0"/>
                  <a:cs typeface="Times New Roman" panose="02020603050405020304" pitchFamily="18" charset="0"/>
                </a:rPr>
                <a:t>)</a:t>
              </a:r>
            </a:p>
          </p:txBody>
        </p:sp>
        <p:sp>
          <p:nvSpPr>
            <p:cNvPr id="56" name="TextBox 55">
              <a:extLst>
                <a:ext uri="{FF2B5EF4-FFF2-40B4-BE49-F238E27FC236}">
                  <a16:creationId xmlns:a16="http://schemas.microsoft.com/office/drawing/2014/main" id="{CCF37D51-B0C1-42B5-E801-69AA5EB7022F}"/>
                </a:ext>
              </a:extLst>
            </p:cNvPr>
            <p:cNvSpPr txBox="1"/>
            <p:nvPr/>
          </p:nvSpPr>
          <p:spPr>
            <a:xfrm>
              <a:off x="6171959" y="960120"/>
              <a:ext cx="1645920" cy="182880"/>
            </a:xfrm>
            <a:prstGeom prst="rect">
              <a:avLst/>
            </a:prstGeom>
            <a:noFill/>
          </p:spPr>
          <p:txBody>
            <a:bodyPr wrap="none" lIns="0" tIns="0" rIns="0" bIns="0" rtlCol="0" anchor="ctr" anchorCtr="0">
              <a:normAutofit/>
            </a:bodyPr>
            <a:lstStyle/>
            <a:p>
              <a:pPr algn="ctr"/>
              <a:r>
                <a:rPr lang="en-US" sz="1100" dirty="0">
                  <a:latin typeface="Times New Roman" panose="02020603050405020304" pitchFamily="18" charset="0"/>
                  <a:cs typeface="Times New Roman" panose="02020603050405020304" pitchFamily="18" charset="0"/>
                </a:rPr>
                <a:t>Weight Vector (</a:t>
              </a:r>
              <a:r>
                <a:rPr lang="en-US" sz="1100" b="1" dirty="0">
                  <a:latin typeface="Times New Roman" panose="02020603050405020304" pitchFamily="18" charset="0"/>
                  <a:cs typeface="Times New Roman" panose="02020603050405020304" pitchFamily="18" charset="0"/>
                </a:rPr>
                <a:t>w</a:t>
              </a:r>
              <a:r>
                <a:rPr lang="en-US" sz="1100" dirty="0">
                  <a:latin typeface="Times New Roman" panose="02020603050405020304" pitchFamily="18" charset="0"/>
                  <a:cs typeface="Times New Roman" panose="02020603050405020304" pitchFamily="18" charset="0"/>
                </a:rPr>
                <a:t>)</a:t>
              </a:r>
            </a:p>
          </p:txBody>
        </p:sp>
      </p:grpSp>
      <p:grpSp>
        <p:nvGrpSpPr>
          <p:cNvPr id="63" name="Group 62">
            <a:extLst>
              <a:ext uri="{FF2B5EF4-FFF2-40B4-BE49-F238E27FC236}">
                <a16:creationId xmlns:a16="http://schemas.microsoft.com/office/drawing/2014/main" id="{0339E93D-A80A-23C7-E555-642EFC7D83C2}"/>
              </a:ext>
            </a:extLst>
          </p:cNvPr>
          <p:cNvGrpSpPr/>
          <p:nvPr/>
        </p:nvGrpSpPr>
        <p:grpSpPr>
          <a:xfrm>
            <a:off x="8820714" y="1601001"/>
            <a:ext cx="1828800" cy="913703"/>
            <a:chOff x="6080518" y="229297"/>
            <a:chExt cx="1828800" cy="913703"/>
          </a:xfrm>
        </p:grpSpPr>
        <p:sp>
          <p:nvSpPr>
            <p:cNvPr id="64" name="Rounded Rectangle 18">
              <a:extLst>
                <a:ext uri="{FF2B5EF4-FFF2-40B4-BE49-F238E27FC236}">
                  <a16:creationId xmlns:a16="http://schemas.microsoft.com/office/drawing/2014/main" id="{C8894470-C712-31E7-B517-06C261394098}"/>
                </a:ext>
              </a:extLst>
            </p:cNvPr>
            <p:cNvSpPr/>
            <p:nvPr/>
          </p:nvSpPr>
          <p:spPr>
            <a:xfrm>
              <a:off x="6080518" y="229297"/>
              <a:ext cx="1828800" cy="912413"/>
            </a:xfrm>
            <a:prstGeom prst="roundRect">
              <a:avLst/>
            </a:prstGeom>
            <a:solidFill>
              <a:schemeClr val="accent1">
                <a:lumMod val="20000"/>
                <a:lumOff val="8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65" name="TextBox 64">
              <a:extLst>
                <a:ext uri="{FF2B5EF4-FFF2-40B4-BE49-F238E27FC236}">
                  <a16:creationId xmlns:a16="http://schemas.microsoft.com/office/drawing/2014/main" id="{A72DFA49-E303-A14E-D874-254D252CC2E2}"/>
                </a:ext>
              </a:extLst>
            </p:cNvPr>
            <p:cNvSpPr txBox="1"/>
            <p:nvPr/>
          </p:nvSpPr>
          <p:spPr>
            <a:xfrm>
              <a:off x="6171958" y="229297"/>
              <a:ext cx="1642915" cy="228600"/>
            </a:xfrm>
            <a:prstGeom prst="rect">
              <a:avLst/>
            </a:prstGeom>
            <a:noFill/>
          </p:spPr>
          <p:txBody>
            <a:bodyPr wrap="square" lIns="0" tIns="0" rIns="0" bIns="0" rtlCol="0" anchor="ctr" anchorCtr="0">
              <a:normAutofit fontScale="92500"/>
            </a:bodyPr>
            <a:lstStyle/>
            <a:p>
              <a:pPr algn="ctr"/>
              <a:r>
                <a:rPr lang="en-US" sz="1400" dirty="0">
                  <a:latin typeface="Times New Roman" panose="02020603050405020304" pitchFamily="18" charset="0"/>
                  <a:cs typeface="Times New Roman" panose="02020603050405020304" pitchFamily="18" charset="0"/>
                </a:rPr>
                <a:t>Adjust Multiple Testing</a:t>
              </a:r>
            </a:p>
          </p:txBody>
        </p:sp>
        <mc:AlternateContent xmlns:mc="http://schemas.openxmlformats.org/markup-compatibility/2006" xmlns:a14="http://schemas.microsoft.com/office/drawing/2010/main">
          <mc:Choice Requires="a14">
            <p:sp>
              <p:nvSpPr>
                <p:cNvPr id="66" name="Rounded Rectangle 20">
                  <a:extLst>
                    <a:ext uri="{FF2B5EF4-FFF2-40B4-BE49-F238E27FC236}">
                      <a16:creationId xmlns:a16="http://schemas.microsoft.com/office/drawing/2014/main" id="{686AD1C8-3095-5030-B57E-A8410ED11C64}"/>
                    </a:ext>
                  </a:extLst>
                </p:cNvPr>
                <p:cNvSpPr/>
                <p:nvPr/>
              </p:nvSpPr>
              <p:spPr>
                <a:xfrm>
                  <a:off x="6168954" y="457200"/>
                  <a:ext cx="1645920" cy="50292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14:m>
                    <m:oMathPara xmlns:m="http://schemas.openxmlformats.org/officeDocument/2006/math">
                      <m:oMathParaPr>
                        <m:jc m:val="centerGroup"/>
                      </m:oMathParaPr>
                      <m:oMath xmlns:m="http://schemas.openxmlformats.org/officeDocument/2006/math">
                        <m:sSup>
                          <m:sSupPr>
                            <m:ctrlPr>
                              <a:rPr lang="en-US" sz="1600" b="0" i="1" smtClean="0">
                                <a:solidFill>
                                  <a:schemeClr val="tx1"/>
                                </a:solidFill>
                                <a:latin typeface="Cambria Math" panose="02040503050406030204" pitchFamily="18" charset="0"/>
                                <a:cs typeface="Times New Roman" panose="02020603050405020304" pitchFamily="18" charset="0"/>
                              </a:rPr>
                            </m:ctrlPr>
                          </m:sSupPr>
                          <m:e>
                            <m:r>
                              <a:rPr lang="en-US" sz="1600" b="1" i="1" smtClean="0">
                                <a:solidFill>
                                  <a:schemeClr val="tx1"/>
                                </a:solidFill>
                                <a:latin typeface="Cambria Math" panose="02040503050406030204" pitchFamily="18" charset="0"/>
                                <a:cs typeface="Times New Roman" panose="02020603050405020304" pitchFamily="18" charset="0"/>
                              </a:rPr>
                              <m:t>𝒑</m:t>
                            </m:r>
                          </m:e>
                          <m:sup>
                            <m:r>
                              <a:rPr lang="en-US" sz="1600" b="0" i="1" smtClean="0">
                                <a:solidFill>
                                  <a:schemeClr val="tx1"/>
                                </a:solidFill>
                                <a:latin typeface="Cambria Math" panose="02040503050406030204" pitchFamily="18" charset="0"/>
                                <a:cs typeface="Times New Roman" panose="02020603050405020304" pitchFamily="18" charset="0"/>
                              </a:rPr>
                              <m:t>∗</m:t>
                            </m:r>
                          </m:sup>
                        </m:sSup>
                        <m:r>
                          <a:rPr lang="en-US" sz="1600" i="1">
                            <a:solidFill>
                              <a:schemeClr val="tx1"/>
                            </a:solidFill>
                            <a:latin typeface="Cambria Math" panose="02040503050406030204" pitchFamily="18" charset="0"/>
                            <a:cs typeface="Times New Roman" panose="02020603050405020304" pitchFamily="18" charset="0"/>
                          </a:rPr>
                          <m:t>=</m:t>
                        </m:r>
                        <m:f>
                          <m:fPr>
                            <m:ctrlPr>
                              <a:rPr lang="en-US" sz="1600" b="0" i="1" smtClean="0">
                                <a:solidFill>
                                  <a:schemeClr val="tx1"/>
                                </a:solidFill>
                                <a:latin typeface="Cambria Math" panose="02040503050406030204" pitchFamily="18" charset="0"/>
                                <a:cs typeface="Times New Roman" panose="02020603050405020304" pitchFamily="18" charset="0"/>
                              </a:rPr>
                            </m:ctrlPr>
                          </m:fPr>
                          <m:num>
                            <m:r>
                              <a:rPr lang="en-US" sz="1600" b="1" i="1">
                                <a:solidFill>
                                  <a:schemeClr val="tx1"/>
                                </a:solidFill>
                                <a:latin typeface="Cambria Math" panose="02040503050406030204" pitchFamily="18" charset="0"/>
                                <a:cs typeface="Times New Roman" panose="02020603050405020304" pitchFamily="18" charset="0"/>
                              </a:rPr>
                              <m:t>𝒑</m:t>
                            </m:r>
                          </m:num>
                          <m:den>
                            <m:r>
                              <a:rPr lang="en-US" sz="1600" b="1" i="1">
                                <a:solidFill>
                                  <a:schemeClr val="tx1"/>
                                </a:solidFill>
                                <a:latin typeface="Cambria Math" panose="02040503050406030204" pitchFamily="18" charset="0"/>
                                <a:cs typeface="Times New Roman" panose="02020603050405020304" pitchFamily="18" charset="0"/>
                              </a:rPr>
                              <m:t>𝒘</m:t>
                            </m:r>
                          </m:den>
                        </m:f>
                        <m:r>
                          <a:rPr lang="en-US" sz="1600" b="0" i="1" smtClean="0">
                            <a:solidFill>
                              <a:schemeClr val="tx1"/>
                            </a:solidFill>
                            <a:latin typeface="Cambria Math" panose="02040503050406030204" pitchFamily="18" charset="0"/>
                            <a:cs typeface="Times New Roman" panose="02020603050405020304" pitchFamily="18" charset="0"/>
                          </a:rPr>
                          <m:t>×</m:t>
                        </m:r>
                        <m:r>
                          <a:rPr lang="en-US" sz="1600" b="0" i="1" smtClean="0">
                            <a:solidFill>
                              <a:schemeClr val="tx1"/>
                            </a:solidFill>
                            <a:latin typeface="Cambria Math" panose="02040503050406030204" pitchFamily="18" charset="0"/>
                            <a:cs typeface="Times New Roman" panose="02020603050405020304" pitchFamily="18" charset="0"/>
                          </a:rPr>
                          <m:t>𝑀</m:t>
                        </m:r>
                      </m:oMath>
                    </m:oMathPara>
                  </a14:m>
                  <a:endParaRPr lang="en-US" sz="16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66" name="Rounded Rectangle 20">
                  <a:extLst>
                    <a:ext uri="{FF2B5EF4-FFF2-40B4-BE49-F238E27FC236}">
                      <a16:creationId xmlns:a16="http://schemas.microsoft.com/office/drawing/2014/main" id="{686AD1C8-3095-5030-B57E-A8410ED11C64}"/>
                    </a:ext>
                  </a:extLst>
                </p:cNvPr>
                <p:cNvSpPr>
                  <a:spLocks noRot="1" noChangeAspect="1" noMove="1" noResize="1" noEditPoints="1" noAdjustHandles="1" noChangeArrowheads="1" noChangeShapeType="1" noTextEdit="1"/>
                </p:cNvSpPr>
                <p:nvPr/>
              </p:nvSpPr>
              <p:spPr>
                <a:xfrm>
                  <a:off x="6168954" y="457200"/>
                  <a:ext cx="1645920" cy="502920"/>
                </a:xfrm>
                <a:prstGeom prst="roundRect">
                  <a:avLst/>
                </a:prstGeom>
                <a:blipFill>
                  <a:blip r:embed="rId5"/>
                  <a:stretch>
                    <a:fillRect/>
                  </a:stretch>
                </a:blipFill>
                <a:ln w="19050">
                  <a:solidFill>
                    <a:schemeClr val="tx2"/>
                  </a:solidFill>
                </a:ln>
              </p:spPr>
              <p:txBody>
                <a:bodyPr/>
                <a:lstStyle/>
                <a:p>
                  <a:r>
                    <a:rPr lang="en-US">
                      <a:noFill/>
                    </a:rPr>
                    <a:t> </a:t>
                  </a:r>
                </a:p>
              </p:txBody>
            </p:sp>
          </mc:Fallback>
        </mc:AlternateContent>
        <p:sp>
          <p:nvSpPr>
            <p:cNvPr id="67" name="TextBox 66">
              <a:extLst>
                <a:ext uri="{FF2B5EF4-FFF2-40B4-BE49-F238E27FC236}">
                  <a16:creationId xmlns:a16="http://schemas.microsoft.com/office/drawing/2014/main" id="{02DEB1B4-A1C1-B5A0-13E8-9CA2F6C36DE8}"/>
                </a:ext>
              </a:extLst>
            </p:cNvPr>
            <p:cNvSpPr txBox="1"/>
            <p:nvPr/>
          </p:nvSpPr>
          <p:spPr>
            <a:xfrm>
              <a:off x="6171959" y="960120"/>
              <a:ext cx="1645920" cy="182880"/>
            </a:xfrm>
            <a:prstGeom prst="rect">
              <a:avLst/>
            </a:prstGeom>
            <a:noFill/>
          </p:spPr>
          <p:txBody>
            <a:bodyPr wrap="none" lIns="0" tIns="0" rIns="0" bIns="0" rtlCol="0" anchor="ctr" anchorCtr="0">
              <a:normAutofit/>
            </a:bodyPr>
            <a:lstStyle/>
            <a:p>
              <a:pPr algn="ctr"/>
              <a:r>
                <a:rPr lang="en-US" sz="1100" i="1" dirty="0">
                  <a:latin typeface="Times New Roman" panose="02020603050405020304" pitchFamily="18" charset="0"/>
                  <a:cs typeface="Times New Roman" panose="02020603050405020304" pitchFamily="18" charset="0"/>
                </a:rPr>
                <a:t>M</a:t>
              </a:r>
              <a:r>
                <a:rPr lang="en-US" sz="1100" dirty="0">
                  <a:latin typeface="Times New Roman" panose="02020603050405020304" pitchFamily="18" charset="0"/>
                  <a:cs typeface="Times New Roman" panose="02020603050405020304" pitchFamily="18" charset="0"/>
                </a:rPr>
                <a:t> Adjusted GxE p-values</a:t>
              </a:r>
            </a:p>
          </p:txBody>
        </p:sp>
      </p:grpSp>
      <p:grpSp>
        <p:nvGrpSpPr>
          <p:cNvPr id="68" name="Group 67">
            <a:extLst>
              <a:ext uri="{FF2B5EF4-FFF2-40B4-BE49-F238E27FC236}">
                <a16:creationId xmlns:a16="http://schemas.microsoft.com/office/drawing/2014/main" id="{C865F431-2C96-6675-40DD-C7FC3F5216AD}"/>
              </a:ext>
            </a:extLst>
          </p:cNvPr>
          <p:cNvGrpSpPr/>
          <p:nvPr/>
        </p:nvGrpSpPr>
        <p:grpSpPr>
          <a:xfrm>
            <a:off x="8820714" y="2972601"/>
            <a:ext cx="1828800" cy="913703"/>
            <a:chOff x="6080518" y="229297"/>
            <a:chExt cx="1828800" cy="913703"/>
          </a:xfrm>
        </p:grpSpPr>
        <p:sp>
          <p:nvSpPr>
            <p:cNvPr id="69" name="Rounded Rectangle 18">
              <a:extLst>
                <a:ext uri="{FF2B5EF4-FFF2-40B4-BE49-F238E27FC236}">
                  <a16:creationId xmlns:a16="http://schemas.microsoft.com/office/drawing/2014/main" id="{46B32B18-FCC8-8412-2666-4CB3F4775912}"/>
                </a:ext>
              </a:extLst>
            </p:cNvPr>
            <p:cNvSpPr/>
            <p:nvPr/>
          </p:nvSpPr>
          <p:spPr>
            <a:xfrm>
              <a:off x="6080518" y="229297"/>
              <a:ext cx="1828800" cy="912413"/>
            </a:xfrm>
            <a:prstGeom prst="roundRect">
              <a:avLst/>
            </a:prstGeom>
            <a:solidFill>
              <a:schemeClr val="accent1">
                <a:lumMod val="20000"/>
                <a:lumOff val="8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70" name="TextBox 69">
              <a:extLst>
                <a:ext uri="{FF2B5EF4-FFF2-40B4-BE49-F238E27FC236}">
                  <a16:creationId xmlns:a16="http://schemas.microsoft.com/office/drawing/2014/main" id="{A8F7F2B0-AB2B-F86E-9BB0-B467F0B0CA0A}"/>
                </a:ext>
              </a:extLst>
            </p:cNvPr>
            <p:cNvSpPr txBox="1"/>
            <p:nvPr/>
          </p:nvSpPr>
          <p:spPr>
            <a:xfrm>
              <a:off x="6171958" y="229297"/>
              <a:ext cx="1642915" cy="228600"/>
            </a:xfrm>
            <a:prstGeom prst="rect">
              <a:avLst/>
            </a:prstGeom>
            <a:noFill/>
          </p:spPr>
          <p:txBody>
            <a:bodyPr wrap="square" lIns="0" tIns="0" rIns="0" bIns="0" rtlCol="0" anchor="ctr" anchorCtr="0">
              <a:normAutofit fontScale="92500"/>
            </a:bodyPr>
            <a:lstStyle/>
            <a:p>
              <a:pPr algn="ctr"/>
              <a:r>
                <a:rPr lang="en-US" sz="1400" dirty="0">
                  <a:latin typeface="Times New Roman" panose="02020603050405020304" pitchFamily="18" charset="0"/>
                  <a:cs typeface="Times New Roman" panose="02020603050405020304" pitchFamily="18" charset="0"/>
                </a:rPr>
                <a:t>Adjust Multiple Testing</a:t>
              </a:r>
            </a:p>
          </p:txBody>
        </p:sp>
        <mc:AlternateContent xmlns:mc="http://schemas.openxmlformats.org/markup-compatibility/2006" xmlns:a14="http://schemas.microsoft.com/office/drawing/2010/main">
          <mc:Choice Requires="a14">
            <p:sp>
              <p:nvSpPr>
                <p:cNvPr id="71" name="Rounded Rectangle 20">
                  <a:extLst>
                    <a:ext uri="{FF2B5EF4-FFF2-40B4-BE49-F238E27FC236}">
                      <a16:creationId xmlns:a16="http://schemas.microsoft.com/office/drawing/2014/main" id="{1B034B60-7BFC-4B78-9CB8-BB3962D85964}"/>
                    </a:ext>
                  </a:extLst>
                </p:cNvPr>
                <p:cNvSpPr/>
                <p:nvPr/>
              </p:nvSpPr>
              <p:spPr>
                <a:xfrm>
                  <a:off x="6168954" y="457200"/>
                  <a:ext cx="1645920" cy="50292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92500"/>
                </a:bodyPr>
                <a:lstStyle/>
                <a:p>
                  <a:pPr algn="ctr"/>
                  <a14:m>
                    <m:oMathPara xmlns:m="http://schemas.openxmlformats.org/officeDocument/2006/math">
                      <m:oMathParaPr>
                        <m:jc m:val="centerGroup"/>
                      </m:oMathParaPr>
                      <m:oMath xmlns:m="http://schemas.openxmlformats.org/officeDocument/2006/math">
                        <m:sSup>
                          <m:sSupPr>
                            <m:ctrlPr>
                              <a:rPr lang="en-US" sz="1600" i="1" smtClean="0">
                                <a:solidFill>
                                  <a:schemeClr val="tx1"/>
                                </a:solidFill>
                                <a:latin typeface="Cambria Math" panose="02040503050406030204" pitchFamily="18" charset="0"/>
                                <a:cs typeface="Times New Roman" panose="02020603050405020304" pitchFamily="18" charset="0"/>
                              </a:rPr>
                            </m:ctrlPr>
                          </m:sSupPr>
                          <m:e>
                            <m:acc>
                              <m:accPr>
                                <m:chr m:val="̃"/>
                                <m:ctrlPr>
                                  <a:rPr lang="en-US" sz="1600" b="1" i="1" smtClean="0">
                                    <a:solidFill>
                                      <a:schemeClr val="tx1"/>
                                    </a:solidFill>
                                    <a:latin typeface="Cambria Math" panose="02040503050406030204" pitchFamily="18" charset="0"/>
                                    <a:cs typeface="Times New Roman" panose="02020603050405020304" pitchFamily="18" charset="0"/>
                                  </a:rPr>
                                </m:ctrlPr>
                              </m:accPr>
                              <m:e>
                                <m:r>
                                  <a:rPr lang="en-US" sz="1600" b="1" i="1">
                                    <a:solidFill>
                                      <a:schemeClr val="tx1"/>
                                    </a:solidFill>
                                    <a:latin typeface="Cambria Math" panose="02040503050406030204" pitchFamily="18" charset="0"/>
                                    <a:cs typeface="Times New Roman" panose="02020603050405020304" pitchFamily="18" charset="0"/>
                                  </a:rPr>
                                  <m:t>𝒑</m:t>
                                </m:r>
                              </m:e>
                            </m:acc>
                          </m:e>
                          <m:sup>
                            <m:r>
                              <a:rPr lang="en-US" sz="1600" i="1">
                                <a:solidFill>
                                  <a:schemeClr val="tx1"/>
                                </a:solidFill>
                                <a:latin typeface="Cambria Math" panose="02040503050406030204" pitchFamily="18" charset="0"/>
                                <a:cs typeface="Times New Roman" panose="02020603050405020304" pitchFamily="18" charset="0"/>
                              </a:rPr>
                              <m:t>∗</m:t>
                            </m:r>
                          </m:sup>
                        </m:sSup>
                        <m:r>
                          <a:rPr lang="en-US" sz="1600" i="1">
                            <a:solidFill>
                              <a:schemeClr val="tx1"/>
                            </a:solidFill>
                            <a:latin typeface="Cambria Math" panose="02040503050406030204" pitchFamily="18" charset="0"/>
                            <a:cs typeface="Times New Roman" panose="02020603050405020304" pitchFamily="18" charset="0"/>
                          </a:rPr>
                          <m:t>=</m:t>
                        </m:r>
                        <m:acc>
                          <m:accPr>
                            <m:chr m:val="̃"/>
                            <m:ctrlPr>
                              <a:rPr lang="en-US" sz="1600" b="1" i="1">
                                <a:solidFill>
                                  <a:schemeClr val="tx1"/>
                                </a:solidFill>
                                <a:latin typeface="Cambria Math" panose="02040503050406030204" pitchFamily="18" charset="0"/>
                                <a:cs typeface="Times New Roman" panose="02020603050405020304" pitchFamily="18" charset="0"/>
                              </a:rPr>
                            </m:ctrlPr>
                          </m:accPr>
                          <m:e>
                            <m:r>
                              <a:rPr lang="en-US" sz="1600" b="1" i="1">
                                <a:solidFill>
                                  <a:schemeClr val="tx1"/>
                                </a:solidFill>
                                <a:latin typeface="Cambria Math" panose="02040503050406030204" pitchFamily="18" charset="0"/>
                                <a:cs typeface="Times New Roman" panose="02020603050405020304" pitchFamily="18" charset="0"/>
                              </a:rPr>
                              <m:t>𝒑</m:t>
                            </m:r>
                          </m:e>
                        </m:acc>
                        <m:r>
                          <a:rPr lang="en-US" sz="1600" i="1">
                            <a:solidFill>
                              <a:schemeClr val="tx1"/>
                            </a:solidFill>
                            <a:latin typeface="Cambria Math" panose="02040503050406030204" pitchFamily="18" charset="0"/>
                            <a:cs typeface="Times New Roman" panose="02020603050405020304" pitchFamily="18" charset="0"/>
                          </a:rPr>
                          <m:t>×</m:t>
                        </m:r>
                        <m:f>
                          <m:fPr>
                            <m:ctrlPr>
                              <a:rPr lang="en-US" sz="1600" i="1">
                                <a:solidFill>
                                  <a:schemeClr val="tx1"/>
                                </a:solidFill>
                                <a:latin typeface="Cambria Math" panose="02040503050406030204" pitchFamily="18" charset="0"/>
                                <a:cs typeface="Times New Roman" panose="02020603050405020304" pitchFamily="18" charset="0"/>
                              </a:rPr>
                            </m:ctrlPr>
                          </m:fPr>
                          <m:num>
                            <m:r>
                              <a:rPr lang="en-US" sz="1600" i="1">
                                <a:solidFill>
                                  <a:schemeClr val="tx1"/>
                                </a:solidFill>
                                <a:latin typeface="Cambria Math" panose="02040503050406030204" pitchFamily="18" charset="0"/>
                                <a:cs typeface="Times New Roman" panose="02020603050405020304" pitchFamily="18" charset="0"/>
                              </a:rPr>
                              <m:t>𝑀</m:t>
                            </m:r>
                          </m:num>
                          <m:den>
                            <m:r>
                              <a:rPr lang="en-US" sz="1600" b="0" i="1" smtClean="0">
                                <a:solidFill>
                                  <a:schemeClr val="tx1"/>
                                </a:solidFill>
                                <a:latin typeface="Cambria Math" panose="02040503050406030204" pitchFamily="18" charset="0"/>
                                <a:cs typeface="Times New Roman" panose="02020603050405020304" pitchFamily="18" charset="0"/>
                              </a:rPr>
                              <m:t>𝑅</m:t>
                            </m:r>
                          </m:den>
                        </m:f>
                      </m:oMath>
                    </m:oMathPara>
                  </a14:m>
                  <a:endParaRPr lang="en-US" sz="16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71" name="Rounded Rectangle 20">
                  <a:extLst>
                    <a:ext uri="{FF2B5EF4-FFF2-40B4-BE49-F238E27FC236}">
                      <a16:creationId xmlns:a16="http://schemas.microsoft.com/office/drawing/2014/main" id="{1B034B60-7BFC-4B78-9CB8-BB3962D85964}"/>
                    </a:ext>
                  </a:extLst>
                </p:cNvPr>
                <p:cNvSpPr>
                  <a:spLocks noRot="1" noChangeAspect="1" noMove="1" noResize="1" noEditPoints="1" noAdjustHandles="1" noChangeArrowheads="1" noChangeShapeType="1" noTextEdit="1"/>
                </p:cNvSpPr>
                <p:nvPr/>
              </p:nvSpPr>
              <p:spPr>
                <a:xfrm>
                  <a:off x="6168954" y="457200"/>
                  <a:ext cx="1645920" cy="502920"/>
                </a:xfrm>
                <a:prstGeom prst="roundRect">
                  <a:avLst/>
                </a:prstGeom>
                <a:blipFill>
                  <a:blip r:embed="rId6"/>
                  <a:stretch>
                    <a:fillRect b="-2326"/>
                  </a:stretch>
                </a:blipFill>
                <a:ln w="19050">
                  <a:solidFill>
                    <a:schemeClr val="tx2"/>
                  </a:solidFill>
                </a:ln>
              </p:spPr>
              <p:txBody>
                <a:bodyPr/>
                <a:lstStyle/>
                <a:p>
                  <a:r>
                    <a:rPr lang="en-US">
                      <a:noFill/>
                    </a:rPr>
                    <a:t> </a:t>
                  </a:r>
                </a:p>
              </p:txBody>
            </p:sp>
          </mc:Fallback>
        </mc:AlternateContent>
        <p:sp>
          <p:nvSpPr>
            <p:cNvPr id="72" name="TextBox 71">
              <a:extLst>
                <a:ext uri="{FF2B5EF4-FFF2-40B4-BE49-F238E27FC236}">
                  <a16:creationId xmlns:a16="http://schemas.microsoft.com/office/drawing/2014/main" id="{12249A15-DF95-0BA5-C1AC-210568A43F5E}"/>
                </a:ext>
              </a:extLst>
            </p:cNvPr>
            <p:cNvSpPr txBox="1"/>
            <p:nvPr/>
          </p:nvSpPr>
          <p:spPr>
            <a:xfrm>
              <a:off x="6171959" y="960120"/>
              <a:ext cx="1645920" cy="182880"/>
            </a:xfrm>
            <a:prstGeom prst="rect">
              <a:avLst/>
            </a:prstGeom>
            <a:noFill/>
          </p:spPr>
          <p:txBody>
            <a:bodyPr wrap="none" lIns="0" tIns="0" rIns="0" bIns="0" rtlCol="0" anchor="ctr" anchorCtr="0">
              <a:normAutofit/>
            </a:bodyPr>
            <a:lstStyle/>
            <a:p>
              <a:pPr algn="ctr"/>
              <a:r>
                <a:rPr lang="en-US" sz="1100" i="1" dirty="0">
                  <a:latin typeface="Times New Roman" panose="02020603050405020304" pitchFamily="18" charset="0"/>
                  <a:cs typeface="Times New Roman" panose="02020603050405020304" pitchFamily="18" charset="0"/>
                </a:rPr>
                <a:t>M/R</a:t>
              </a:r>
              <a:r>
                <a:rPr lang="en-US" sz="1100" dirty="0">
                  <a:latin typeface="Times New Roman" panose="02020603050405020304" pitchFamily="18" charset="0"/>
                  <a:cs typeface="Times New Roman" panose="02020603050405020304" pitchFamily="18" charset="0"/>
                </a:rPr>
                <a:t> Adjusted GxE p-values</a:t>
              </a:r>
            </a:p>
          </p:txBody>
        </p:sp>
      </p:grpSp>
      <p:sp>
        <p:nvSpPr>
          <p:cNvPr id="73" name="TextBox 72">
            <a:extLst>
              <a:ext uri="{FF2B5EF4-FFF2-40B4-BE49-F238E27FC236}">
                <a16:creationId xmlns:a16="http://schemas.microsoft.com/office/drawing/2014/main" id="{DA3AF2F0-1124-1845-6C68-B142F1859629}"/>
              </a:ext>
            </a:extLst>
          </p:cNvPr>
          <p:cNvSpPr txBox="1"/>
          <p:nvPr/>
        </p:nvSpPr>
        <p:spPr>
          <a:xfrm rot="18809290">
            <a:off x="2417351" y="1074718"/>
            <a:ext cx="832624" cy="331168"/>
          </a:xfrm>
          <a:prstGeom prst="rect">
            <a:avLst/>
          </a:prstGeom>
          <a:noFill/>
        </p:spPr>
        <p:txBody>
          <a:bodyPr wrap="square" lIns="0" tIns="0" rIns="0" bIns="0" rtlCol="0">
            <a:normAutofit fontScale="62500" lnSpcReduction="20000"/>
          </a:bodyPr>
          <a:lstStyle/>
          <a:p>
            <a:pPr algn="ctr"/>
            <a:r>
              <a:rPr lang="en-US" dirty="0"/>
              <a:t>entire vector</a:t>
            </a:r>
            <a:br>
              <a:rPr lang="en-US" dirty="0"/>
            </a:br>
            <a:r>
              <a:rPr lang="en-US" dirty="0"/>
              <a:t>of p-values</a:t>
            </a:r>
          </a:p>
        </p:txBody>
      </p:sp>
      <p:cxnSp>
        <p:nvCxnSpPr>
          <p:cNvPr id="75" name="Straight Connector 74">
            <a:extLst>
              <a:ext uri="{FF2B5EF4-FFF2-40B4-BE49-F238E27FC236}">
                <a16:creationId xmlns:a16="http://schemas.microsoft.com/office/drawing/2014/main" id="{537A46BE-D853-726A-C04C-453B5033D8A7}"/>
              </a:ext>
            </a:extLst>
          </p:cNvPr>
          <p:cNvCxnSpPr>
            <a:cxnSpLocks/>
            <a:stCxn id="27" idx="3"/>
            <a:endCxn id="64" idx="1"/>
          </p:cNvCxnSpPr>
          <p:nvPr/>
        </p:nvCxnSpPr>
        <p:spPr>
          <a:xfrm>
            <a:off x="7909318" y="2057208"/>
            <a:ext cx="91139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E0CD89D0-58E9-DC54-54B9-8E70CA832DD8}"/>
              </a:ext>
            </a:extLst>
          </p:cNvPr>
          <p:cNvCxnSpPr>
            <a:cxnSpLocks/>
            <a:stCxn id="32" idx="3"/>
            <a:endCxn id="69" idx="1"/>
          </p:cNvCxnSpPr>
          <p:nvPr/>
        </p:nvCxnSpPr>
        <p:spPr>
          <a:xfrm>
            <a:off x="7909318" y="3428808"/>
            <a:ext cx="911396" cy="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92" name="Group 91">
            <a:extLst>
              <a:ext uri="{FF2B5EF4-FFF2-40B4-BE49-F238E27FC236}">
                <a16:creationId xmlns:a16="http://schemas.microsoft.com/office/drawing/2014/main" id="{467C35A5-019C-EB46-79A2-C9E786A86F0C}"/>
              </a:ext>
            </a:extLst>
          </p:cNvPr>
          <p:cNvGrpSpPr/>
          <p:nvPr/>
        </p:nvGrpSpPr>
        <p:grpSpPr>
          <a:xfrm>
            <a:off x="3337560" y="1597619"/>
            <a:ext cx="1828800" cy="914400"/>
            <a:chOff x="591506" y="4347510"/>
            <a:chExt cx="1828800" cy="914400"/>
          </a:xfrm>
        </p:grpSpPr>
        <p:sp>
          <p:nvSpPr>
            <p:cNvPr id="93" name="Rounded Rectangle 18">
              <a:extLst>
                <a:ext uri="{FF2B5EF4-FFF2-40B4-BE49-F238E27FC236}">
                  <a16:creationId xmlns:a16="http://schemas.microsoft.com/office/drawing/2014/main" id="{93571407-6235-344A-7D71-479EC22444E3}"/>
                </a:ext>
              </a:extLst>
            </p:cNvPr>
            <p:cNvSpPr/>
            <p:nvPr/>
          </p:nvSpPr>
          <p:spPr>
            <a:xfrm>
              <a:off x="591506" y="4348207"/>
              <a:ext cx="1828800" cy="912413"/>
            </a:xfrm>
            <a:prstGeom prst="roundRect">
              <a:avLst/>
            </a:prstGeom>
            <a:solidFill>
              <a:schemeClr val="bg1">
                <a:lumMod val="8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4" name="Rounded Rectangle 20">
                  <a:extLst>
                    <a:ext uri="{FF2B5EF4-FFF2-40B4-BE49-F238E27FC236}">
                      <a16:creationId xmlns:a16="http://schemas.microsoft.com/office/drawing/2014/main" id="{25CC7699-CAAA-E482-FAF8-ED63FBDC8275}"/>
                    </a:ext>
                  </a:extLst>
                </p:cNvPr>
                <p:cNvSpPr/>
                <p:nvPr/>
              </p:nvSpPr>
              <p:spPr>
                <a:xfrm>
                  <a:off x="679942" y="4576110"/>
                  <a:ext cx="1645920" cy="50292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14:m>
                    <m:oMath xmlns:m="http://schemas.openxmlformats.org/officeDocument/2006/math">
                      <m:r>
                        <a:rPr lang="en-US" sz="1400" b="1" i="1" smtClean="0">
                          <a:solidFill>
                            <a:schemeClr val="tx1"/>
                          </a:solidFill>
                          <a:latin typeface="Cambria Math" panose="02040503050406030204" pitchFamily="18" charset="0"/>
                          <a:cs typeface="Times New Roman" panose="02020603050405020304" pitchFamily="18" charset="0"/>
                        </a:rPr>
                        <m:t>𝑮</m:t>
                      </m:r>
                    </m:oMath>
                  </a14:m>
                  <a:r>
                    <a:rPr lang="en-US" sz="1400" dirty="0">
                      <a:solidFill>
                        <a:schemeClr val="tx1"/>
                      </a:solidFill>
                      <a:latin typeface="Times New Roman" panose="02020603050405020304" pitchFamily="18" charset="0"/>
                      <a:cs typeface="Times New Roman" panose="02020603050405020304" pitchFamily="18" charset="0"/>
                    </a:rPr>
                    <a:t>: </a:t>
                  </a:r>
                  <a:r>
                    <a:rPr lang="en-US" sz="1400" i="1" dirty="0">
                      <a:solidFill>
                        <a:schemeClr val="tx1"/>
                      </a:solidFill>
                      <a:latin typeface="Times New Roman" panose="02020603050405020304" pitchFamily="18" charset="0"/>
                      <a:cs typeface="Times New Roman" panose="02020603050405020304" pitchFamily="18" charset="0"/>
                    </a:rPr>
                    <a:t>P</a:t>
                  </a:r>
                  <a:r>
                    <a:rPr lang="en-US" sz="1400" dirty="0">
                      <a:solidFill>
                        <a:schemeClr val="tx1"/>
                      </a:solidFill>
                      <a:latin typeface="Times New Roman" panose="02020603050405020304" pitchFamily="18" charset="0"/>
                      <a:cs typeface="Times New Roman" panose="02020603050405020304" pitchFamily="18" charset="0"/>
                    </a:rPr>
                    <a:t> Variants</a:t>
                  </a:r>
                </a:p>
                <a:p>
                  <a:pPr algn="ctr"/>
                  <a14:m>
                    <m:oMath xmlns:m="http://schemas.openxmlformats.org/officeDocument/2006/math">
                      <m:r>
                        <a:rPr lang="en-US" sz="1400" b="1" i="1">
                          <a:solidFill>
                            <a:schemeClr val="tx1"/>
                          </a:solidFill>
                          <a:latin typeface="Cambria Math" panose="02040503050406030204" pitchFamily="18" charset="0"/>
                          <a:cs typeface="Times New Roman" panose="02020603050405020304" pitchFamily="18" charset="0"/>
                        </a:rPr>
                        <m:t>𝑬</m:t>
                      </m:r>
                    </m:oMath>
                  </a14:m>
                  <a:r>
                    <a:rPr lang="en-US" sz="1400" dirty="0">
                      <a:solidFill>
                        <a:schemeClr val="tx1"/>
                      </a:solidFill>
                      <a:latin typeface="Times New Roman" panose="02020603050405020304" pitchFamily="18" charset="0"/>
                      <a:cs typeface="Times New Roman" panose="02020603050405020304" pitchFamily="18" charset="0"/>
                    </a:rPr>
                    <a:t>: </a:t>
                  </a:r>
                  <a:r>
                    <a:rPr lang="en-US" sz="1400" i="1" dirty="0">
                      <a:solidFill>
                        <a:schemeClr val="tx1"/>
                      </a:solidFill>
                      <a:latin typeface="Times New Roman" panose="02020603050405020304" pitchFamily="18" charset="0"/>
                      <a:cs typeface="Times New Roman" panose="02020603050405020304" pitchFamily="18" charset="0"/>
                    </a:rPr>
                    <a:t>Q</a:t>
                  </a:r>
                  <a:r>
                    <a:rPr lang="en-US" sz="1400" dirty="0">
                      <a:solidFill>
                        <a:schemeClr val="tx1"/>
                      </a:solidFill>
                      <a:latin typeface="Times New Roman" panose="02020603050405020304" pitchFamily="18" charset="0"/>
                      <a:cs typeface="Times New Roman" panose="02020603050405020304" pitchFamily="18" charset="0"/>
                    </a:rPr>
                    <a:t> exposures</a:t>
                  </a:r>
                </a:p>
              </p:txBody>
            </p:sp>
          </mc:Choice>
          <mc:Fallback xmlns="">
            <p:sp>
              <p:nvSpPr>
                <p:cNvPr id="94" name="Rounded Rectangle 20">
                  <a:extLst>
                    <a:ext uri="{FF2B5EF4-FFF2-40B4-BE49-F238E27FC236}">
                      <a16:creationId xmlns:a16="http://schemas.microsoft.com/office/drawing/2014/main" id="{25CC7699-CAAA-E482-FAF8-ED63FBDC8275}"/>
                    </a:ext>
                  </a:extLst>
                </p:cNvPr>
                <p:cNvSpPr>
                  <a:spLocks noRot="1" noChangeAspect="1" noMove="1" noResize="1" noEditPoints="1" noAdjustHandles="1" noChangeArrowheads="1" noChangeShapeType="1" noTextEdit="1"/>
                </p:cNvSpPr>
                <p:nvPr/>
              </p:nvSpPr>
              <p:spPr>
                <a:xfrm>
                  <a:off x="679942" y="4576110"/>
                  <a:ext cx="1645920" cy="502920"/>
                </a:xfrm>
                <a:prstGeom prst="roundRect">
                  <a:avLst/>
                </a:prstGeom>
                <a:blipFill>
                  <a:blip r:embed="rId7"/>
                  <a:stretch>
                    <a:fillRect t="-2353" b="-11765"/>
                  </a:stretch>
                </a:blipFill>
                <a:ln w="19050">
                  <a:solidFill>
                    <a:schemeClr val="tx2"/>
                  </a:solidFill>
                </a:ln>
              </p:spPr>
              <p:txBody>
                <a:bodyPr/>
                <a:lstStyle/>
                <a:p>
                  <a:r>
                    <a:rPr lang="en-US">
                      <a:noFill/>
                    </a:rPr>
                    <a:t> </a:t>
                  </a:r>
                </a:p>
              </p:txBody>
            </p:sp>
          </mc:Fallback>
        </mc:AlternateContent>
        <p:sp>
          <p:nvSpPr>
            <p:cNvPr id="95" name="TextBox 94">
              <a:extLst>
                <a:ext uri="{FF2B5EF4-FFF2-40B4-BE49-F238E27FC236}">
                  <a16:creationId xmlns:a16="http://schemas.microsoft.com/office/drawing/2014/main" id="{00B0866F-9D3E-068A-A6FC-4D095010D5DE}"/>
                </a:ext>
              </a:extLst>
            </p:cNvPr>
            <p:cNvSpPr txBox="1"/>
            <p:nvPr/>
          </p:nvSpPr>
          <p:spPr>
            <a:xfrm>
              <a:off x="682947" y="5079030"/>
              <a:ext cx="1638299" cy="182880"/>
            </a:xfrm>
            <a:prstGeom prst="rect">
              <a:avLst/>
            </a:prstGeom>
            <a:noFill/>
          </p:spPr>
          <p:txBody>
            <a:bodyPr wrap="none" lIns="0" tIns="0" rIns="0" bIns="0" rtlCol="0" anchor="ctr" anchorCtr="0">
              <a:noAutofit/>
            </a:bodyPr>
            <a:lstStyle/>
            <a:p>
              <a:pPr algn="ctr"/>
              <a:r>
                <a:rPr lang="en-US" sz="1100" i="1" dirty="0">
                  <a:latin typeface="Times New Roman" panose="02020603050405020304" pitchFamily="18" charset="0"/>
                  <a:cs typeface="Times New Roman" panose="02020603050405020304" pitchFamily="18" charset="0"/>
                </a:rPr>
                <a:t>M=P×Q</a:t>
              </a:r>
              <a:r>
                <a:rPr lang="en-US" sz="1100" dirty="0">
                  <a:latin typeface="Times New Roman" panose="02020603050405020304" pitchFamily="18" charset="0"/>
                  <a:cs typeface="Times New Roman" panose="02020603050405020304" pitchFamily="18" charset="0"/>
                </a:rPr>
                <a:t> Testable GxE</a:t>
              </a:r>
            </a:p>
          </p:txBody>
        </p:sp>
        <p:sp>
          <p:nvSpPr>
            <p:cNvPr id="96" name="TextBox 95">
              <a:extLst>
                <a:ext uri="{FF2B5EF4-FFF2-40B4-BE49-F238E27FC236}">
                  <a16:creationId xmlns:a16="http://schemas.microsoft.com/office/drawing/2014/main" id="{ED5CA204-28CF-764A-93BC-B874D0BC8952}"/>
                </a:ext>
              </a:extLst>
            </p:cNvPr>
            <p:cNvSpPr txBox="1"/>
            <p:nvPr/>
          </p:nvSpPr>
          <p:spPr>
            <a:xfrm>
              <a:off x="682947" y="4347510"/>
              <a:ext cx="1645920" cy="228600"/>
            </a:xfrm>
            <a:prstGeom prst="rect">
              <a:avLst/>
            </a:prstGeom>
            <a:noFill/>
          </p:spPr>
          <p:txBody>
            <a:bodyPr wrap="square" lIns="0" tIns="0" rIns="0" bIns="0" rtlCol="0" anchor="ctr" anchorCtr="0">
              <a:normAutofit/>
            </a:bodyPr>
            <a:lstStyle/>
            <a:p>
              <a:pPr algn="ctr"/>
              <a:r>
                <a:rPr lang="en-US" sz="1400" dirty="0">
                  <a:latin typeface="Times New Roman" panose="02020603050405020304" pitchFamily="18" charset="0"/>
                  <a:cs typeface="Times New Roman" panose="02020603050405020304" pitchFamily="18" charset="0"/>
                </a:rPr>
                <a:t>Whole Genome</a:t>
              </a:r>
            </a:p>
          </p:txBody>
        </p:sp>
      </p:grpSp>
      <p:cxnSp>
        <p:nvCxnSpPr>
          <p:cNvPr id="98" name="Straight Connector 97">
            <a:extLst>
              <a:ext uri="{FF2B5EF4-FFF2-40B4-BE49-F238E27FC236}">
                <a16:creationId xmlns:a16="http://schemas.microsoft.com/office/drawing/2014/main" id="{1523ED16-7516-983B-195C-E01DE95C7E90}"/>
              </a:ext>
            </a:extLst>
          </p:cNvPr>
          <p:cNvCxnSpPr>
            <a:cxnSpLocks/>
            <a:stCxn id="93" idx="3"/>
            <a:endCxn id="27" idx="1"/>
          </p:cNvCxnSpPr>
          <p:nvPr/>
        </p:nvCxnSpPr>
        <p:spPr>
          <a:xfrm>
            <a:off x="5166360" y="2054523"/>
            <a:ext cx="914158" cy="268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9D97AD2-2625-858C-C473-BF81F3E279AA}"/>
              </a:ext>
            </a:extLst>
          </p:cNvPr>
          <p:cNvCxnSpPr>
            <a:cxnSpLocks/>
            <a:stCxn id="7" idx="3"/>
            <a:endCxn id="53" idx="1"/>
          </p:cNvCxnSpPr>
          <p:nvPr/>
        </p:nvCxnSpPr>
        <p:spPr>
          <a:xfrm flipV="1">
            <a:off x="2328867" y="683620"/>
            <a:ext cx="1008451" cy="1032274"/>
          </a:xfrm>
          <a:prstGeom prst="line">
            <a:avLst/>
          </a:prstGeom>
          <a:ln w="12700">
            <a:headEnd type="diamond"/>
            <a:tailEnd type="triangle"/>
          </a:ln>
        </p:spPr>
        <p:style>
          <a:lnRef idx="1">
            <a:schemeClr val="accent1"/>
          </a:lnRef>
          <a:fillRef idx="0">
            <a:schemeClr val="accent1"/>
          </a:fillRef>
          <a:effectRef idx="0">
            <a:schemeClr val="accent1"/>
          </a:effectRef>
          <a:fontRef idx="minor">
            <a:schemeClr val="tx1"/>
          </a:fontRef>
        </p:style>
      </p:cxnSp>
      <p:cxnSp>
        <p:nvCxnSpPr>
          <p:cNvPr id="107" name="Elbow Connector 106">
            <a:extLst>
              <a:ext uri="{FF2B5EF4-FFF2-40B4-BE49-F238E27FC236}">
                <a16:creationId xmlns:a16="http://schemas.microsoft.com/office/drawing/2014/main" id="{E74EA647-8F76-F331-8669-63B8232CF89D}"/>
              </a:ext>
            </a:extLst>
          </p:cNvPr>
          <p:cNvCxnSpPr>
            <a:stCxn id="53" idx="3"/>
            <a:endCxn id="65" idx="0"/>
          </p:cNvCxnSpPr>
          <p:nvPr/>
        </p:nvCxnSpPr>
        <p:spPr>
          <a:xfrm>
            <a:off x="5166118" y="683620"/>
            <a:ext cx="4567494" cy="917381"/>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316" name="TextBox 315">
            <a:extLst>
              <a:ext uri="{FF2B5EF4-FFF2-40B4-BE49-F238E27FC236}">
                <a16:creationId xmlns:a16="http://schemas.microsoft.com/office/drawing/2014/main" id="{E72E1E3E-AA42-8D31-DF5A-145A391ABD40}"/>
              </a:ext>
            </a:extLst>
          </p:cNvPr>
          <p:cNvSpPr txBox="1"/>
          <p:nvPr/>
        </p:nvSpPr>
        <p:spPr>
          <a:xfrm>
            <a:off x="587696" y="4384504"/>
            <a:ext cx="1813273" cy="584775"/>
          </a:xfrm>
          <a:prstGeom prst="rect">
            <a:avLst/>
          </a:prstGeom>
          <a:noFill/>
        </p:spPr>
        <p:txBody>
          <a:bodyPr wrap="square">
            <a:spAutoFit/>
          </a:bodyPr>
          <a:lstStyle/>
          <a:p>
            <a:pPr algn="ctr"/>
            <a:r>
              <a:rPr lang="en-US" sz="1600" dirty="0"/>
              <a:t>VLA Catalog on The Internet</a:t>
            </a:r>
          </a:p>
        </p:txBody>
      </p:sp>
      <p:sp>
        <p:nvSpPr>
          <p:cNvPr id="317" name="TextBox 316">
            <a:extLst>
              <a:ext uri="{FF2B5EF4-FFF2-40B4-BE49-F238E27FC236}">
                <a16:creationId xmlns:a16="http://schemas.microsoft.com/office/drawing/2014/main" id="{330D91FE-037F-4902-508D-734E0F00E629}"/>
              </a:ext>
            </a:extLst>
          </p:cNvPr>
          <p:cNvSpPr txBox="1"/>
          <p:nvPr/>
        </p:nvSpPr>
        <p:spPr>
          <a:xfrm>
            <a:off x="5847651" y="4387237"/>
            <a:ext cx="2288526" cy="584775"/>
          </a:xfrm>
          <a:prstGeom prst="rect">
            <a:avLst/>
          </a:prstGeom>
          <a:noFill/>
        </p:spPr>
        <p:txBody>
          <a:bodyPr wrap="square">
            <a:spAutoFit/>
          </a:bodyPr>
          <a:lstStyle/>
          <a:p>
            <a:pPr algn="ctr"/>
            <a:r>
              <a:rPr lang="en-US" sz="1600" dirty="0"/>
              <a:t>future  Environmental</a:t>
            </a:r>
            <a:br>
              <a:rPr lang="en-US" sz="1600" dirty="0"/>
            </a:br>
            <a:r>
              <a:rPr lang="en-US" sz="1600" dirty="0"/>
              <a:t>Genetics Cohort</a:t>
            </a:r>
          </a:p>
        </p:txBody>
      </p:sp>
      <p:sp>
        <p:nvSpPr>
          <p:cNvPr id="318" name="Left Brace 317">
            <a:extLst>
              <a:ext uri="{FF2B5EF4-FFF2-40B4-BE49-F238E27FC236}">
                <a16:creationId xmlns:a16="http://schemas.microsoft.com/office/drawing/2014/main" id="{8F4C366C-755D-076A-2244-50CE7402536A}"/>
              </a:ext>
            </a:extLst>
          </p:cNvPr>
          <p:cNvSpPr/>
          <p:nvPr/>
        </p:nvSpPr>
        <p:spPr>
          <a:xfrm rot="16200000">
            <a:off x="1363528" y="3339919"/>
            <a:ext cx="261610" cy="1813273"/>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319" name="Left Brace 318">
            <a:extLst>
              <a:ext uri="{FF2B5EF4-FFF2-40B4-BE49-F238E27FC236}">
                <a16:creationId xmlns:a16="http://schemas.microsoft.com/office/drawing/2014/main" id="{57EB2477-6395-D298-E72B-64DD6A9EF2F0}"/>
              </a:ext>
            </a:extLst>
          </p:cNvPr>
          <p:cNvSpPr/>
          <p:nvPr/>
        </p:nvSpPr>
        <p:spPr>
          <a:xfrm rot="16200000">
            <a:off x="6864710" y="592556"/>
            <a:ext cx="261610" cy="7308002"/>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cxnSp>
        <p:nvCxnSpPr>
          <p:cNvPr id="323" name="Straight Connector 322">
            <a:extLst>
              <a:ext uri="{FF2B5EF4-FFF2-40B4-BE49-F238E27FC236}">
                <a16:creationId xmlns:a16="http://schemas.microsoft.com/office/drawing/2014/main" id="{6452B087-0634-453B-9776-F43073219BC1}"/>
              </a:ext>
            </a:extLst>
          </p:cNvPr>
          <p:cNvCxnSpPr>
            <a:cxnSpLocks/>
            <a:stCxn id="316" idx="3"/>
            <a:endCxn id="317" idx="1"/>
          </p:cNvCxnSpPr>
          <p:nvPr/>
        </p:nvCxnSpPr>
        <p:spPr>
          <a:xfrm>
            <a:off x="2400969" y="4676892"/>
            <a:ext cx="3446682" cy="2733"/>
          </a:xfrm>
          <a:prstGeom prst="line">
            <a:avLst/>
          </a:prstGeom>
          <a:ln w="12700">
            <a:headEnd type="triangle"/>
            <a:tailEnd type="none"/>
          </a:ln>
        </p:spPr>
        <p:style>
          <a:lnRef idx="1">
            <a:schemeClr val="accent1"/>
          </a:lnRef>
          <a:fillRef idx="0">
            <a:schemeClr val="accent1"/>
          </a:fillRef>
          <a:effectRef idx="0">
            <a:schemeClr val="accent1"/>
          </a:effectRef>
          <a:fontRef idx="minor">
            <a:schemeClr val="tx1"/>
          </a:fontRef>
        </p:style>
      </p:cxnSp>
      <p:sp>
        <p:nvSpPr>
          <p:cNvPr id="328" name="TextBox 327">
            <a:extLst>
              <a:ext uri="{FF2B5EF4-FFF2-40B4-BE49-F238E27FC236}">
                <a16:creationId xmlns:a16="http://schemas.microsoft.com/office/drawing/2014/main" id="{B9687B53-BD9D-AAC9-91D8-46890A98B8C2}"/>
              </a:ext>
            </a:extLst>
          </p:cNvPr>
          <p:cNvSpPr txBox="1"/>
          <p:nvPr/>
        </p:nvSpPr>
        <p:spPr>
          <a:xfrm>
            <a:off x="6093506" y="0"/>
            <a:ext cx="6098493" cy="430887"/>
          </a:xfrm>
          <a:prstGeom prst="rect">
            <a:avLst/>
          </a:prstGeom>
          <a:noFill/>
        </p:spPr>
        <p:txBody>
          <a:bodyPr wrap="square" lIns="0" tIns="0" rIns="0" bIns="0" rtlCol="0">
            <a:spAutoFit/>
          </a:bodyPr>
          <a:lstStyle/>
          <a:p>
            <a:r>
              <a:rPr lang="en-US" sz="2800" dirty="0"/>
              <a:t>Use VLA-catalog for a future GxE Study</a:t>
            </a:r>
          </a:p>
        </p:txBody>
      </p: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918E25DC-54B1-4741-B8E7-F1245FC47676}"/>
                  </a:ext>
                </a:extLst>
              </p:cNvPr>
              <p:cNvSpPr txBox="1"/>
              <p:nvPr/>
            </p:nvSpPr>
            <p:spPr>
              <a:xfrm>
                <a:off x="0" y="4950862"/>
                <a:ext cx="12192000" cy="1084977"/>
              </a:xfrm>
              <a:prstGeom prst="rect">
                <a:avLst/>
              </a:prstGeom>
              <a:noFill/>
            </p:spPr>
            <p:txBody>
              <a:bodyPr wrap="square" rtlCol="0">
                <a:spAutoFit/>
              </a:bodyPr>
              <a:lstStyle/>
              <a:p>
                <a:pPr algn="just"/>
                <a:r>
                  <a:rPr lang="en-US" sz="1600" b="1" dirty="0"/>
                  <a:t>Figure X. Workflow for using VLA-catalog for a future GxE Study.</a:t>
                </a:r>
              </a:p>
              <a:p>
                <a:pPr algn="just"/>
                <a:r>
                  <a:rPr lang="en-US" sz="1600" b="1" dirty="0"/>
                  <a:t>Row 2.</a:t>
                </a:r>
                <a:r>
                  <a:rPr lang="en-US" sz="1600" dirty="0"/>
                  <a:t> a future study may exhaustively test all </a:t>
                </a:r>
                <a:r>
                  <a:rPr lang="en-US" sz="1600" i="1" dirty="0"/>
                  <a:t>M</a:t>
                </a:r>
                <a:r>
                  <a:rPr lang="en-US" sz="1600" dirty="0"/>
                  <a:t> 2-way GxE (</a:t>
                </a:r>
                <a:r>
                  <a:rPr lang="en-US" sz="1600" i="1" dirty="0"/>
                  <a:t>M</a:t>
                </a:r>
                <a:r>
                  <a:rPr lang="en-US" sz="1600" dirty="0"/>
                  <a:t> = number of variants in </a:t>
                </a:r>
                <a14:m>
                  <m:oMath xmlns:m="http://schemas.openxmlformats.org/officeDocument/2006/math">
                    <m:r>
                      <a:rPr lang="en-US" sz="1600" b="1" i="1" smtClean="0">
                        <a:latin typeface="Cambria Math" panose="02040503050406030204" pitchFamily="18" charset="0"/>
                        <a:cs typeface="Times New Roman" panose="02020603050405020304" pitchFamily="18" charset="0"/>
                      </a:rPr>
                      <m:t>𝑮</m:t>
                    </m:r>
                  </m:oMath>
                </a14:m>
                <a:r>
                  <a:rPr lang="en-US" sz="1600" dirty="0"/>
                  <a:t> × number of exposures in </a:t>
                </a:r>
                <a14:m>
                  <m:oMath xmlns:m="http://schemas.openxmlformats.org/officeDocument/2006/math">
                    <m:r>
                      <a:rPr lang="en-US" sz="1600" b="1" i="1" smtClean="0">
                        <a:latin typeface="Cambria Math" panose="02040503050406030204" pitchFamily="18" charset="0"/>
                        <a:cs typeface="Times New Roman" panose="02020603050405020304" pitchFamily="18" charset="0"/>
                      </a:rPr>
                      <m:t>𝑬</m:t>
                    </m:r>
                  </m:oMath>
                </a14:m>
                <a:r>
                  <a:rPr lang="en-US" sz="1600" dirty="0"/>
                  <a:t>), then adjust </a:t>
                </a:r>
                <a14:m>
                  <m:oMath xmlns:m="http://schemas.openxmlformats.org/officeDocument/2006/math">
                    <m:r>
                      <a:rPr lang="en-US" sz="1600" b="0" i="1" smtClean="0">
                        <a:latin typeface="Cambria Math" panose="02040503050406030204" pitchFamily="18" charset="0"/>
                        <a:cs typeface="Times New Roman" panose="02020603050405020304" pitchFamily="18" charset="0"/>
                      </a:rPr>
                      <m:t>𝑀</m:t>
                    </m:r>
                  </m:oMath>
                </a14:m>
                <a:r>
                  <a:rPr lang="en-US" sz="1600" dirty="0"/>
                  <a:t> multiple testing while considering the weights </a:t>
                </a:r>
                <a14:m>
                  <m:oMath xmlns:m="http://schemas.openxmlformats.org/officeDocument/2006/math">
                    <m:r>
                      <a:rPr lang="en-US" sz="1600" b="1" i="1" smtClean="0">
                        <a:latin typeface="Cambria Math" panose="02040503050406030204" pitchFamily="18" charset="0"/>
                        <a:cs typeface="Times New Roman" panose="02020603050405020304" pitchFamily="18" charset="0"/>
                      </a:rPr>
                      <m:t>𝒘</m:t>
                    </m:r>
                  </m:oMath>
                </a14:m>
                <a:r>
                  <a:rPr lang="en-US" sz="1600" dirty="0"/>
                  <a:t> (</a:t>
                </a:r>
                <a:r>
                  <a:rPr lang="en-US" sz="1600" b="1" dirty="0"/>
                  <a:t>top</a:t>
                </a:r>
                <a:r>
                  <a:rPr lang="en-US" sz="1600" dirty="0"/>
                  <a:t>) derived from VLA-catalog. </a:t>
                </a:r>
                <a:r>
                  <a:rPr lang="en-US" sz="1600" b="1" dirty="0"/>
                  <a:t>Row 3.</a:t>
                </a:r>
                <a:r>
                  <a:rPr lang="en-US" sz="1600" dirty="0"/>
                  <a:t> the future study may selectively involve only the top </a:t>
                </a:r>
                <a14:m>
                  <m:oMath xmlns:m="http://schemas.openxmlformats.org/officeDocument/2006/math">
                    <m:r>
                      <a:rPr lang="en-US" sz="1600" b="0" i="1" smtClean="0">
                        <a:latin typeface="Cambria Math" panose="02040503050406030204" pitchFamily="18" charset="0"/>
                        <a:cs typeface="Times New Roman" panose="02020603050405020304" pitchFamily="18" charset="0"/>
                      </a:rPr>
                      <m:t>1/</m:t>
                    </m:r>
                    <m:r>
                      <a:rPr lang="en-US" sz="1600" b="0" i="1" smtClean="0">
                        <a:latin typeface="Cambria Math" panose="02040503050406030204" pitchFamily="18" charset="0"/>
                        <a:cs typeface="Times New Roman" panose="02020603050405020304" pitchFamily="18" charset="0"/>
                      </a:rPr>
                      <m:t>𝑅</m:t>
                    </m:r>
                  </m:oMath>
                </a14:m>
                <a:r>
                  <a:rPr lang="en-US" sz="1600" dirty="0"/>
                  <a:t> variants in </a:t>
                </a:r>
                <a14:m>
                  <m:oMath xmlns:m="http://schemas.openxmlformats.org/officeDocument/2006/math">
                    <m:acc>
                      <m:accPr>
                        <m:chr m:val="̃"/>
                        <m:ctrlPr>
                          <a:rPr lang="en-US" sz="1600" i="1" smtClean="0">
                            <a:solidFill>
                              <a:schemeClr val="tx1"/>
                            </a:solidFill>
                            <a:latin typeface="Cambria Math" panose="02040503050406030204" pitchFamily="18" charset="0"/>
                            <a:cs typeface="Times New Roman" panose="02020603050405020304" pitchFamily="18" charset="0"/>
                          </a:rPr>
                        </m:ctrlPr>
                      </m:accPr>
                      <m:e>
                        <m:r>
                          <a:rPr lang="en-US" sz="1600" b="1" i="1">
                            <a:solidFill>
                              <a:schemeClr val="tx1"/>
                            </a:solidFill>
                            <a:latin typeface="Cambria Math" panose="02040503050406030204" pitchFamily="18" charset="0"/>
                            <a:cs typeface="Times New Roman" panose="02020603050405020304" pitchFamily="18" charset="0"/>
                          </a:rPr>
                          <m:t>𝑮</m:t>
                        </m:r>
                      </m:e>
                    </m:acc>
                  </m:oMath>
                </a14:m>
                <a:r>
                  <a:rPr lang="en-US" sz="1600" dirty="0"/>
                  <a:t> in the VLA-catalog, then adjust only </a:t>
                </a:r>
                <a14:m>
                  <m:oMath xmlns:m="http://schemas.openxmlformats.org/officeDocument/2006/math">
                    <m:r>
                      <a:rPr lang="en-US" sz="1600" b="0" i="1" smtClean="0">
                        <a:latin typeface="Cambria Math" panose="02040503050406030204" pitchFamily="18" charset="0"/>
                        <a:cs typeface="Times New Roman" panose="02020603050405020304" pitchFamily="18" charset="0"/>
                      </a:rPr>
                      <m:t>𝑀</m:t>
                    </m:r>
                    <m:r>
                      <a:rPr lang="en-US" sz="1600" b="0" i="1" smtClean="0">
                        <a:latin typeface="Cambria Math" panose="02040503050406030204" pitchFamily="18" charset="0"/>
                        <a:cs typeface="Times New Roman" panose="02020603050405020304" pitchFamily="18" charset="0"/>
                      </a:rPr>
                      <m:t>/</m:t>
                    </m:r>
                    <m:r>
                      <a:rPr lang="en-US" sz="1600" b="0" i="1" smtClean="0">
                        <a:latin typeface="Cambria Math" panose="02040503050406030204" pitchFamily="18" charset="0"/>
                        <a:cs typeface="Times New Roman" panose="02020603050405020304" pitchFamily="18" charset="0"/>
                      </a:rPr>
                      <m:t>𝑅</m:t>
                    </m:r>
                  </m:oMath>
                </a14:m>
                <a:r>
                  <a:rPr lang="en-US" sz="1600" dirty="0"/>
                  <a:t> multiple testing of GxE.</a:t>
                </a:r>
              </a:p>
            </p:txBody>
          </p:sp>
        </mc:Choice>
        <mc:Fallback xmlns="">
          <p:sp>
            <p:nvSpPr>
              <p:cNvPr id="61" name="TextBox 60">
                <a:extLst>
                  <a:ext uri="{FF2B5EF4-FFF2-40B4-BE49-F238E27FC236}">
                    <a16:creationId xmlns:a16="http://schemas.microsoft.com/office/drawing/2014/main" id="{918E25DC-54B1-4741-B8E7-F1245FC47676}"/>
                  </a:ext>
                </a:extLst>
              </p:cNvPr>
              <p:cNvSpPr txBox="1">
                <a:spLocks noRot="1" noChangeAspect="1" noMove="1" noResize="1" noEditPoints="1" noAdjustHandles="1" noChangeArrowheads="1" noChangeShapeType="1" noTextEdit="1"/>
              </p:cNvSpPr>
              <p:nvPr/>
            </p:nvSpPr>
            <p:spPr>
              <a:xfrm>
                <a:off x="0" y="4950862"/>
                <a:ext cx="12192000" cy="1084977"/>
              </a:xfrm>
              <a:prstGeom prst="rect">
                <a:avLst/>
              </a:prstGeom>
              <a:blipFill>
                <a:blip r:embed="rId8"/>
                <a:stretch>
                  <a:fillRect l="-250" t="-1685" r="-250" b="-6742"/>
                </a:stretch>
              </a:blipFill>
            </p:spPr>
            <p:txBody>
              <a:bodyPr/>
              <a:lstStyle/>
              <a:p>
                <a:r>
                  <a:rPr lang="en-US">
                    <a:noFill/>
                  </a:rPr>
                  <a:t> </a:t>
                </a:r>
              </a:p>
            </p:txBody>
          </p:sp>
        </mc:Fallback>
      </mc:AlternateContent>
    </p:spTree>
    <p:extLst>
      <p:ext uri="{BB962C8B-B14F-4D97-AF65-F5344CB8AC3E}">
        <p14:creationId xmlns:p14="http://schemas.microsoft.com/office/powerpoint/2010/main" val="4030192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9ED1225-2933-4AEE-AF85-E10F16F54F4F}"/>
              </a:ext>
            </a:extLst>
          </p:cNvPr>
          <p:cNvPicPr>
            <a:picLocks noChangeAspect="1"/>
          </p:cNvPicPr>
          <p:nvPr/>
        </p:nvPicPr>
        <p:blipFill>
          <a:blip r:embed="rId2"/>
          <a:srcRect/>
          <a:stretch/>
        </p:blipFill>
        <p:spPr>
          <a:xfrm>
            <a:off x="0" y="0"/>
            <a:ext cx="6583693" cy="5538227"/>
          </a:xfrm>
          <a:prstGeom prst="rect">
            <a:avLst/>
          </a:prstGeom>
        </p:spPr>
      </p:pic>
      <p:sp>
        <p:nvSpPr>
          <p:cNvPr id="20" name="TextBox 19">
            <a:extLst>
              <a:ext uri="{FF2B5EF4-FFF2-40B4-BE49-F238E27FC236}">
                <a16:creationId xmlns:a16="http://schemas.microsoft.com/office/drawing/2014/main" id="{7570F539-F41F-41B4-8D74-5C3F961A6C04}"/>
              </a:ext>
            </a:extLst>
          </p:cNvPr>
          <p:cNvSpPr txBox="1"/>
          <p:nvPr/>
        </p:nvSpPr>
        <p:spPr>
          <a:xfrm>
            <a:off x="6583693" y="0"/>
            <a:ext cx="5608307" cy="2893100"/>
          </a:xfrm>
          <a:prstGeom prst="rect">
            <a:avLst/>
          </a:prstGeom>
          <a:noFill/>
        </p:spPr>
        <p:txBody>
          <a:bodyPr wrap="square">
            <a:spAutoFit/>
          </a:bodyPr>
          <a:lstStyle/>
          <a:p>
            <a:pPr marL="0" marR="0" algn="ctr">
              <a:spcBef>
                <a:spcPts val="0"/>
              </a:spcBef>
              <a:spcAft>
                <a:spcPts val="0"/>
              </a:spcAft>
            </a:pPr>
            <a:r>
              <a:rPr lang="en-US" sz="1400" b="1" dirty="0">
                <a:effectLst/>
                <a:latin typeface="Calibri" panose="020F0502020204030204" pitchFamily="34" charset="0"/>
                <a:ea typeface="DengXian" panose="02010600030101010101" pitchFamily="2" charset="-122"/>
                <a:cs typeface="Times New Roman" panose="02020603050405020304" pitchFamily="18" charset="0"/>
              </a:rPr>
              <a:t>Figure 1a: performance on simulated Gaussian phenotype</a:t>
            </a:r>
            <a:endParaRPr lang="en-US" sz="1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gn="just">
              <a:spcBef>
                <a:spcPts val="0"/>
              </a:spcBef>
              <a:spcAft>
                <a:spcPts val="0"/>
              </a:spcAft>
            </a:pPr>
            <a:r>
              <a:rPr lang="en-US" sz="1200" b="1" dirty="0">
                <a:effectLst/>
                <a:latin typeface="Calibri" panose="020F0502020204030204" pitchFamily="34" charset="0"/>
                <a:ea typeface="DengXian" panose="02010600030101010101" pitchFamily="2" charset="-122"/>
                <a:cs typeface="Times New Roman" panose="02020603050405020304" pitchFamily="18" charset="0"/>
              </a:rPr>
              <a:t>top row:</a:t>
            </a:r>
            <a:r>
              <a:rPr lang="en-US" sz="1200" dirty="0">
                <a:effectLst/>
                <a:latin typeface="Calibri" panose="020F0502020204030204" pitchFamily="34" charset="0"/>
                <a:ea typeface="DengXian" panose="02010600030101010101" pitchFamily="2" charset="-122"/>
                <a:cs typeface="Times New Roman" panose="02020603050405020304" pitchFamily="18" charset="0"/>
              </a:rPr>
              <a:t> y-axis is true positive rate (a.k.a., power); </a:t>
            </a:r>
            <a:r>
              <a:rPr lang="en-US" sz="1200" b="1" dirty="0">
                <a:effectLst/>
                <a:latin typeface="Calibri" panose="020F0502020204030204" pitchFamily="34" charset="0"/>
                <a:ea typeface="DengXian" panose="02010600030101010101" pitchFamily="2" charset="-122"/>
                <a:cs typeface="Times New Roman" panose="02020603050405020304" pitchFamily="18" charset="0"/>
              </a:rPr>
              <a:t>middle row</a:t>
            </a:r>
            <a:r>
              <a:rPr lang="en-US" sz="1200" dirty="0">
                <a:effectLst/>
                <a:latin typeface="Calibri" panose="020F0502020204030204" pitchFamily="34" charset="0"/>
                <a:ea typeface="DengXian" panose="02010600030101010101" pitchFamily="2" charset="-122"/>
                <a:cs typeface="Times New Roman" panose="02020603050405020304" pitchFamily="18" charset="0"/>
              </a:rPr>
              <a:t>: y-axis is false positive rate (a.k.a., type 1 error); </a:t>
            </a:r>
            <a:r>
              <a:rPr lang="en-US" sz="1200" b="1" dirty="0">
                <a:effectLst/>
                <a:latin typeface="Calibri" panose="020F0502020204030204" pitchFamily="34" charset="0"/>
                <a:ea typeface="DengXian" panose="02010600030101010101" pitchFamily="2" charset="-122"/>
                <a:cs typeface="Times New Roman" panose="02020603050405020304" pitchFamily="18" charset="0"/>
              </a:rPr>
              <a:t>bottom row</a:t>
            </a:r>
            <a:r>
              <a:rPr lang="en-US" sz="1200" dirty="0">
                <a:effectLst/>
                <a:latin typeface="Calibri" panose="020F0502020204030204" pitchFamily="34" charset="0"/>
                <a:ea typeface="DengXian" panose="02010600030101010101" pitchFamily="2" charset="-122"/>
                <a:cs typeface="Times New Roman" panose="02020603050405020304" pitchFamily="18" charset="0"/>
              </a:rPr>
              <a:t>: y-axis is net positive rate (true positive – false positive); </a:t>
            </a:r>
            <a:r>
              <a:rPr lang="en-US" sz="1200" b="1" dirty="0">
                <a:effectLst/>
                <a:latin typeface="Calibri" panose="020F0502020204030204" pitchFamily="34" charset="0"/>
                <a:ea typeface="DengXian" panose="02010600030101010101" pitchFamily="2" charset="-122"/>
                <a:cs typeface="Times New Roman" panose="02020603050405020304" pitchFamily="18" charset="0"/>
              </a:rPr>
              <a:t>left columns </a:t>
            </a:r>
            <a:r>
              <a:rPr lang="en-US" sz="1200" dirty="0">
                <a:effectLst/>
                <a:latin typeface="Calibri" panose="020F0502020204030204" pitchFamily="34" charset="0"/>
                <a:ea typeface="DengXian" panose="02010600030101010101" pitchFamily="2" charset="-122"/>
                <a:cs typeface="Times New Roman" panose="02020603050405020304" pitchFamily="18" charset="0"/>
              </a:rPr>
              <a:t>(</a:t>
            </a:r>
            <a:r>
              <a:rPr lang="en-US" sz="1200" b="1" dirty="0">
                <a:effectLst/>
                <a:latin typeface="Calibri" panose="020F0502020204030204" pitchFamily="34" charset="0"/>
                <a:ea typeface="DengXian" panose="02010600030101010101" pitchFamily="2" charset="-122"/>
                <a:cs typeface="Times New Roman" panose="02020603050405020304" pitchFamily="18" charset="0"/>
              </a:rPr>
              <a:t>pure GxE</a:t>
            </a:r>
            <a:r>
              <a:rPr lang="en-US" sz="1200" dirty="0">
                <a:effectLst/>
                <a:latin typeface="Calibri" panose="020F0502020204030204" pitchFamily="34" charset="0"/>
                <a:ea typeface="DengXian" panose="02010600030101010101" pitchFamily="2" charset="-122"/>
                <a:cs typeface="Times New Roman" panose="02020603050405020304" pitchFamily="18" charset="0"/>
              </a:rPr>
              <a:t>): variance loci were additively induced by GxE, without environmental main effect; </a:t>
            </a:r>
            <a:r>
              <a:rPr lang="en-US" sz="1200" b="1" dirty="0">
                <a:effectLst/>
                <a:latin typeface="Calibri" panose="020F0502020204030204" pitchFamily="34" charset="0"/>
                <a:ea typeface="DengXian" panose="02010600030101010101" pitchFamily="2" charset="-122"/>
                <a:cs typeface="Times New Roman" panose="02020603050405020304" pitchFamily="18" charset="0"/>
              </a:rPr>
              <a:t>middle column (environment and GxE)</a:t>
            </a:r>
            <a:r>
              <a:rPr lang="en-US" sz="1200" dirty="0">
                <a:effectLst/>
                <a:latin typeface="Calibri" panose="020F0502020204030204" pitchFamily="34" charset="0"/>
                <a:ea typeface="DengXian" panose="02010600030101010101" pitchFamily="2" charset="-122"/>
                <a:cs typeface="Times New Roman" panose="02020603050405020304" pitchFamily="18" charset="0"/>
              </a:rPr>
              <a:t>: variance loci were additively induced by GxE locus, with coexisting environmental main effect; </a:t>
            </a:r>
            <a:r>
              <a:rPr lang="en-US" sz="1200" b="1" dirty="0">
                <a:effectLst/>
                <a:latin typeface="Calibri" panose="020F0502020204030204" pitchFamily="34" charset="0"/>
                <a:ea typeface="DengXian" panose="02010600030101010101" pitchFamily="2" charset="-122"/>
                <a:cs typeface="Times New Roman" panose="02020603050405020304" pitchFamily="18" charset="0"/>
              </a:rPr>
              <a:t>right column</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b="1" dirty="0">
                <a:effectLst/>
                <a:latin typeface="Calibri" panose="020F0502020204030204" pitchFamily="34" charset="0"/>
                <a:ea typeface="DengXian" panose="02010600030101010101" pitchFamily="2" charset="-122"/>
                <a:cs typeface="Times New Roman" panose="02020603050405020304" pitchFamily="18" charset="0"/>
              </a:rPr>
              <a:t>(multiplicative)</a:t>
            </a:r>
            <a:r>
              <a:rPr lang="en-US" sz="1200" dirty="0">
                <a:effectLst/>
                <a:latin typeface="Calibri" panose="020F0502020204030204" pitchFamily="34" charset="0"/>
                <a:ea typeface="DengXian" panose="02010600030101010101" pitchFamily="2" charset="-122"/>
                <a:cs typeface="Times New Roman" panose="02020603050405020304" pitchFamily="18" charset="0"/>
              </a:rPr>
              <a:t>: variance loci were multiplicative; </a:t>
            </a:r>
            <a:r>
              <a:rPr lang="en-US" sz="1200" b="1" dirty="0">
                <a:effectLst/>
                <a:latin typeface="Calibri" panose="020F0502020204030204" pitchFamily="34" charset="0"/>
                <a:ea typeface="DengXian" panose="02010600030101010101" pitchFamily="2" charset="-122"/>
                <a:cs typeface="Times New Roman" panose="02020603050405020304" pitchFamily="18" charset="0"/>
              </a:rPr>
              <a:t>red dashed line:</a:t>
            </a:r>
            <a:r>
              <a:rPr lang="en-US" sz="1200" dirty="0">
                <a:effectLst/>
                <a:latin typeface="Calibri" panose="020F0502020204030204" pitchFamily="34" charset="0"/>
                <a:ea typeface="DengXian" panose="02010600030101010101" pitchFamily="2" charset="-122"/>
                <a:cs typeface="Times New Roman" panose="02020603050405020304" pitchFamily="18" charset="0"/>
              </a:rPr>
              <a:t> expected false positive rate at the size of hypothesis testing (0.05).</a:t>
            </a:r>
          </a:p>
          <a:p>
            <a:pPr marL="0" marR="0" algn="just">
              <a:spcBef>
                <a:spcPts val="0"/>
              </a:spcBef>
              <a:spcAft>
                <a:spcPts val="0"/>
              </a:spcAft>
            </a:pPr>
            <a:endParaRPr lang="en-US" sz="1200" dirty="0">
              <a:latin typeface="Calibri" panose="020F0502020204030204" pitchFamily="34" charset="0"/>
              <a:ea typeface="DengXian" panose="02010600030101010101" pitchFamily="2" charset="-122"/>
              <a:cs typeface="Times New Roman" panose="02020603050405020304" pitchFamily="18" charset="0"/>
            </a:endParaRPr>
          </a:p>
          <a:p>
            <a:pPr marL="0" marR="0" algn="just">
              <a:spcBef>
                <a:spcPts val="0"/>
              </a:spcBef>
              <a:spcAft>
                <a:spcPts val="0"/>
              </a:spcAft>
            </a:pPr>
            <a:r>
              <a:rPr lang="en-US" sz="1200" dirty="0">
                <a:latin typeface="Calibri" panose="020F0502020204030204" pitchFamily="34" charset="0"/>
                <a:ea typeface="DengXian" panose="02010600030101010101" pitchFamily="2" charset="-122"/>
                <a:cs typeface="Times New Roman" panose="02020603050405020304" pitchFamily="18" charset="0"/>
              </a:rPr>
              <a:t>Colored solid lines denote putative GxE tests:</a:t>
            </a:r>
          </a:p>
          <a:p>
            <a:pPr marL="0" marR="0" algn="just">
              <a:spcBef>
                <a:spcPts val="0"/>
              </a:spcBef>
              <a:spcAft>
                <a:spcPts val="0"/>
              </a:spcAft>
            </a:pPr>
            <a:r>
              <a:rPr lang="en-US" sz="1200" b="1" dirty="0">
                <a:effectLst/>
                <a:latin typeface="Calibri" panose="020F0502020204030204" pitchFamily="34" charset="0"/>
                <a:ea typeface="DengXian" panose="02010600030101010101" pitchFamily="2" charset="-122"/>
                <a:cs typeface="Times New Roman" panose="02020603050405020304" pitchFamily="18" charset="0"/>
              </a:rPr>
              <a:t>DLM</a:t>
            </a:r>
            <a:r>
              <a:rPr lang="en-US" sz="1200" dirty="0">
                <a:effectLst/>
                <a:latin typeface="Calibri" panose="020F0502020204030204" pitchFamily="34" charset="0"/>
                <a:ea typeface="DengXian" panose="02010600030101010101" pitchFamily="2" charset="-122"/>
                <a:cs typeface="Times New Roman" panose="02020603050405020304" pitchFamily="18" charset="0"/>
              </a:rPr>
              <a:t>: double linear Model</a:t>
            </a:r>
          </a:p>
          <a:p>
            <a:pPr marL="0" marR="0" algn="just">
              <a:spcBef>
                <a:spcPts val="0"/>
              </a:spcBef>
              <a:spcAft>
                <a:spcPts val="0"/>
              </a:spcAft>
            </a:pPr>
            <a:r>
              <a:rPr lang="en-US" sz="1200" b="1" dirty="0">
                <a:latin typeface="Calibri" panose="020F0502020204030204" pitchFamily="34" charset="0"/>
                <a:ea typeface="DengXian" panose="02010600030101010101" pitchFamily="2" charset="-122"/>
                <a:cs typeface="Times New Roman" panose="02020603050405020304" pitchFamily="18" charset="0"/>
              </a:rPr>
              <a:t>VLA</a:t>
            </a:r>
            <a:r>
              <a:rPr lang="en-US" sz="1200" dirty="0">
                <a:latin typeface="Calibri" panose="020F0502020204030204" pitchFamily="34" charset="0"/>
                <a:ea typeface="DengXian" panose="02010600030101010101" pitchFamily="2" charset="-122"/>
                <a:cs typeface="Times New Roman" panose="02020603050405020304" pitchFamily="18" charset="0"/>
              </a:rPr>
              <a:t>: variance loci test, the proposed positive gradient test</a:t>
            </a:r>
          </a:p>
          <a:p>
            <a:pPr marL="0" marR="0" algn="just">
              <a:spcBef>
                <a:spcPts val="0"/>
              </a:spcBef>
              <a:spcAft>
                <a:spcPts val="0"/>
              </a:spcAft>
            </a:pPr>
            <a:r>
              <a:rPr lang="en-US" sz="1200" b="1" dirty="0">
                <a:effectLst/>
                <a:latin typeface="Calibri" panose="020F0502020204030204" pitchFamily="34" charset="0"/>
                <a:ea typeface="DengXian" panose="02010600030101010101" pitchFamily="2" charset="-122"/>
                <a:cs typeface="Times New Roman" panose="02020603050405020304" pitchFamily="18" charset="0"/>
              </a:rPr>
              <a:t>LVT</a:t>
            </a:r>
            <a:r>
              <a:rPr lang="en-US" sz="1200" dirty="0">
                <a:effectLst/>
                <a:latin typeface="Calibri" panose="020F0502020204030204" pitchFamily="34" charset="0"/>
                <a:ea typeface="DengXian" panose="02010600030101010101" pitchFamily="2" charset="-122"/>
                <a:cs typeface="Times New Roman" panose="02020603050405020304" pitchFamily="18" charset="0"/>
              </a:rPr>
              <a:t>: Levene’s robust test of heterogeneous variance.</a:t>
            </a:r>
          </a:p>
          <a:p>
            <a:pPr marL="0" marR="0" algn="just">
              <a:spcBef>
                <a:spcPts val="0"/>
              </a:spcBef>
              <a:spcAft>
                <a:spcPts val="0"/>
              </a:spcAft>
            </a:pPr>
            <a:r>
              <a:rPr lang="en-US" sz="1200" b="1" dirty="0">
                <a:latin typeface="Calibri" panose="020F0502020204030204" pitchFamily="34" charset="0"/>
                <a:ea typeface="DengXian" panose="02010600030101010101" pitchFamily="2" charset="-122"/>
                <a:cs typeface="Times New Roman" panose="02020603050405020304" pitchFamily="18" charset="0"/>
              </a:rPr>
              <a:t>DRM</a:t>
            </a:r>
            <a:r>
              <a:rPr lang="en-US" sz="1200" dirty="0">
                <a:latin typeface="Calibri" panose="020F0502020204030204" pitchFamily="34" charset="0"/>
                <a:ea typeface="DengXian" panose="02010600030101010101" pitchFamily="2" charset="-122"/>
                <a:cs typeface="Times New Roman" panose="02020603050405020304" pitchFamily="18" charset="0"/>
              </a:rPr>
              <a:t>: deviation regression model</a:t>
            </a:r>
          </a:p>
          <a:p>
            <a:pPr marL="0" marR="0" algn="just">
              <a:spcBef>
                <a:spcPts val="0"/>
              </a:spcBef>
              <a:spcAft>
                <a:spcPts val="0"/>
              </a:spcAft>
            </a:pPr>
            <a:r>
              <a:rPr lang="en-US" sz="1200" b="1" dirty="0">
                <a:effectLst/>
                <a:latin typeface="Calibri" panose="020F0502020204030204" pitchFamily="34" charset="0"/>
                <a:ea typeface="DengXian" panose="02010600030101010101" pitchFamily="2" charset="-122"/>
                <a:cs typeface="Times New Roman" panose="02020603050405020304" pitchFamily="18" charset="0"/>
              </a:rPr>
              <a:t>DGLM</a:t>
            </a:r>
            <a:r>
              <a:rPr lang="en-US" sz="1200" dirty="0">
                <a:effectLst/>
                <a:latin typeface="Calibri" panose="020F0502020204030204" pitchFamily="34" charset="0"/>
                <a:ea typeface="DengXian" panose="02010600030101010101" pitchFamily="2" charset="-122"/>
                <a:cs typeface="Times New Roman" panose="02020603050405020304" pitchFamily="18" charset="0"/>
              </a:rPr>
              <a:t>: double generalized linear model.</a:t>
            </a:r>
          </a:p>
        </p:txBody>
      </p:sp>
    </p:spTree>
    <p:extLst>
      <p:ext uri="{BB962C8B-B14F-4D97-AF65-F5344CB8AC3E}">
        <p14:creationId xmlns:p14="http://schemas.microsoft.com/office/powerpoint/2010/main" val="227627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BD4DB3-2282-4516-A1F6-2D65E7CD1E6A}"/>
              </a:ext>
            </a:extLst>
          </p:cNvPr>
          <p:cNvPicPr>
            <a:picLocks noChangeAspect="1"/>
          </p:cNvPicPr>
          <p:nvPr/>
        </p:nvPicPr>
        <p:blipFill>
          <a:blip r:embed="rId2"/>
          <a:srcRect/>
          <a:stretch/>
        </p:blipFill>
        <p:spPr>
          <a:xfrm>
            <a:off x="0" y="0"/>
            <a:ext cx="6583693" cy="5538227"/>
          </a:xfrm>
          <a:prstGeom prst="rect">
            <a:avLst/>
          </a:prstGeom>
        </p:spPr>
      </p:pic>
      <p:sp>
        <p:nvSpPr>
          <p:cNvPr id="6" name="TextBox 5">
            <a:extLst>
              <a:ext uri="{FF2B5EF4-FFF2-40B4-BE49-F238E27FC236}">
                <a16:creationId xmlns:a16="http://schemas.microsoft.com/office/drawing/2014/main" id="{5DBF0B50-6E80-4478-9B1A-9DACA16E1994}"/>
              </a:ext>
            </a:extLst>
          </p:cNvPr>
          <p:cNvSpPr txBox="1"/>
          <p:nvPr/>
        </p:nvSpPr>
        <p:spPr>
          <a:xfrm>
            <a:off x="6583693" y="0"/>
            <a:ext cx="5608307" cy="3046988"/>
          </a:xfrm>
          <a:prstGeom prst="rect">
            <a:avLst/>
          </a:prstGeom>
          <a:noFill/>
        </p:spPr>
        <p:txBody>
          <a:bodyPr wrap="square">
            <a:spAutoFit/>
          </a:bodyPr>
          <a:lstStyle/>
          <a:p>
            <a:pPr marL="0" marR="0" algn="ctr">
              <a:spcBef>
                <a:spcPts val="0"/>
              </a:spcBef>
              <a:spcAft>
                <a:spcPts val="0"/>
              </a:spcAft>
            </a:pPr>
            <a:r>
              <a:rPr lang="en-US" sz="1200" b="1" dirty="0">
                <a:effectLst/>
                <a:latin typeface="Calibri" panose="020F0502020204030204" pitchFamily="34" charset="0"/>
                <a:ea typeface="DengXian" panose="02010600030101010101" pitchFamily="2" charset="-122"/>
                <a:cs typeface="Times New Roman" panose="02020603050405020304" pitchFamily="18" charset="0"/>
              </a:rPr>
              <a:t>Figure 1b: Performance on simulated binary phenotype with 50% case rate</a:t>
            </a:r>
            <a:endParaRPr lang="en-US" sz="1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gn="just">
              <a:spcBef>
                <a:spcPts val="0"/>
              </a:spcBef>
              <a:spcAft>
                <a:spcPts val="0"/>
              </a:spcAft>
            </a:pPr>
            <a:r>
              <a:rPr lang="en-US" sz="1200" b="1" dirty="0">
                <a:effectLst/>
                <a:latin typeface="Calibri" panose="020F0502020204030204" pitchFamily="34" charset="0"/>
                <a:ea typeface="DengXian" panose="02010600030101010101" pitchFamily="2" charset="-122"/>
                <a:cs typeface="Times New Roman" panose="02020603050405020304" pitchFamily="18" charset="0"/>
              </a:rPr>
              <a:t>top row:</a:t>
            </a:r>
            <a:r>
              <a:rPr lang="en-US" sz="1200" dirty="0">
                <a:effectLst/>
                <a:latin typeface="Calibri" panose="020F0502020204030204" pitchFamily="34" charset="0"/>
                <a:ea typeface="DengXian" panose="02010600030101010101" pitchFamily="2" charset="-122"/>
                <a:cs typeface="Times New Roman" panose="02020603050405020304" pitchFamily="18" charset="0"/>
              </a:rPr>
              <a:t> y-axis is true positive rate (a.k.a., power); </a:t>
            </a:r>
            <a:r>
              <a:rPr lang="en-US" sz="1200" b="1" dirty="0">
                <a:effectLst/>
                <a:latin typeface="Calibri" panose="020F0502020204030204" pitchFamily="34" charset="0"/>
                <a:ea typeface="DengXian" panose="02010600030101010101" pitchFamily="2" charset="-122"/>
                <a:cs typeface="Times New Roman" panose="02020603050405020304" pitchFamily="18" charset="0"/>
              </a:rPr>
              <a:t>middle row</a:t>
            </a:r>
            <a:r>
              <a:rPr lang="en-US" sz="1200" dirty="0">
                <a:effectLst/>
                <a:latin typeface="Calibri" panose="020F0502020204030204" pitchFamily="34" charset="0"/>
                <a:ea typeface="DengXian" panose="02010600030101010101" pitchFamily="2" charset="-122"/>
                <a:cs typeface="Times New Roman" panose="02020603050405020304" pitchFamily="18" charset="0"/>
              </a:rPr>
              <a:t>: y-axis is false positive rate (a.k.a., type 1 error); </a:t>
            </a:r>
            <a:r>
              <a:rPr lang="en-US" sz="1200" b="1" dirty="0">
                <a:effectLst/>
                <a:latin typeface="Calibri" panose="020F0502020204030204" pitchFamily="34" charset="0"/>
                <a:ea typeface="DengXian" panose="02010600030101010101" pitchFamily="2" charset="-122"/>
                <a:cs typeface="Times New Roman" panose="02020603050405020304" pitchFamily="18" charset="0"/>
              </a:rPr>
              <a:t>bottom row</a:t>
            </a:r>
            <a:r>
              <a:rPr lang="en-US" sz="1200" dirty="0">
                <a:effectLst/>
                <a:latin typeface="Calibri" panose="020F0502020204030204" pitchFamily="34" charset="0"/>
                <a:ea typeface="DengXian" panose="02010600030101010101" pitchFamily="2" charset="-122"/>
                <a:cs typeface="Times New Roman" panose="02020603050405020304" pitchFamily="18" charset="0"/>
              </a:rPr>
              <a:t>: y-axis is net positive rate (true positive – false positive); </a:t>
            </a:r>
            <a:r>
              <a:rPr lang="en-US" sz="1200" b="1" dirty="0">
                <a:effectLst/>
                <a:latin typeface="Calibri" panose="020F0502020204030204" pitchFamily="34" charset="0"/>
                <a:ea typeface="DengXian" panose="02010600030101010101" pitchFamily="2" charset="-122"/>
                <a:cs typeface="Times New Roman" panose="02020603050405020304" pitchFamily="18" charset="0"/>
              </a:rPr>
              <a:t>left columns </a:t>
            </a:r>
            <a:r>
              <a:rPr lang="en-US" sz="1200" dirty="0">
                <a:effectLst/>
                <a:latin typeface="Calibri" panose="020F0502020204030204" pitchFamily="34" charset="0"/>
                <a:ea typeface="DengXian" panose="02010600030101010101" pitchFamily="2" charset="-122"/>
                <a:cs typeface="Times New Roman" panose="02020603050405020304" pitchFamily="18" charset="0"/>
              </a:rPr>
              <a:t>(</a:t>
            </a:r>
            <a:r>
              <a:rPr lang="en-US" sz="1200" b="1" dirty="0">
                <a:effectLst/>
                <a:latin typeface="Calibri" panose="020F0502020204030204" pitchFamily="34" charset="0"/>
                <a:ea typeface="DengXian" panose="02010600030101010101" pitchFamily="2" charset="-122"/>
                <a:cs typeface="Times New Roman" panose="02020603050405020304" pitchFamily="18" charset="0"/>
              </a:rPr>
              <a:t>pure GxE</a:t>
            </a:r>
            <a:r>
              <a:rPr lang="en-US" sz="1200" dirty="0">
                <a:effectLst/>
                <a:latin typeface="Calibri" panose="020F0502020204030204" pitchFamily="34" charset="0"/>
                <a:ea typeface="DengXian" panose="02010600030101010101" pitchFamily="2" charset="-122"/>
                <a:cs typeface="Times New Roman" panose="02020603050405020304" pitchFamily="18" charset="0"/>
              </a:rPr>
              <a:t>): variance loci were additively induced by GxE, without environmental main effect; </a:t>
            </a:r>
            <a:r>
              <a:rPr lang="en-US" sz="1200" b="1" dirty="0">
                <a:effectLst/>
                <a:latin typeface="Calibri" panose="020F0502020204030204" pitchFamily="34" charset="0"/>
                <a:ea typeface="DengXian" panose="02010600030101010101" pitchFamily="2" charset="-122"/>
                <a:cs typeface="Times New Roman" panose="02020603050405020304" pitchFamily="18" charset="0"/>
              </a:rPr>
              <a:t>middle column (environmental main effect and GxE)</a:t>
            </a:r>
            <a:r>
              <a:rPr lang="en-US" sz="1200" dirty="0">
                <a:effectLst/>
                <a:latin typeface="Calibri" panose="020F0502020204030204" pitchFamily="34" charset="0"/>
                <a:ea typeface="DengXian" panose="02010600030101010101" pitchFamily="2" charset="-122"/>
                <a:cs typeface="Times New Roman" panose="02020603050405020304" pitchFamily="18" charset="0"/>
              </a:rPr>
              <a:t>: variance loci were additively induced by GxE locus, with coexisting environmental main effect; </a:t>
            </a:r>
            <a:r>
              <a:rPr lang="en-US" sz="1200" b="1" dirty="0">
                <a:effectLst/>
                <a:latin typeface="Calibri" panose="020F0502020204030204" pitchFamily="34" charset="0"/>
                <a:ea typeface="DengXian" panose="02010600030101010101" pitchFamily="2" charset="-122"/>
                <a:cs typeface="Times New Roman" panose="02020603050405020304" pitchFamily="18" charset="0"/>
              </a:rPr>
              <a:t>right column</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b="1" dirty="0">
                <a:effectLst/>
                <a:latin typeface="Calibri" panose="020F0502020204030204" pitchFamily="34" charset="0"/>
                <a:ea typeface="DengXian" panose="02010600030101010101" pitchFamily="2" charset="-122"/>
                <a:cs typeface="Times New Roman" panose="02020603050405020304" pitchFamily="18" charset="0"/>
              </a:rPr>
              <a:t>(multiplicative)</a:t>
            </a:r>
            <a:r>
              <a:rPr lang="en-US" sz="1200" dirty="0">
                <a:effectLst/>
                <a:latin typeface="Calibri" panose="020F0502020204030204" pitchFamily="34" charset="0"/>
                <a:ea typeface="DengXian" panose="02010600030101010101" pitchFamily="2" charset="-122"/>
                <a:cs typeface="Times New Roman" panose="02020603050405020304" pitchFamily="18" charset="0"/>
              </a:rPr>
              <a:t>: variance loci were multiplicative; </a:t>
            </a:r>
            <a:r>
              <a:rPr lang="en-US" sz="1200" b="1" dirty="0">
                <a:effectLst/>
                <a:latin typeface="Calibri" panose="020F0502020204030204" pitchFamily="34" charset="0"/>
                <a:ea typeface="DengXian" panose="02010600030101010101" pitchFamily="2" charset="-122"/>
                <a:cs typeface="Times New Roman" panose="02020603050405020304" pitchFamily="18" charset="0"/>
              </a:rPr>
              <a:t>colored solid lines</a:t>
            </a:r>
            <a:r>
              <a:rPr lang="en-US" sz="1200" dirty="0">
                <a:effectLst/>
                <a:latin typeface="Calibri" panose="020F0502020204030204" pitchFamily="34" charset="0"/>
                <a:ea typeface="DengXian" panose="02010600030101010101" pitchFamily="2" charset="-122"/>
                <a:cs typeface="Times New Roman" panose="02020603050405020304" pitchFamily="18" charset="0"/>
              </a:rPr>
              <a:t>: variance loci tests; </a:t>
            </a:r>
            <a:r>
              <a:rPr lang="en-US" sz="1200" b="1" dirty="0">
                <a:effectLst/>
                <a:latin typeface="Calibri" panose="020F0502020204030204" pitchFamily="34" charset="0"/>
                <a:ea typeface="DengXian" panose="02010600030101010101" pitchFamily="2" charset="-122"/>
                <a:cs typeface="Times New Roman" panose="02020603050405020304" pitchFamily="18" charset="0"/>
              </a:rPr>
              <a:t>red dashed line:</a:t>
            </a:r>
            <a:r>
              <a:rPr lang="en-US" sz="1200" dirty="0">
                <a:effectLst/>
                <a:latin typeface="Calibri" panose="020F0502020204030204" pitchFamily="34" charset="0"/>
                <a:ea typeface="DengXian" panose="02010600030101010101" pitchFamily="2" charset="-122"/>
                <a:cs typeface="Times New Roman" panose="02020603050405020304" pitchFamily="18" charset="0"/>
              </a:rPr>
              <a:t> expected false positive rate at the size of hypothesis testing (0.05).</a:t>
            </a:r>
          </a:p>
          <a:p>
            <a:pPr marL="0" marR="0" algn="just">
              <a:spcBef>
                <a:spcPts val="0"/>
              </a:spcBef>
              <a:spcAft>
                <a:spcPts val="0"/>
              </a:spcAft>
            </a:pPr>
            <a:endParaRPr lang="en-US" sz="1200" dirty="0">
              <a:latin typeface="Calibri" panose="020F0502020204030204" pitchFamily="34" charset="0"/>
              <a:ea typeface="DengXian" panose="02010600030101010101" pitchFamily="2" charset="-122"/>
              <a:cs typeface="Times New Roman" panose="02020603050405020304" pitchFamily="18" charset="0"/>
            </a:endParaRPr>
          </a:p>
          <a:p>
            <a:pPr marL="0" marR="0" algn="just">
              <a:spcBef>
                <a:spcPts val="0"/>
              </a:spcBef>
              <a:spcAft>
                <a:spcPts val="0"/>
              </a:spcAft>
            </a:pPr>
            <a:r>
              <a:rPr lang="en-US" sz="1200" dirty="0">
                <a:latin typeface="Calibri" panose="020F0502020204030204" pitchFamily="34" charset="0"/>
                <a:ea typeface="DengXian" panose="02010600030101010101" pitchFamily="2" charset="-122"/>
                <a:cs typeface="Times New Roman" panose="02020603050405020304" pitchFamily="18" charset="0"/>
              </a:rPr>
              <a:t>Colored solid lines denote putative GxE tests:</a:t>
            </a:r>
          </a:p>
          <a:p>
            <a:pPr marL="0" marR="0" algn="just">
              <a:spcBef>
                <a:spcPts val="0"/>
              </a:spcBef>
              <a:spcAft>
                <a:spcPts val="0"/>
              </a:spcAft>
            </a:pPr>
            <a:r>
              <a:rPr lang="en-US" sz="1200" b="1" dirty="0">
                <a:effectLst/>
                <a:latin typeface="Calibri" panose="020F0502020204030204" pitchFamily="34" charset="0"/>
                <a:ea typeface="DengXian" panose="02010600030101010101" pitchFamily="2" charset="-122"/>
                <a:cs typeface="Times New Roman" panose="02020603050405020304" pitchFamily="18" charset="0"/>
              </a:rPr>
              <a:t>DLM</a:t>
            </a:r>
            <a:r>
              <a:rPr lang="en-US" sz="1200" dirty="0">
                <a:effectLst/>
                <a:latin typeface="Calibri" panose="020F0502020204030204" pitchFamily="34" charset="0"/>
                <a:ea typeface="DengXian" panose="02010600030101010101" pitchFamily="2" charset="-122"/>
                <a:cs typeface="Times New Roman" panose="02020603050405020304" pitchFamily="18" charset="0"/>
              </a:rPr>
              <a:t>: double linear Model</a:t>
            </a:r>
          </a:p>
          <a:p>
            <a:pPr marL="0" marR="0" algn="just">
              <a:spcBef>
                <a:spcPts val="0"/>
              </a:spcBef>
              <a:spcAft>
                <a:spcPts val="0"/>
              </a:spcAft>
            </a:pPr>
            <a:r>
              <a:rPr lang="en-US" sz="1200" b="1" dirty="0">
                <a:latin typeface="Calibri" panose="020F0502020204030204" pitchFamily="34" charset="0"/>
                <a:ea typeface="DengXian" panose="02010600030101010101" pitchFamily="2" charset="-122"/>
                <a:cs typeface="Times New Roman" panose="02020603050405020304" pitchFamily="18" charset="0"/>
              </a:rPr>
              <a:t>VLA</a:t>
            </a:r>
            <a:r>
              <a:rPr lang="en-US" sz="1200" dirty="0">
                <a:latin typeface="Calibri" panose="020F0502020204030204" pitchFamily="34" charset="0"/>
                <a:ea typeface="DengXian" panose="02010600030101010101" pitchFamily="2" charset="-122"/>
                <a:cs typeface="Times New Roman" panose="02020603050405020304" pitchFamily="18" charset="0"/>
              </a:rPr>
              <a:t>: variance loci test, the proposed positive gradient test</a:t>
            </a:r>
          </a:p>
          <a:p>
            <a:pPr marL="0" marR="0" algn="just">
              <a:spcBef>
                <a:spcPts val="0"/>
              </a:spcBef>
              <a:spcAft>
                <a:spcPts val="0"/>
              </a:spcAft>
            </a:pPr>
            <a:r>
              <a:rPr lang="en-US" sz="1200" b="1" dirty="0">
                <a:effectLst/>
                <a:latin typeface="Calibri" panose="020F0502020204030204" pitchFamily="34" charset="0"/>
                <a:ea typeface="DengXian" panose="02010600030101010101" pitchFamily="2" charset="-122"/>
                <a:cs typeface="Times New Roman" panose="02020603050405020304" pitchFamily="18" charset="0"/>
              </a:rPr>
              <a:t>LVT</a:t>
            </a:r>
            <a:r>
              <a:rPr lang="en-US" sz="1200" dirty="0">
                <a:effectLst/>
                <a:latin typeface="Calibri" panose="020F0502020204030204" pitchFamily="34" charset="0"/>
                <a:ea typeface="DengXian" panose="02010600030101010101" pitchFamily="2" charset="-122"/>
                <a:cs typeface="Times New Roman" panose="02020603050405020304" pitchFamily="18" charset="0"/>
              </a:rPr>
              <a:t>: Levene’s robust test of heterogeneous variance.</a:t>
            </a:r>
          </a:p>
          <a:p>
            <a:pPr marL="0" marR="0" algn="just">
              <a:spcBef>
                <a:spcPts val="0"/>
              </a:spcBef>
              <a:spcAft>
                <a:spcPts val="0"/>
              </a:spcAft>
            </a:pPr>
            <a:r>
              <a:rPr lang="en-US" sz="1200" b="1" dirty="0">
                <a:latin typeface="Calibri" panose="020F0502020204030204" pitchFamily="34" charset="0"/>
                <a:ea typeface="DengXian" panose="02010600030101010101" pitchFamily="2" charset="-122"/>
                <a:cs typeface="Times New Roman" panose="02020603050405020304" pitchFamily="18" charset="0"/>
              </a:rPr>
              <a:t>DRM</a:t>
            </a:r>
            <a:r>
              <a:rPr lang="en-US" sz="1200" dirty="0">
                <a:latin typeface="Calibri" panose="020F0502020204030204" pitchFamily="34" charset="0"/>
                <a:ea typeface="DengXian" panose="02010600030101010101" pitchFamily="2" charset="-122"/>
                <a:cs typeface="Times New Roman" panose="02020603050405020304" pitchFamily="18" charset="0"/>
              </a:rPr>
              <a:t>: deviation regression model</a:t>
            </a:r>
          </a:p>
          <a:p>
            <a:pPr marL="0" marR="0" algn="just">
              <a:spcBef>
                <a:spcPts val="0"/>
              </a:spcBef>
              <a:spcAft>
                <a:spcPts val="0"/>
              </a:spcAft>
            </a:pPr>
            <a:r>
              <a:rPr lang="en-US" sz="1200" b="1" dirty="0">
                <a:effectLst/>
                <a:latin typeface="Calibri" panose="020F0502020204030204" pitchFamily="34" charset="0"/>
                <a:ea typeface="DengXian" panose="02010600030101010101" pitchFamily="2" charset="-122"/>
                <a:cs typeface="Times New Roman" panose="02020603050405020304" pitchFamily="18" charset="0"/>
              </a:rPr>
              <a:t>DGLM</a:t>
            </a:r>
            <a:r>
              <a:rPr lang="en-US" sz="1200" dirty="0">
                <a:effectLst/>
                <a:latin typeface="Calibri" panose="020F0502020204030204" pitchFamily="34" charset="0"/>
                <a:ea typeface="DengXian" panose="02010600030101010101" pitchFamily="2" charset="-122"/>
                <a:cs typeface="Times New Roman" panose="02020603050405020304" pitchFamily="18" charset="0"/>
              </a:rPr>
              <a:t>: double generalized linear model.</a:t>
            </a:r>
          </a:p>
        </p:txBody>
      </p:sp>
    </p:spTree>
    <p:extLst>
      <p:ext uri="{BB962C8B-B14F-4D97-AF65-F5344CB8AC3E}">
        <p14:creationId xmlns:p14="http://schemas.microsoft.com/office/powerpoint/2010/main" val="586830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4F0BD4-399B-4417-9E9D-D73161475356}"/>
              </a:ext>
            </a:extLst>
          </p:cNvPr>
          <p:cNvPicPr>
            <a:picLocks noChangeAspect="1"/>
          </p:cNvPicPr>
          <p:nvPr/>
        </p:nvPicPr>
        <p:blipFill>
          <a:blip r:embed="rId2"/>
          <a:srcRect/>
          <a:stretch/>
        </p:blipFill>
        <p:spPr>
          <a:xfrm>
            <a:off x="0" y="0"/>
            <a:ext cx="6583693" cy="5538227"/>
          </a:xfrm>
          <a:prstGeom prst="rect">
            <a:avLst/>
          </a:prstGeom>
        </p:spPr>
      </p:pic>
      <p:sp>
        <p:nvSpPr>
          <p:cNvPr id="6" name="TextBox 5">
            <a:extLst>
              <a:ext uri="{FF2B5EF4-FFF2-40B4-BE49-F238E27FC236}">
                <a16:creationId xmlns:a16="http://schemas.microsoft.com/office/drawing/2014/main" id="{C29CE001-33D8-4E93-86FA-C5A5CD27B299}"/>
              </a:ext>
            </a:extLst>
          </p:cNvPr>
          <p:cNvSpPr txBox="1"/>
          <p:nvPr/>
        </p:nvSpPr>
        <p:spPr>
          <a:xfrm>
            <a:off x="6583693" y="0"/>
            <a:ext cx="5608307" cy="3046988"/>
          </a:xfrm>
          <a:prstGeom prst="rect">
            <a:avLst/>
          </a:prstGeom>
          <a:noFill/>
        </p:spPr>
        <p:txBody>
          <a:bodyPr wrap="square">
            <a:spAutoFit/>
          </a:bodyPr>
          <a:lstStyle/>
          <a:p>
            <a:pPr marL="0" marR="0" algn="ctr">
              <a:spcBef>
                <a:spcPts val="0"/>
              </a:spcBef>
              <a:spcAft>
                <a:spcPts val="0"/>
              </a:spcAft>
            </a:pPr>
            <a:r>
              <a:rPr lang="en-US" sz="1200" b="1" dirty="0">
                <a:effectLst/>
                <a:latin typeface="Calibri" panose="020F0502020204030204" pitchFamily="34" charset="0"/>
                <a:ea typeface="DengXian" panose="02010600030101010101" pitchFamily="2" charset="-122"/>
                <a:cs typeface="Times New Roman" panose="02020603050405020304" pitchFamily="18" charset="0"/>
              </a:rPr>
              <a:t>Figure 1c: Performance on simulated binary phenotype with 7.8% case rate</a:t>
            </a:r>
            <a:endParaRPr lang="en-US" sz="1200" dirty="0">
              <a:effectLst/>
              <a:latin typeface="Calibri" panose="020F0502020204030204" pitchFamily="34" charset="0"/>
              <a:ea typeface="DengXian" panose="02010600030101010101" pitchFamily="2" charset="-122"/>
              <a:cs typeface="Times New Roman" panose="02020603050405020304" pitchFamily="18" charset="0"/>
            </a:endParaRPr>
          </a:p>
          <a:p>
            <a:r>
              <a:rPr lang="en-US" sz="1200" b="1" dirty="0">
                <a:effectLst/>
                <a:latin typeface="Calibri" panose="020F0502020204030204" pitchFamily="34" charset="0"/>
                <a:ea typeface="DengXian" panose="02010600030101010101" pitchFamily="2" charset="-122"/>
                <a:cs typeface="Times New Roman" panose="02020603050405020304" pitchFamily="18" charset="0"/>
              </a:rPr>
              <a:t>top row:</a:t>
            </a:r>
            <a:r>
              <a:rPr lang="en-US" sz="1200" dirty="0">
                <a:effectLst/>
                <a:latin typeface="Calibri" panose="020F0502020204030204" pitchFamily="34" charset="0"/>
                <a:ea typeface="DengXian" panose="02010600030101010101" pitchFamily="2" charset="-122"/>
                <a:cs typeface="Times New Roman" panose="02020603050405020304" pitchFamily="18" charset="0"/>
              </a:rPr>
              <a:t> y-axis is true positive rate (a.k.a., power); </a:t>
            </a:r>
            <a:r>
              <a:rPr lang="en-US" sz="1200" b="1" dirty="0">
                <a:effectLst/>
                <a:latin typeface="Calibri" panose="020F0502020204030204" pitchFamily="34" charset="0"/>
                <a:ea typeface="DengXian" panose="02010600030101010101" pitchFamily="2" charset="-122"/>
                <a:cs typeface="Times New Roman" panose="02020603050405020304" pitchFamily="18" charset="0"/>
              </a:rPr>
              <a:t>middle row</a:t>
            </a:r>
            <a:r>
              <a:rPr lang="en-US" sz="1200" dirty="0">
                <a:effectLst/>
                <a:latin typeface="Calibri" panose="020F0502020204030204" pitchFamily="34" charset="0"/>
                <a:ea typeface="DengXian" panose="02010600030101010101" pitchFamily="2" charset="-122"/>
                <a:cs typeface="Times New Roman" panose="02020603050405020304" pitchFamily="18" charset="0"/>
              </a:rPr>
              <a:t>: y-axis is false positive rate (a.k.a., type 1 error); </a:t>
            </a:r>
            <a:r>
              <a:rPr lang="en-US" sz="1200" b="1" dirty="0">
                <a:effectLst/>
                <a:latin typeface="Calibri" panose="020F0502020204030204" pitchFamily="34" charset="0"/>
                <a:ea typeface="DengXian" panose="02010600030101010101" pitchFamily="2" charset="-122"/>
                <a:cs typeface="Times New Roman" panose="02020603050405020304" pitchFamily="18" charset="0"/>
              </a:rPr>
              <a:t>bottom row</a:t>
            </a:r>
            <a:r>
              <a:rPr lang="en-US" sz="1200" dirty="0">
                <a:effectLst/>
                <a:latin typeface="Calibri" panose="020F0502020204030204" pitchFamily="34" charset="0"/>
                <a:ea typeface="DengXian" panose="02010600030101010101" pitchFamily="2" charset="-122"/>
                <a:cs typeface="Times New Roman" panose="02020603050405020304" pitchFamily="18" charset="0"/>
              </a:rPr>
              <a:t>: y-axis is net positive rate (true positive – false positive); </a:t>
            </a:r>
            <a:r>
              <a:rPr lang="en-US" sz="1200" b="1" dirty="0">
                <a:effectLst/>
                <a:latin typeface="Calibri" panose="020F0502020204030204" pitchFamily="34" charset="0"/>
                <a:ea typeface="DengXian" panose="02010600030101010101" pitchFamily="2" charset="-122"/>
                <a:cs typeface="Times New Roman" panose="02020603050405020304" pitchFamily="18" charset="0"/>
              </a:rPr>
              <a:t>left columns </a:t>
            </a:r>
            <a:r>
              <a:rPr lang="en-US" sz="1200" dirty="0">
                <a:effectLst/>
                <a:latin typeface="Calibri" panose="020F0502020204030204" pitchFamily="34" charset="0"/>
                <a:ea typeface="DengXian" panose="02010600030101010101" pitchFamily="2" charset="-122"/>
                <a:cs typeface="Times New Roman" panose="02020603050405020304" pitchFamily="18" charset="0"/>
              </a:rPr>
              <a:t>(</a:t>
            </a:r>
            <a:r>
              <a:rPr lang="en-US" sz="1200" b="1" dirty="0">
                <a:effectLst/>
                <a:latin typeface="Calibri" panose="020F0502020204030204" pitchFamily="34" charset="0"/>
                <a:ea typeface="DengXian" panose="02010600030101010101" pitchFamily="2" charset="-122"/>
                <a:cs typeface="Times New Roman" panose="02020603050405020304" pitchFamily="18" charset="0"/>
              </a:rPr>
              <a:t>pure GxE</a:t>
            </a:r>
            <a:r>
              <a:rPr lang="en-US" sz="1200" dirty="0">
                <a:effectLst/>
                <a:latin typeface="Calibri" panose="020F0502020204030204" pitchFamily="34" charset="0"/>
                <a:ea typeface="DengXian" panose="02010600030101010101" pitchFamily="2" charset="-122"/>
                <a:cs typeface="Times New Roman" panose="02020603050405020304" pitchFamily="18" charset="0"/>
              </a:rPr>
              <a:t>): variance loci were additively induced by GxE, without environmental main effect; </a:t>
            </a:r>
            <a:r>
              <a:rPr lang="en-US" sz="1200" b="1" dirty="0">
                <a:effectLst/>
                <a:latin typeface="Calibri" panose="020F0502020204030204" pitchFamily="34" charset="0"/>
                <a:ea typeface="DengXian" panose="02010600030101010101" pitchFamily="2" charset="-122"/>
                <a:cs typeface="Times New Roman" panose="02020603050405020304" pitchFamily="18" charset="0"/>
              </a:rPr>
              <a:t>middle column (environmental main effect and GxE)</a:t>
            </a:r>
            <a:r>
              <a:rPr lang="en-US" sz="1200" dirty="0">
                <a:effectLst/>
                <a:latin typeface="Calibri" panose="020F0502020204030204" pitchFamily="34" charset="0"/>
                <a:ea typeface="DengXian" panose="02010600030101010101" pitchFamily="2" charset="-122"/>
                <a:cs typeface="Times New Roman" panose="02020603050405020304" pitchFamily="18" charset="0"/>
              </a:rPr>
              <a:t>: variance loci were additively induced by GxE locus, with coexisting environmental main effect; </a:t>
            </a:r>
            <a:r>
              <a:rPr lang="en-US" sz="1200" b="1" dirty="0">
                <a:effectLst/>
                <a:latin typeface="Calibri" panose="020F0502020204030204" pitchFamily="34" charset="0"/>
                <a:ea typeface="DengXian" panose="02010600030101010101" pitchFamily="2" charset="-122"/>
                <a:cs typeface="Times New Roman" panose="02020603050405020304" pitchFamily="18" charset="0"/>
              </a:rPr>
              <a:t>right column</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b="1" dirty="0">
                <a:effectLst/>
                <a:latin typeface="Calibri" panose="020F0502020204030204" pitchFamily="34" charset="0"/>
                <a:ea typeface="DengXian" panose="02010600030101010101" pitchFamily="2" charset="-122"/>
                <a:cs typeface="Times New Roman" panose="02020603050405020304" pitchFamily="18" charset="0"/>
              </a:rPr>
              <a:t>(multiplicative)</a:t>
            </a:r>
            <a:r>
              <a:rPr lang="en-US" sz="1200" dirty="0">
                <a:effectLst/>
                <a:latin typeface="Calibri" panose="020F0502020204030204" pitchFamily="34" charset="0"/>
                <a:ea typeface="DengXian" panose="02010600030101010101" pitchFamily="2" charset="-122"/>
                <a:cs typeface="Times New Roman" panose="02020603050405020304" pitchFamily="18" charset="0"/>
              </a:rPr>
              <a:t>: variance loci were multiplicative; </a:t>
            </a:r>
            <a:r>
              <a:rPr lang="en-US" sz="1200" b="1" dirty="0">
                <a:effectLst/>
                <a:latin typeface="Calibri" panose="020F0502020204030204" pitchFamily="34" charset="0"/>
                <a:ea typeface="DengXian" panose="02010600030101010101" pitchFamily="2" charset="-122"/>
                <a:cs typeface="Times New Roman" panose="02020603050405020304" pitchFamily="18" charset="0"/>
              </a:rPr>
              <a:t>colored solid lines</a:t>
            </a:r>
            <a:r>
              <a:rPr lang="en-US" sz="1200" dirty="0">
                <a:effectLst/>
                <a:latin typeface="Calibri" panose="020F0502020204030204" pitchFamily="34" charset="0"/>
                <a:ea typeface="DengXian" panose="02010600030101010101" pitchFamily="2" charset="-122"/>
                <a:cs typeface="Times New Roman" panose="02020603050405020304" pitchFamily="18" charset="0"/>
              </a:rPr>
              <a:t>: variance loci tests; </a:t>
            </a:r>
            <a:r>
              <a:rPr lang="en-US" sz="1200" b="1" dirty="0">
                <a:effectLst/>
                <a:latin typeface="Calibri" panose="020F0502020204030204" pitchFamily="34" charset="0"/>
                <a:ea typeface="DengXian" panose="02010600030101010101" pitchFamily="2" charset="-122"/>
                <a:cs typeface="Times New Roman" panose="02020603050405020304" pitchFamily="18" charset="0"/>
              </a:rPr>
              <a:t>red dashed line:</a:t>
            </a:r>
            <a:r>
              <a:rPr lang="en-US" sz="1200" dirty="0">
                <a:effectLst/>
                <a:latin typeface="Calibri" panose="020F0502020204030204" pitchFamily="34" charset="0"/>
                <a:ea typeface="DengXian" panose="02010600030101010101" pitchFamily="2" charset="-122"/>
                <a:cs typeface="Times New Roman" panose="02020603050405020304" pitchFamily="18" charset="0"/>
              </a:rPr>
              <a:t> expected false positive rate at the size of hypothesis testing (0.05).</a:t>
            </a:r>
            <a:endParaRPr lang="en-US" sz="1000" dirty="0">
              <a:latin typeface="Calibri" panose="020F0502020204030204" pitchFamily="34" charset="0"/>
              <a:ea typeface="DengXian" panose="02010600030101010101" pitchFamily="2" charset="-122"/>
              <a:cs typeface="Times New Roman" panose="02020603050405020304" pitchFamily="18" charset="0"/>
            </a:endParaRPr>
          </a:p>
          <a:p>
            <a:pPr marL="0" marR="0" algn="just">
              <a:spcBef>
                <a:spcPts val="0"/>
              </a:spcBef>
              <a:spcAft>
                <a:spcPts val="0"/>
              </a:spcAft>
            </a:pPr>
            <a:endParaRPr lang="en-US" sz="1200" dirty="0">
              <a:latin typeface="Calibri" panose="020F0502020204030204" pitchFamily="34" charset="0"/>
              <a:ea typeface="DengXian" panose="02010600030101010101" pitchFamily="2" charset="-122"/>
              <a:cs typeface="Times New Roman" panose="02020603050405020304" pitchFamily="18" charset="0"/>
            </a:endParaRPr>
          </a:p>
          <a:p>
            <a:pPr marL="0" marR="0" algn="just">
              <a:spcBef>
                <a:spcPts val="0"/>
              </a:spcBef>
              <a:spcAft>
                <a:spcPts val="0"/>
              </a:spcAft>
            </a:pPr>
            <a:r>
              <a:rPr lang="en-US" sz="1200" dirty="0">
                <a:latin typeface="Calibri" panose="020F0502020204030204" pitchFamily="34" charset="0"/>
                <a:ea typeface="DengXian" panose="02010600030101010101" pitchFamily="2" charset="-122"/>
                <a:cs typeface="Times New Roman" panose="02020603050405020304" pitchFamily="18" charset="0"/>
              </a:rPr>
              <a:t>Colored solid lines denote putative GxE tests:</a:t>
            </a:r>
          </a:p>
          <a:p>
            <a:pPr marL="0" marR="0" algn="just">
              <a:spcBef>
                <a:spcPts val="0"/>
              </a:spcBef>
              <a:spcAft>
                <a:spcPts val="0"/>
              </a:spcAft>
            </a:pPr>
            <a:r>
              <a:rPr lang="en-US" sz="1200" b="1" dirty="0">
                <a:effectLst/>
                <a:latin typeface="Calibri" panose="020F0502020204030204" pitchFamily="34" charset="0"/>
                <a:ea typeface="DengXian" panose="02010600030101010101" pitchFamily="2" charset="-122"/>
                <a:cs typeface="Times New Roman" panose="02020603050405020304" pitchFamily="18" charset="0"/>
              </a:rPr>
              <a:t>DLM</a:t>
            </a:r>
            <a:r>
              <a:rPr lang="en-US" sz="1200" dirty="0">
                <a:effectLst/>
                <a:latin typeface="Calibri" panose="020F0502020204030204" pitchFamily="34" charset="0"/>
                <a:ea typeface="DengXian" panose="02010600030101010101" pitchFamily="2" charset="-122"/>
                <a:cs typeface="Times New Roman" panose="02020603050405020304" pitchFamily="18" charset="0"/>
              </a:rPr>
              <a:t>: double linear Model</a:t>
            </a:r>
          </a:p>
          <a:p>
            <a:pPr marL="0" marR="0" algn="just">
              <a:spcBef>
                <a:spcPts val="0"/>
              </a:spcBef>
              <a:spcAft>
                <a:spcPts val="0"/>
              </a:spcAft>
            </a:pPr>
            <a:r>
              <a:rPr lang="en-US" sz="1200" b="1" dirty="0">
                <a:latin typeface="Calibri" panose="020F0502020204030204" pitchFamily="34" charset="0"/>
                <a:ea typeface="DengXian" panose="02010600030101010101" pitchFamily="2" charset="-122"/>
                <a:cs typeface="Times New Roman" panose="02020603050405020304" pitchFamily="18" charset="0"/>
              </a:rPr>
              <a:t>VLA</a:t>
            </a:r>
            <a:r>
              <a:rPr lang="en-US" sz="1200" dirty="0">
                <a:latin typeface="Calibri" panose="020F0502020204030204" pitchFamily="34" charset="0"/>
                <a:ea typeface="DengXian" panose="02010600030101010101" pitchFamily="2" charset="-122"/>
                <a:cs typeface="Times New Roman" panose="02020603050405020304" pitchFamily="18" charset="0"/>
              </a:rPr>
              <a:t>: variance loci test, the proposed positive gradient test</a:t>
            </a:r>
          </a:p>
          <a:p>
            <a:pPr marL="0" marR="0" algn="just">
              <a:spcBef>
                <a:spcPts val="0"/>
              </a:spcBef>
              <a:spcAft>
                <a:spcPts val="0"/>
              </a:spcAft>
            </a:pPr>
            <a:r>
              <a:rPr lang="en-US" sz="1200" b="1" dirty="0">
                <a:effectLst/>
                <a:latin typeface="Calibri" panose="020F0502020204030204" pitchFamily="34" charset="0"/>
                <a:ea typeface="DengXian" panose="02010600030101010101" pitchFamily="2" charset="-122"/>
                <a:cs typeface="Times New Roman" panose="02020603050405020304" pitchFamily="18" charset="0"/>
              </a:rPr>
              <a:t>LVT</a:t>
            </a:r>
            <a:r>
              <a:rPr lang="en-US" sz="1200" dirty="0">
                <a:effectLst/>
                <a:latin typeface="Calibri" panose="020F0502020204030204" pitchFamily="34" charset="0"/>
                <a:ea typeface="DengXian" panose="02010600030101010101" pitchFamily="2" charset="-122"/>
                <a:cs typeface="Times New Roman" panose="02020603050405020304" pitchFamily="18" charset="0"/>
              </a:rPr>
              <a:t>: Levene’s robust test of heterogeneous variance.</a:t>
            </a:r>
          </a:p>
          <a:p>
            <a:pPr marL="0" marR="0" algn="just">
              <a:spcBef>
                <a:spcPts val="0"/>
              </a:spcBef>
              <a:spcAft>
                <a:spcPts val="0"/>
              </a:spcAft>
            </a:pPr>
            <a:r>
              <a:rPr lang="en-US" sz="1200" b="1" dirty="0">
                <a:latin typeface="Calibri" panose="020F0502020204030204" pitchFamily="34" charset="0"/>
                <a:ea typeface="DengXian" panose="02010600030101010101" pitchFamily="2" charset="-122"/>
                <a:cs typeface="Times New Roman" panose="02020603050405020304" pitchFamily="18" charset="0"/>
              </a:rPr>
              <a:t>DRM</a:t>
            </a:r>
            <a:r>
              <a:rPr lang="en-US" sz="1200" dirty="0">
                <a:latin typeface="Calibri" panose="020F0502020204030204" pitchFamily="34" charset="0"/>
                <a:ea typeface="DengXian" panose="02010600030101010101" pitchFamily="2" charset="-122"/>
                <a:cs typeface="Times New Roman" panose="02020603050405020304" pitchFamily="18" charset="0"/>
              </a:rPr>
              <a:t>: deviation regression model</a:t>
            </a:r>
          </a:p>
          <a:p>
            <a:pPr marL="0" marR="0" algn="just">
              <a:spcBef>
                <a:spcPts val="0"/>
              </a:spcBef>
              <a:spcAft>
                <a:spcPts val="0"/>
              </a:spcAft>
            </a:pPr>
            <a:r>
              <a:rPr lang="en-US" sz="1200" b="1" dirty="0">
                <a:effectLst/>
                <a:latin typeface="Calibri" panose="020F0502020204030204" pitchFamily="34" charset="0"/>
                <a:ea typeface="DengXian" panose="02010600030101010101" pitchFamily="2" charset="-122"/>
                <a:cs typeface="Times New Roman" panose="02020603050405020304" pitchFamily="18" charset="0"/>
              </a:rPr>
              <a:t>DGLM</a:t>
            </a:r>
            <a:r>
              <a:rPr lang="en-US" sz="1200" dirty="0">
                <a:effectLst/>
                <a:latin typeface="Calibri" panose="020F0502020204030204" pitchFamily="34" charset="0"/>
                <a:ea typeface="DengXian" panose="02010600030101010101" pitchFamily="2" charset="-122"/>
                <a:cs typeface="Times New Roman" panose="02020603050405020304" pitchFamily="18" charset="0"/>
              </a:rPr>
              <a:t>: double generalized linear model.</a:t>
            </a:r>
          </a:p>
        </p:txBody>
      </p:sp>
    </p:spTree>
    <p:extLst>
      <p:ext uri="{BB962C8B-B14F-4D97-AF65-F5344CB8AC3E}">
        <p14:creationId xmlns:p14="http://schemas.microsoft.com/office/powerpoint/2010/main" val="2449292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BF79FD-E39B-4E95-8556-47936CC906A8}"/>
              </a:ext>
            </a:extLst>
          </p:cNvPr>
          <p:cNvPicPr>
            <a:picLocks noChangeAspect="1"/>
          </p:cNvPicPr>
          <p:nvPr/>
        </p:nvPicPr>
        <p:blipFill>
          <a:blip r:embed="rId2"/>
          <a:srcRect/>
          <a:stretch/>
        </p:blipFill>
        <p:spPr>
          <a:xfrm>
            <a:off x="0" y="0"/>
            <a:ext cx="6583693" cy="5538227"/>
          </a:xfrm>
          <a:prstGeom prst="rect">
            <a:avLst/>
          </a:prstGeom>
        </p:spPr>
      </p:pic>
      <p:sp>
        <p:nvSpPr>
          <p:cNvPr id="5" name="TextBox 4">
            <a:extLst>
              <a:ext uri="{FF2B5EF4-FFF2-40B4-BE49-F238E27FC236}">
                <a16:creationId xmlns:a16="http://schemas.microsoft.com/office/drawing/2014/main" id="{95D1188B-217C-4200-B196-7739E1BFC916}"/>
              </a:ext>
            </a:extLst>
          </p:cNvPr>
          <p:cNvSpPr txBox="1"/>
          <p:nvPr/>
        </p:nvSpPr>
        <p:spPr>
          <a:xfrm>
            <a:off x="6583693" y="0"/>
            <a:ext cx="5608307" cy="3046988"/>
          </a:xfrm>
          <a:prstGeom prst="rect">
            <a:avLst/>
          </a:prstGeom>
          <a:noFill/>
        </p:spPr>
        <p:txBody>
          <a:bodyPr wrap="square">
            <a:spAutoFit/>
          </a:bodyPr>
          <a:lstStyle/>
          <a:p>
            <a:pPr marL="0" marR="0" algn="ctr">
              <a:spcBef>
                <a:spcPts val="0"/>
              </a:spcBef>
              <a:spcAft>
                <a:spcPts val="0"/>
              </a:spcAft>
            </a:pPr>
            <a:r>
              <a:rPr lang="en-US" sz="1200" b="1" dirty="0">
                <a:effectLst/>
                <a:latin typeface="Calibri" panose="020F0502020204030204" pitchFamily="34" charset="0"/>
                <a:ea typeface="DengXian" panose="02010600030101010101" pitchFamily="2" charset="-122"/>
                <a:cs typeface="Times New Roman" panose="02020603050405020304" pitchFamily="18" charset="0"/>
              </a:rPr>
              <a:t>Figure 1d: Performance on simulated </a:t>
            </a:r>
            <a:r>
              <a:rPr lang="en-US" sz="1200" b="1" dirty="0">
                <a:latin typeface="Calibri" panose="020F0502020204030204" pitchFamily="34" charset="0"/>
                <a:ea typeface="DengXian" panose="02010600030101010101" pitchFamily="2" charset="-122"/>
                <a:cs typeface="Times New Roman" panose="02020603050405020304" pitchFamily="18" charset="0"/>
              </a:rPr>
              <a:t>Poison</a:t>
            </a:r>
            <a:r>
              <a:rPr lang="en-US" sz="1200" b="1" dirty="0">
                <a:effectLst/>
                <a:latin typeface="Calibri" panose="020F0502020204030204" pitchFamily="34" charset="0"/>
                <a:ea typeface="DengXian" panose="02010600030101010101" pitchFamily="2" charset="-122"/>
                <a:cs typeface="Times New Roman" panose="02020603050405020304" pitchFamily="18" charset="0"/>
              </a:rPr>
              <a:t> phenotype with 37% zeros</a:t>
            </a:r>
            <a:endParaRPr lang="en-US" sz="1200" dirty="0">
              <a:effectLst/>
              <a:latin typeface="Calibri" panose="020F0502020204030204" pitchFamily="34" charset="0"/>
              <a:ea typeface="DengXian" panose="02010600030101010101" pitchFamily="2" charset="-122"/>
              <a:cs typeface="Times New Roman" panose="02020603050405020304" pitchFamily="18" charset="0"/>
            </a:endParaRPr>
          </a:p>
          <a:p>
            <a:r>
              <a:rPr lang="en-US" sz="1200" b="1" dirty="0">
                <a:effectLst/>
                <a:latin typeface="Calibri" panose="020F0502020204030204" pitchFamily="34" charset="0"/>
                <a:ea typeface="DengXian" panose="02010600030101010101" pitchFamily="2" charset="-122"/>
                <a:cs typeface="Times New Roman" panose="02020603050405020304" pitchFamily="18" charset="0"/>
              </a:rPr>
              <a:t>top row:</a:t>
            </a:r>
            <a:r>
              <a:rPr lang="en-US" sz="1200" dirty="0">
                <a:effectLst/>
                <a:latin typeface="Calibri" panose="020F0502020204030204" pitchFamily="34" charset="0"/>
                <a:ea typeface="DengXian" panose="02010600030101010101" pitchFamily="2" charset="-122"/>
                <a:cs typeface="Times New Roman" panose="02020603050405020304" pitchFamily="18" charset="0"/>
              </a:rPr>
              <a:t> y-axis is true positive rate (a.k.a., power); </a:t>
            </a:r>
            <a:r>
              <a:rPr lang="en-US" sz="1200" b="1" dirty="0">
                <a:effectLst/>
                <a:latin typeface="Calibri" panose="020F0502020204030204" pitchFamily="34" charset="0"/>
                <a:ea typeface="DengXian" panose="02010600030101010101" pitchFamily="2" charset="-122"/>
                <a:cs typeface="Times New Roman" panose="02020603050405020304" pitchFamily="18" charset="0"/>
              </a:rPr>
              <a:t>middle row</a:t>
            </a:r>
            <a:r>
              <a:rPr lang="en-US" sz="1200" dirty="0">
                <a:effectLst/>
                <a:latin typeface="Calibri" panose="020F0502020204030204" pitchFamily="34" charset="0"/>
                <a:ea typeface="DengXian" panose="02010600030101010101" pitchFamily="2" charset="-122"/>
                <a:cs typeface="Times New Roman" panose="02020603050405020304" pitchFamily="18" charset="0"/>
              </a:rPr>
              <a:t>: y-axis is false positive rate (a.k.a., type 1 error); </a:t>
            </a:r>
            <a:r>
              <a:rPr lang="en-US" sz="1200" b="1" dirty="0">
                <a:effectLst/>
                <a:latin typeface="Calibri" panose="020F0502020204030204" pitchFamily="34" charset="0"/>
                <a:ea typeface="DengXian" panose="02010600030101010101" pitchFamily="2" charset="-122"/>
                <a:cs typeface="Times New Roman" panose="02020603050405020304" pitchFamily="18" charset="0"/>
              </a:rPr>
              <a:t>bottom row</a:t>
            </a:r>
            <a:r>
              <a:rPr lang="en-US" sz="1200" dirty="0">
                <a:effectLst/>
                <a:latin typeface="Calibri" panose="020F0502020204030204" pitchFamily="34" charset="0"/>
                <a:ea typeface="DengXian" panose="02010600030101010101" pitchFamily="2" charset="-122"/>
                <a:cs typeface="Times New Roman" panose="02020603050405020304" pitchFamily="18" charset="0"/>
              </a:rPr>
              <a:t>: y-axis is net positive rate (true positive – false positive); </a:t>
            </a:r>
            <a:r>
              <a:rPr lang="en-US" sz="1200" b="1" dirty="0">
                <a:effectLst/>
                <a:latin typeface="Calibri" panose="020F0502020204030204" pitchFamily="34" charset="0"/>
                <a:ea typeface="DengXian" panose="02010600030101010101" pitchFamily="2" charset="-122"/>
                <a:cs typeface="Times New Roman" panose="02020603050405020304" pitchFamily="18" charset="0"/>
              </a:rPr>
              <a:t>left columns </a:t>
            </a:r>
            <a:r>
              <a:rPr lang="en-US" sz="1200" dirty="0">
                <a:effectLst/>
                <a:latin typeface="Calibri" panose="020F0502020204030204" pitchFamily="34" charset="0"/>
                <a:ea typeface="DengXian" panose="02010600030101010101" pitchFamily="2" charset="-122"/>
                <a:cs typeface="Times New Roman" panose="02020603050405020304" pitchFamily="18" charset="0"/>
              </a:rPr>
              <a:t>(</a:t>
            </a:r>
            <a:r>
              <a:rPr lang="en-US" sz="1200" b="1" dirty="0">
                <a:effectLst/>
                <a:latin typeface="Calibri" panose="020F0502020204030204" pitchFamily="34" charset="0"/>
                <a:ea typeface="DengXian" panose="02010600030101010101" pitchFamily="2" charset="-122"/>
                <a:cs typeface="Times New Roman" panose="02020603050405020304" pitchFamily="18" charset="0"/>
              </a:rPr>
              <a:t>pure GxE</a:t>
            </a:r>
            <a:r>
              <a:rPr lang="en-US" sz="1200" dirty="0">
                <a:effectLst/>
                <a:latin typeface="Calibri" panose="020F0502020204030204" pitchFamily="34" charset="0"/>
                <a:ea typeface="DengXian" panose="02010600030101010101" pitchFamily="2" charset="-122"/>
                <a:cs typeface="Times New Roman" panose="02020603050405020304" pitchFamily="18" charset="0"/>
              </a:rPr>
              <a:t>): variance loci were additively induced by GxE, without environmental main effect; </a:t>
            </a:r>
            <a:r>
              <a:rPr lang="en-US" sz="1200" b="1" dirty="0">
                <a:effectLst/>
                <a:latin typeface="Calibri" panose="020F0502020204030204" pitchFamily="34" charset="0"/>
                <a:ea typeface="DengXian" panose="02010600030101010101" pitchFamily="2" charset="-122"/>
                <a:cs typeface="Times New Roman" panose="02020603050405020304" pitchFamily="18" charset="0"/>
              </a:rPr>
              <a:t>middle column (environmental main effect and GxE)</a:t>
            </a:r>
            <a:r>
              <a:rPr lang="en-US" sz="1200" dirty="0">
                <a:effectLst/>
                <a:latin typeface="Calibri" panose="020F0502020204030204" pitchFamily="34" charset="0"/>
                <a:ea typeface="DengXian" panose="02010600030101010101" pitchFamily="2" charset="-122"/>
                <a:cs typeface="Times New Roman" panose="02020603050405020304" pitchFamily="18" charset="0"/>
              </a:rPr>
              <a:t>: variance loci were additively induced by GxE locus, with coexisting environmental main effect; </a:t>
            </a:r>
            <a:r>
              <a:rPr lang="en-US" sz="1200" b="1" dirty="0">
                <a:effectLst/>
                <a:latin typeface="Calibri" panose="020F0502020204030204" pitchFamily="34" charset="0"/>
                <a:ea typeface="DengXian" panose="02010600030101010101" pitchFamily="2" charset="-122"/>
                <a:cs typeface="Times New Roman" panose="02020603050405020304" pitchFamily="18" charset="0"/>
              </a:rPr>
              <a:t>right column</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b="1" dirty="0">
                <a:effectLst/>
                <a:latin typeface="Calibri" panose="020F0502020204030204" pitchFamily="34" charset="0"/>
                <a:ea typeface="DengXian" panose="02010600030101010101" pitchFamily="2" charset="-122"/>
                <a:cs typeface="Times New Roman" panose="02020603050405020304" pitchFamily="18" charset="0"/>
              </a:rPr>
              <a:t>(multiplicative)</a:t>
            </a:r>
            <a:r>
              <a:rPr lang="en-US" sz="1200" dirty="0">
                <a:effectLst/>
                <a:latin typeface="Calibri" panose="020F0502020204030204" pitchFamily="34" charset="0"/>
                <a:ea typeface="DengXian" panose="02010600030101010101" pitchFamily="2" charset="-122"/>
                <a:cs typeface="Times New Roman" panose="02020603050405020304" pitchFamily="18" charset="0"/>
              </a:rPr>
              <a:t>: variance loci were multiplicative; </a:t>
            </a:r>
            <a:r>
              <a:rPr lang="en-US" sz="1200" b="1" dirty="0">
                <a:effectLst/>
                <a:latin typeface="Calibri" panose="020F0502020204030204" pitchFamily="34" charset="0"/>
                <a:ea typeface="DengXian" panose="02010600030101010101" pitchFamily="2" charset="-122"/>
                <a:cs typeface="Times New Roman" panose="02020603050405020304" pitchFamily="18" charset="0"/>
              </a:rPr>
              <a:t>colored solid lines</a:t>
            </a:r>
            <a:r>
              <a:rPr lang="en-US" sz="1200" dirty="0">
                <a:effectLst/>
                <a:latin typeface="Calibri" panose="020F0502020204030204" pitchFamily="34" charset="0"/>
                <a:ea typeface="DengXian" panose="02010600030101010101" pitchFamily="2" charset="-122"/>
                <a:cs typeface="Times New Roman" panose="02020603050405020304" pitchFamily="18" charset="0"/>
              </a:rPr>
              <a:t>: variance loci tests; </a:t>
            </a:r>
            <a:r>
              <a:rPr lang="en-US" sz="1200" b="1" dirty="0">
                <a:effectLst/>
                <a:latin typeface="Calibri" panose="020F0502020204030204" pitchFamily="34" charset="0"/>
                <a:ea typeface="DengXian" panose="02010600030101010101" pitchFamily="2" charset="-122"/>
                <a:cs typeface="Times New Roman" panose="02020603050405020304" pitchFamily="18" charset="0"/>
              </a:rPr>
              <a:t>red dashed line:</a:t>
            </a:r>
            <a:r>
              <a:rPr lang="en-US" sz="1200" dirty="0">
                <a:effectLst/>
                <a:latin typeface="Calibri" panose="020F0502020204030204" pitchFamily="34" charset="0"/>
                <a:ea typeface="DengXian" panose="02010600030101010101" pitchFamily="2" charset="-122"/>
                <a:cs typeface="Times New Roman" panose="02020603050405020304" pitchFamily="18" charset="0"/>
              </a:rPr>
              <a:t> expected false positive rate at the size of hypothesis testing (0.05).</a:t>
            </a:r>
            <a:endParaRPr lang="en-US" sz="1000" dirty="0">
              <a:latin typeface="Calibri" panose="020F0502020204030204" pitchFamily="34" charset="0"/>
              <a:ea typeface="DengXian" panose="02010600030101010101" pitchFamily="2" charset="-122"/>
              <a:cs typeface="Times New Roman" panose="02020603050405020304" pitchFamily="18" charset="0"/>
            </a:endParaRPr>
          </a:p>
          <a:p>
            <a:pPr marL="0" marR="0" algn="just">
              <a:spcBef>
                <a:spcPts val="0"/>
              </a:spcBef>
              <a:spcAft>
                <a:spcPts val="0"/>
              </a:spcAft>
            </a:pPr>
            <a:endParaRPr lang="en-US" sz="1200" dirty="0">
              <a:latin typeface="Calibri" panose="020F0502020204030204" pitchFamily="34" charset="0"/>
              <a:ea typeface="DengXian" panose="02010600030101010101" pitchFamily="2" charset="-122"/>
              <a:cs typeface="Times New Roman" panose="02020603050405020304" pitchFamily="18" charset="0"/>
            </a:endParaRPr>
          </a:p>
          <a:p>
            <a:pPr marL="0" marR="0" algn="just">
              <a:spcBef>
                <a:spcPts val="0"/>
              </a:spcBef>
              <a:spcAft>
                <a:spcPts val="0"/>
              </a:spcAft>
            </a:pPr>
            <a:r>
              <a:rPr lang="en-US" sz="1200" dirty="0">
                <a:latin typeface="Calibri" panose="020F0502020204030204" pitchFamily="34" charset="0"/>
                <a:ea typeface="DengXian" panose="02010600030101010101" pitchFamily="2" charset="-122"/>
                <a:cs typeface="Times New Roman" panose="02020603050405020304" pitchFamily="18" charset="0"/>
              </a:rPr>
              <a:t>Colored solid lines denote putative GxE tests:</a:t>
            </a:r>
          </a:p>
          <a:p>
            <a:pPr marL="0" marR="0" algn="just">
              <a:spcBef>
                <a:spcPts val="0"/>
              </a:spcBef>
              <a:spcAft>
                <a:spcPts val="0"/>
              </a:spcAft>
            </a:pPr>
            <a:r>
              <a:rPr lang="en-US" sz="1200" b="1" dirty="0">
                <a:effectLst/>
                <a:latin typeface="Calibri" panose="020F0502020204030204" pitchFamily="34" charset="0"/>
                <a:ea typeface="DengXian" panose="02010600030101010101" pitchFamily="2" charset="-122"/>
                <a:cs typeface="Times New Roman" panose="02020603050405020304" pitchFamily="18" charset="0"/>
              </a:rPr>
              <a:t>DLM</a:t>
            </a:r>
            <a:r>
              <a:rPr lang="en-US" sz="1200" dirty="0">
                <a:effectLst/>
                <a:latin typeface="Calibri" panose="020F0502020204030204" pitchFamily="34" charset="0"/>
                <a:ea typeface="DengXian" panose="02010600030101010101" pitchFamily="2" charset="-122"/>
                <a:cs typeface="Times New Roman" panose="02020603050405020304" pitchFamily="18" charset="0"/>
              </a:rPr>
              <a:t>: double linear Model</a:t>
            </a:r>
          </a:p>
          <a:p>
            <a:pPr marL="0" marR="0" algn="just">
              <a:spcBef>
                <a:spcPts val="0"/>
              </a:spcBef>
              <a:spcAft>
                <a:spcPts val="0"/>
              </a:spcAft>
            </a:pPr>
            <a:r>
              <a:rPr lang="en-US" sz="1200" b="1" dirty="0">
                <a:latin typeface="Calibri" panose="020F0502020204030204" pitchFamily="34" charset="0"/>
                <a:ea typeface="DengXian" panose="02010600030101010101" pitchFamily="2" charset="-122"/>
                <a:cs typeface="Times New Roman" panose="02020603050405020304" pitchFamily="18" charset="0"/>
              </a:rPr>
              <a:t>VLA</a:t>
            </a:r>
            <a:r>
              <a:rPr lang="en-US" sz="1200" dirty="0">
                <a:latin typeface="Calibri" panose="020F0502020204030204" pitchFamily="34" charset="0"/>
                <a:ea typeface="DengXian" panose="02010600030101010101" pitchFamily="2" charset="-122"/>
                <a:cs typeface="Times New Roman" panose="02020603050405020304" pitchFamily="18" charset="0"/>
              </a:rPr>
              <a:t>: variance loci test, the proposed positive gradient test</a:t>
            </a:r>
          </a:p>
          <a:p>
            <a:pPr marL="0" marR="0" algn="just">
              <a:spcBef>
                <a:spcPts val="0"/>
              </a:spcBef>
              <a:spcAft>
                <a:spcPts val="0"/>
              </a:spcAft>
            </a:pPr>
            <a:r>
              <a:rPr lang="en-US" sz="1200" b="1" dirty="0">
                <a:effectLst/>
                <a:latin typeface="Calibri" panose="020F0502020204030204" pitchFamily="34" charset="0"/>
                <a:ea typeface="DengXian" panose="02010600030101010101" pitchFamily="2" charset="-122"/>
                <a:cs typeface="Times New Roman" panose="02020603050405020304" pitchFamily="18" charset="0"/>
              </a:rPr>
              <a:t>LVT</a:t>
            </a:r>
            <a:r>
              <a:rPr lang="en-US" sz="1200" dirty="0">
                <a:effectLst/>
                <a:latin typeface="Calibri" panose="020F0502020204030204" pitchFamily="34" charset="0"/>
                <a:ea typeface="DengXian" panose="02010600030101010101" pitchFamily="2" charset="-122"/>
                <a:cs typeface="Times New Roman" panose="02020603050405020304" pitchFamily="18" charset="0"/>
              </a:rPr>
              <a:t>: Levene’s robust test of heterogeneous variance.</a:t>
            </a:r>
          </a:p>
          <a:p>
            <a:pPr marL="0" marR="0" algn="just">
              <a:spcBef>
                <a:spcPts val="0"/>
              </a:spcBef>
              <a:spcAft>
                <a:spcPts val="0"/>
              </a:spcAft>
            </a:pPr>
            <a:r>
              <a:rPr lang="en-US" sz="1200" b="1" dirty="0">
                <a:latin typeface="Calibri" panose="020F0502020204030204" pitchFamily="34" charset="0"/>
                <a:ea typeface="DengXian" panose="02010600030101010101" pitchFamily="2" charset="-122"/>
                <a:cs typeface="Times New Roman" panose="02020603050405020304" pitchFamily="18" charset="0"/>
              </a:rPr>
              <a:t>DRM</a:t>
            </a:r>
            <a:r>
              <a:rPr lang="en-US" sz="1200" dirty="0">
                <a:latin typeface="Calibri" panose="020F0502020204030204" pitchFamily="34" charset="0"/>
                <a:ea typeface="DengXian" panose="02010600030101010101" pitchFamily="2" charset="-122"/>
                <a:cs typeface="Times New Roman" panose="02020603050405020304" pitchFamily="18" charset="0"/>
              </a:rPr>
              <a:t>: deviation regression model</a:t>
            </a:r>
          </a:p>
          <a:p>
            <a:pPr marL="0" marR="0" algn="just">
              <a:spcBef>
                <a:spcPts val="0"/>
              </a:spcBef>
              <a:spcAft>
                <a:spcPts val="0"/>
              </a:spcAft>
            </a:pPr>
            <a:r>
              <a:rPr lang="en-US" sz="1200" b="1" dirty="0">
                <a:effectLst/>
                <a:latin typeface="Calibri" panose="020F0502020204030204" pitchFamily="34" charset="0"/>
                <a:ea typeface="DengXian" panose="02010600030101010101" pitchFamily="2" charset="-122"/>
                <a:cs typeface="Times New Roman" panose="02020603050405020304" pitchFamily="18" charset="0"/>
              </a:rPr>
              <a:t>DGLM</a:t>
            </a:r>
            <a:r>
              <a:rPr lang="en-US" sz="1200" dirty="0">
                <a:effectLst/>
                <a:latin typeface="Calibri" panose="020F0502020204030204" pitchFamily="34" charset="0"/>
                <a:ea typeface="DengXian" panose="02010600030101010101" pitchFamily="2" charset="-122"/>
                <a:cs typeface="Times New Roman" panose="02020603050405020304" pitchFamily="18" charset="0"/>
              </a:rPr>
              <a:t>: double generalized linear model.</a:t>
            </a:r>
          </a:p>
        </p:txBody>
      </p:sp>
    </p:spTree>
    <p:extLst>
      <p:ext uri="{BB962C8B-B14F-4D97-AF65-F5344CB8AC3E}">
        <p14:creationId xmlns:p14="http://schemas.microsoft.com/office/powerpoint/2010/main" val="2390765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BF79FD-E39B-4E95-8556-47936CC906A8}"/>
              </a:ext>
            </a:extLst>
          </p:cNvPr>
          <p:cNvPicPr>
            <a:picLocks noChangeAspect="1"/>
          </p:cNvPicPr>
          <p:nvPr/>
        </p:nvPicPr>
        <p:blipFill>
          <a:blip r:embed="rId2"/>
          <a:srcRect/>
          <a:stretch/>
        </p:blipFill>
        <p:spPr>
          <a:xfrm>
            <a:off x="0" y="0"/>
            <a:ext cx="6583693" cy="5538227"/>
          </a:xfrm>
          <a:prstGeom prst="rect">
            <a:avLst/>
          </a:prstGeom>
        </p:spPr>
      </p:pic>
      <p:sp>
        <p:nvSpPr>
          <p:cNvPr id="5" name="TextBox 4">
            <a:extLst>
              <a:ext uri="{FF2B5EF4-FFF2-40B4-BE49-F238E27FC236}">
                <a16:creationId xmlns:a16="http://schemas.microsoft.com/office/drawing/2014/main" id="{95D1188B-217C-4200-B196-7739E1BFC916}"/>
              </a:ext>
            </a:extLst>
          </p:cNvPr>
          <p:cNvSpPr txBox="1"/>
          <p:nvPr/>
        </p:nvSpPr>
        <p:spPr>
          <a:xfrm>
            <a:off x="6583693" y="0"/>
            <a:ext cx="5608307" cy="3046988"/>
          </a:xfrm>
          <a:prstGeom prst="rect">
            <a:avLst/>
          </a:prstGeom>
          <a:noFill/>
        </p:spPr>
        <p:txBody>
          <a:bodyPr wrap="square">
            <a:spAutoFit/>
          </a:bodyPr>
          <a:lstStyle/>
          <a:p>
            <a:pPr marL="0" marR="0" algn="ctr">
              <a:spcBef>
                <a:spcPts val="0"/>
              </a:spcBef>
              <a:spcAft>
                <a:spcPts val="0"/>
              </a:spcAft>
            </a:pPr>
            <a:r>
              <a:rPr lang="en-US" sz="1200" b="1" dirty="0">
                <a:effectLst/>
                <a:latin typeface="Calibri" panose="020F0502020204030204" pitchFamily="34" charset="0"/>
                <a:ea typeface="DengXian" panose="02010600030101010101" pitchFamily="2" charset="-122"/>
                <a:cs typeface="Times New Roman" panose="02020603050405020304" pitchFamily="18" charset="0"/>
              </a:rPr>
              <a:t>Figure 1e: Performance on simulated </a:t>
            </a:r>
            <a:r>
              <a:rPr lang="en-US" sz="1200" b="1" dirty="0">
                <a:latin typeface="Calibri" panose="020F0502020204030204" pitchFamily="34" charset="0"/>
                <a:ea typeface="DengXian" panose="02010600030101010101" pitchFamily="2" charset="-122"/>
                <a:cs typeface="Times New Roman" panose="02020603050405020304" pitchFamily="18" charset="0"/>
              </a:rPr>
              <a:t>Poison</a:t>
            </a:r>
            <a:r>
              <a:rPr lang="en-US" sz="1200" b="1" dirty="0">
                <a:effectLst/>
                <a:latin typeface="Calibri" panose="020F0502020204030204" pitchFamily="34" charset="0"/>
                <a:ea typeface="DengXian" panose="02010600030101010101" pitchFamily="2" charset="-122"/>
                <a:cs typeface="Times New Roman" panose="02020603050405020304" pitchFamily="18" charset="0"/>
              </a:rPr>
              <a:t> phenotype with </a:t>
            </a:r>
            <a:r>
              <a:rPr lang="en-US" sz="1200" b="1" dirty="0">
                <a:latin typeface="Calibri" panose="020F0502020204030204" pitchFamily="34" charset="0"/>
                <a:ea typeface="DengXian" panose="02010600030101010101" pitchFamily="2" charset="-122"/>
                <a:cs typeface="Times New Roman" panose="02020603050405020304" pitchFamily="18" charset="0"/>
              </a:rPr>
              <a:t>92</a:t>
            </a:r>
            <a:r>
              <a:rPr lang="en-US" sz="1200" b="1" dirty="0">
                <a:effectLst/>
                <a:latin typeface="Calibri" panose="020F0502020204030204" pitchFamily="34" charset="0"/>
                <a:ea typeface="DengXian" panose="02010600030101010101" pitchFamily="2" charset="-122"/>
                <a:cs typeface="Times New Roman" panose="02020603050405020304" pitchFamily="18" charset="0"/>
              </a:rPr>
              <a:t>% zeros</a:t>
            </a:r>
            <a:endParaRPr lang="en-US" sz="1200" dirty="0">
              <a:effectLst/>
              <a:latin typeface="Calibri" panose="020F0502020204030204" pitchFamily="34" charset="0"/>
              <a:ea typeface="DengXian" panose="02010600030101010101" pitchFamily="2" charset="-122"/>
              <a:cs typeface="Times New Roman" panose="02020603050405020304" pitchFamily="18" charset="0"/>
            </a:endParaRPr>
          </a:p>
          <a:p>
            <a:r>
              <a:rPr lang="en-US" sz="1200" b="1" dirty="0">
                <a:effectLst/>
                <a:latin typeface="Calibri" panose="020F0502020204030204" pitchFamily="34" charset="0"/>
                <a:ea typeface="DengXian" panose="02010600030101010101" pitchFamily="2" charset="-122"/>
                <a:cs typeface="Times New Roman" panose="02020603050405020304" pitchFamily="18" charset="0"/>
              </a:rPr>
              <a:t>top row:</a:t>
            </a:r>
            <a:r>
              <a:rPr lang="en-US" sz="1200" dirty="0">
                <a:effectLst/>
                <a:latin typeface="Calibri" panose="020F0502020204030204" pitchFamily="34" charset="0"/>
                <a:ea typeface="DengXian" panose="02010600030101010101" pitchFamily="2" charset="-122"/>
                <a:cs typeface="Times New Roman" panose="02020603050405020304" pitchFamily="18" charset="0"/>
              </a:rPr>
              <a:t> y-axis is true positive rate (a.k.a., power); </a:t>
            </a:r>
            <a:r>
              <a:rPr lang="en-US" sz="1200" b="1" dirty="0">
                <a:effectLst/>
                <a:latin typeface="Calibri" panose="020F0502020204030204" pitchFamily="34" charset="0"/>
                <a:ea typeface="DengXian" panose="02010600030101010101" pitchFamily="2" charset="-122"/>
                <a:cs typeface="Times New Roman" panose="02020603050405020304" pitchFamily="18" charset="0"/>
              </a:rPr>
              <a:t>middle row</a:t>
            </a:r>
            <a:r>
              <a:rPr lang="en-US" sz="1200" dirty="0">
                <a:effectLst/>
                <a:latin typeface="Calibri" panose="020F0502020204030204" pitchFamily="34" charset="0"/>
                <a:ea typeface="DengXian" panose="02010600030101010101" pitchFamily="2" charset="-122"/>
                <a:cs typeface="Times New Roman" panose="02020603050405020304" pitchFamily="18" charset="0"/>
              </a:rPr>
              <a:t>: y-axis is false positive rate (a.k.a., type 1 error); </a:t>
            </a:r>
            <a:r>
              <a:rPr lang="en-US" sz="1200" b="1" dirty="0">
                <a:effectLst/>
                <a:latin typeface="Calibri" panose="020F0502020204030204" pitchFamily="34" charset="0"/>
                <a:ea typeface="DengXian" panose="02010600030101010101" pitchFamily="2" charset="-122"/>
                <a:cs typeface="Times New Roman" panose="02020603050405020304" pitchFamily="18" charset="0"/>
              </a:rPr>
              <a:t>bottom row</a:t>
            </a:r>
            <a:r>
              <a:rPr lang="en-US" sz="1200" dirty="0">
                <a:effectLst/>
                <a:latin typeface="Calibri" panose="020F0502020204030204" pitchFamily="34" charset="0"/>
                <a:ea typeface="DengXian" panose="02010600030101010101" pitchFamily="2" charset="-122"/>
                <a:cs typeface="Times New Roman" panose="02020603050405020304" pitchFamily="18" charset="0"/>
              </a:rPr>
              <a:t>: y-axis is net positive rate (true positive – false positive); </a:t>
            </a:r>
            <a:r>
              <a:rPr lang="en-US" sz="1200" b="1" dirty="0">
                <a:effectLst/>
                <a:latin typeface="Calibri" panose="020F0502020204030204" pitchFamily="34" charset="0"/>
                <a:ea typeface="DengXian" panose="02010600030101010101" pitchFamily="2" charset="-122"/>
                <a:cs typeface="Times New Roman" panose="02020603050405020304" pitchFamily="18" charset="0"/>
              </a:rPr>
              <a:t>left columns </a:t>
            </a:r>
            <a:r>
              <a:rPr lang="en-US" sz="1200" dirty="0">
                <a:effectLst/>
                <a:latin typeface="Calibri" panose="020F0502020204030204" pitchFamily="34" charset="0"/>
                <a:ea typeface="DengXian" panose="02010600030101010101" pitchFamily="2" charset="-122"/>
                <a:cs typeface="Times New Roman" panose="02020603050405020304" pitchFamily="18" charset="0"/>
              </a:rPr>
              <a:t>(</a:t>
            </a:r>
            <a:r>
              <a:rPr lang="en-US" sz="1200" b="1" dirty="0">
                <a:effectLst/>
                <a:latin typeface="Calibri" panose="020F0502020204030204" pitchFamily="34" charset="0"/>
                <a:ea typeface="DengXian" panose="02010600030101010101" pitchFamily="2" charset="-122"/>
                <a:cs typeface="Times New Roman" panose="02020603050405020304" pitchFamily="18" charset="0"/>
              </a:rPr>
              <a:t>pure GxE</a:t>
            </a:r>
            <a:r>
              <a:rPr lang="en-US" sz="1200" dirty="0">
                <a:effectLst/>
                <a:latin typeface="Calibri" panose="020F0502020204030204" pitchFamily="34" charset="0"/>
                <a:ea typeface="DengXian" panose="02010600030101010101" pitchFamily="2" charset="-122"/>
                <a:cs typeface="Times New Roman" panose="02020603050405020304" pitchFamily="18" charset="0"/>
              </a:rPr>
              <a:t>): variance loci were additively induced by GxE, without environmental main effect; </a:t>
            </a:r>
            <a:r>
              <a:rPr lang="en-US" sz="1200" b="1" dirty="0">
                <a:effectLst/>
                <a:latin typeface="Calibri" panose="020F0502020204030204" pitchFamily="34" charset="0"/>
                <a:ea typeface="DengXian" panose="02010600030101010101" pitchFamily="2" charset="-122"/>
                <a:cs typeface="Times New Roman" panose="02020603050405020304" pitchFamily="18" charset="0"/>
              </a:rPr>
              <a:t>middle column (environmental main effect and GxE)</a:t>
            </a:r>
            <a:r>
              <a:rPr lang="en-US" sz="1200" dirty="0">
                <a:effectLst/>
                <a:latin typeface="Calibri" panose="020F0502020204030204" pitchFamily="34" charset="0"/>
                <a:ea typeface="DengXian" panose="02010600030101010101" pitchFamily="2" charset="-122"/>
                <a:cs typeface="Times New Roman" panose="02020603050405020304" pitchFamily="18" charset="0"/>
              </a:rPr>
              <a:t>: variance loci were additively induced by GxE locus, with coexisting environmental main effect; </a:t>
            </a:r>
            <a:r>
              <a:rPr lang="en-US" sz="1200" b="1" dirty="0">
                <a:effectLst/>
                <a:latin typeface="Calibri" panose="020F0502020204030204" pitchFamily="34" charset="0"/>
                <a:ea typeface="DengXian" panose="02010600030101010101" pitchFamily="2" charset="-122"/>
                <a:cs typeface="Times New Roman" panose="02020603050405020304" pitchFamily="18" charset="0"/>
              </a:rPr>
              <a:t>right column</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b="1" dirty="0">
                <a:effectLst/>
                <a:latin typeface="Calibri" panose="020F0502020204030204" pitchFamily="34" charset="0"/>
                <a:ea typeface="DengXian" panose="02010600030101010101" pitchFamily="2" charset="-122"/>
                <a:cs typeface="Times New Roman" panose="02020603050405020304" pitchFamily="18" charset="0"/>
              </a:rPr>
              <a:t>(multiplicative)</a:t>
            </a:r>
            <a:r>
              <a:rPr lang="en-US" sz="1200" dirty="0">
                <a:effectLst/>
                <a:latin typeface="Calibri" panose="020F0502020204030204" pitchFamily="34" charset="0"/>
                <a:ea typeface="DengXian" panose="02010600030101010101" pitchFamily="2" charset="-122"/>
                <a:cs typeface="Times New Roman" panose="02020603050405020304" pitchFamily="18" charset="0"/>
              </a:rPr>
              <a:t>: variance loci were multiplicative; </a:t>
            </a:r>
            <a:r>
              <a:rPr lang="en-US" sz="1200" b="1" dirty="0">
                <a:effectLst/>
                <a:latin typeface="Calibri" panose="020F0502020204030204" pitchFamily="34" charset="0"/>
                <a:ea typeface="DengXian" panose="02010600030101010101" pitchFamily="2" charset="-122"/>
                <a:cs typeface="Times New Roman" panose="02020603050405020304" pitchFamily="18" charset="0"/>
              </a:rPr>
              <a:t>colored solid lines</a:t>
            </a:r>
            <a:r>
              <a:rPr lang="en-US" sz="1200" dirty="0">
                <a:effectLst/>
                <a:latin typeface="Calibri" panose="020F0502020204030204" pitchFamily="34" charset="0"/>
                <a:ea typeface="DengXian" panose="02010600030101010101" pitchFamily="2" charset="-122"/>
                <a:cs typeface="Times New Roman" panose="02020603050405020304" pitchFamily="18" charset="0"/>
              </a:rPr>
              <a:t>: variance loci tests; </a:t>
            </a:r>
            <a:r>
              <a:rPr lang="en-US" sz="1200" b="1" dirty="0">
                <a:effectLst/>
                <a:latin typeface="Calibri" panose="020F0502020204030204" pitchFamily="34" charset="0"/>
                <a:ea typeface="DengXian" panose="02010600030101010101" pitchFamily="2" charset="-122"/>
                <a:cs typeface="Times New Roman" panose="02020603050405020304" pitchFamily="18" charset="0"/>
              </a:rPr>
              <a:t>red dashed line:</a:t>
            </a:r>
            <a:r>
              <a:rPr lang="en-US" sz="1200" dirty="0">
                <a:effectLst/>
                <a:latin typeface="Calibri" panose="020F0502020204030204" pitchFamily="34" charset="0"/>
                <a:ea typeface="DengXian" panose="02010600030101010101" pitchFamily="2" charset="-122"/>
                <a:cs typeface="Times New Roman" panose="02020603050405020304" pitchFamily="18" charset="0"/>
              </a:rPr>
              <a:t> expected false positive rate at the size of hypothesis testing (0.05).</a:t>
            </a:r>
            <a:endParaRPr lang="en-US" sz="1000" dirty="0">
              <a:latin typeface="Calibri" panose="020F0502020204030204" pitchFamily="34" charset="0"/>
              <a:ea typeface="DengXian" panose="02010600030101010101" pitchFamily="2" charset="-122"/>
              <a:cs typeface="Times New Roman" panose="02020603050405020304" pitchFamily="18" charset="0"/>
            </a:endParaRPr>
          </a:p>
          <a:p>
            <a:pPr marL="0" marR="0" algn="just">
              <a:spcBef>
                <a:spcPts val="0"/>
              </a:spcBef>
              <a:spcAft>
                <a:spcPts val="0"/>
              </a:spcAft>
            </a:pPr>
            <a:endParaRPr lang="en-US" sz="1200" dirty="0">
              <a:latin typeface="Calibri" panose="020F0502020204030204" pitchFamily="34" charset="0"/>
              <a:ea typeface="DengXian" panose="02010600030101010101" pitchFamily="2" charset="-122"/>
              <a:cs typeface="Times New Roman" panose="02020603050405020304" pitchFamily="18" charset="0"/>
            </a:endParaRPr>
          </a:p>
          <a:p>
            <a:pPr marL="0" marR="0" algn="just">
              <a:spcBef>
                <a:spcPts val="0"/>
              </a:spcBef>
              <a:spcAft>
                <a:spcPts val="0"/>
              </a:spcAft>
            </a:pPr>
            <a:r>
              <a:rPr lang="en-US" sz="1200" dirty="0">
                <a:latin typeface="Calibri" panose="020F0502020204030204" pitchFamily="34" charset="0"/>
                <a:ea typeface="DengXian" panose="02010600030101010101" pitchFamily="2" charset="-122"/>
                <a:cs typeface="Times New Roman" panose="02020603050405020304" pitchFamily="18" charset="0"/>
              </a:rPr>
              <a:t>Colored solid lines denote putative GxE tests:</a:t>
            </a:r>
          </a:p>
          <a:p>
            <a:pPr marL="0" marR="0" algn="just">
              <a:spcBef>
                <a:spcPts val="0"/>
              </a:spcBef>
              <a:spcAft>
                <a:spcPts val="0"/>
              </a:spcAft>
            </a:pPr>
            <a:r>
              <a:rPr lang="en-US" sz="1200" b="1" dirty="0">
                <a:effectLst/>
                <a:latin typeface="Calibri" panose="020F0502020204030204" pitchFamily="34" charset="0"/>
                <a:ea typeface="DengXian" panose="02010600030101010101" pitchFamily="2" charset="-122"/>
                <a:cs typeface="Times New Roman" panose="02020603050405020304" pitchFamily="18" charset="0"/>
              </a:rPr>
              <a:t>DLM</a:t>
            </a:r>
            <a:r>
              <a:rPr lang="en-US" sz="1200" dirty="0">
                <a:effectLst/>
                <a:latin typeface="Calibri" panose="020F0502020204030204" pitchFamily="34" charset="0"/>
                <a:ea typeface="DengXian" panose="02010600030101010101" pitchFamily="2" charset="-122"/>
                <a:cs typeface="Times New Roman" panose="02020603050405020304" pitchFamily="18" charset="0"/>
              </a:rPr>
              <a:t>: double linear Model</a:t>
            </a:r>
          </a:p>
          <a:p>
            <a:pPr marL="0" marR="0" algn="just">
              <a:spcBef>
                <a:spcPts val="0"/>
              </a:spcBef>
              <a:spcAft>
                <a:spcPts val="0"/>
              </a:spcAft>
            </a:pPr>
            <a:r>
              <a:rPr lang="en-US" sz="1200" b="1" dirty="0">
                <a:latin typeface="Calibri" panose="020F0502020204030204" pitchFamily="34" charset="0"/>
                <a:ea typeface="DengXian" panose="02010600030101010101" pitchFamily="2" charset="-122"/>
                <a:cs typeface="Times New Roman" panose="02020603050405020304" pitchFamily="18" charset="0"/>
              </a:rPr>
              <a:t>VLA</a:t>
            </a:r>
            <a:r>
              <a:rPr lang="en-US" sz="1200" dirty="0">
                <a:latin typeface="Calibri" panose="020F0502020204030204" pitchFamily="34" charset="0"/>
                <a:ea typeface="DengXian" panose="02010600030101010101" pitchFamily="2" charset="-122"/>
                <a:cs typeface="Times New Roman" panose="02020603050405020304" pitchFamily="18" charset="0"/>
              </a:rPr>
              <a:t>: variance loci test, the proposed positive gradient test</a:t>
            </a:r>
          </a:p>
          <a:p>
            <a:pPr marL="0" marR="0" algn="just">
              <a:spcBef>
                <a:spcPts val="0"/>
              </a:spcBef>
              <a:spcAft>
                <a:spcPts val="0"/>
              </a:spcAft>
            </a:pPr>
            <a:r>
              <a:rPr lang="en-US" sz="1200" b="1" dirty="0">
                <a:effectLst/>
                <a:latin typeface="Calibri" panose="020F0502020204030204" pitchFamily="34" charset="0"/>
                <a:ea typeface="DengXian" panose="02010600030101010101" pitchFamily="2" charset="-122"/>
                <a:cs typeface="Times New Roman" panose="02020603050405020304" pitchFamily="18" charset="0"/>
              </a:rPr>
              <a:t>LVT</a:t>
            </a:r>
            <a:r>
              <a:rPr lang="en-US" sz="1200" dirty="0">
                <a:effectLst/>
                <a:latin typeface="Calibri" panose="020F0502020204030204" pitchFamily="34" charset="0"/>
                <a:ea typeface="DengXian" panose="02010600030101010101" pitchFamily="2" charset="-122"/>
                <a:cs typeface="Times New Roman" panose="02020603050405020304" pitchFamily="18" charset="0"/>
              </a:rPr>
              <a:t>: Levene’s robust test of heterogeneous variance.</a:t>
            </a:r>
          </a:p>
          <a:p>
            <a:pPr marL="0" marR="0" algn="just">
              <a:spcBef>
                <a:spcPts val="0"/>
              </a:spcBef>
              <a:spcAft>
                <a:spcPts val="0"/>
              </a:spcAft>
            </a:pPr>
            <a:r>
              <a:rPr lang="en-US" sz="1200" b="1" dirty="0">
                <a:latin typeface="Calibri" panose="020F0502020204030204" pitchFamily="34" charset="0"/>
                <a:ea typeface="DengXian" panose="02010600030101010101" pitchFamily="2" charset="-122"/>
                <a:cs typeface="Times New Roman" panose="02020603050405020304" pitchFamily="18" charset="0"/>
              </a:rPr>
              <a:t>DRM</a:t>
            </a:r>
            <a:r>
              <a:rPr lang="en-US" sz="1200" dirty="0">
                <a:latin typeface="Calibri" panose="020F0502020204030204" pitchFamily="34" charset="0"/>
                <a:ea typeface="DengXian" panose="02010600030101010101" pitchFamily="2" charset="-122"/>
                <a:cs typeface="Times New Roman" panose="02020603050405020304" pitchFamily="18" charset="0"/>
              </a:rPr>
              <a:t>: deviation regression model</a:t>
            </a:r>
          </a:p>
          <a:p>
            <a:pPr marL="0" marR="0" algn="just">
              <a:spcBef>
                <a:spcPts val="0"/>
              </a:spcBef>
              <a:spcAft>
                <a:spcPts val="0"/>
              </a:spcAft>
            </a:pPr>
            <a:r>
              <a:rPr lang="en-US" sz="1200" b="1" dirty="0">
                <a:effectLst/>
                <a:latin typeface="Calibri" panose="020F0502020204030204" pitchFamily="34" charset="0"/>
                <a:ea typeface="DengXian" panose="02010600030101010101" pitchFamily="2" charset="-122"/>
                <a:cs typeface="Times New Roman" panose="02020603050405020304" pitchFamily="18" charset="0"/>
              </a:rPr>
              <a:t>DGLM</a:t>
            </a:r>
            <a:r>
              <a:rPr lang="en-US" sz="1200" dirty="0">
                <a:effectLst/>
                <a:latin typeface="Calibri" panose="020F0502020204030204" pitchFamily="34" charset="0"/>
                <a:ea typeface="DengXian" panose="02010600030101010101" pitchFamily="2" charset="-122"/>
                <a:cs typeface="Times New Roman" panose="02020603050405020304" pitchFamily="18" charset="0"/>
              </a:rPr>
              <a:t>: double generalized linear model.</a:t>
            </a:r>
          </a:p>
        </p:txBody>
      </p:sp>
    </p:spTree>
    <p:extLst>
      <p:ext uri="{BB962C8B-B14F-4D97-AF65-F5344CB8AC3E}">
        <p14:creationId xmlns:p14="http://schemas.microsoft.com/office/powerpoint/2010/main" val="3716798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75185E-9C1F-45B8-946D-4C4F3B78B6C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12188952" cy="5363140"/>
          </a:xfrm>
          <a:prstGeom prst="rect">
            <a:avLst/>
          </a:prstGeom>
        </p:spPr>
      </p:pic>
      <p:sp>
        <p:nvSpPr>
          <p:cNvPr id="6" name="TextBox 5">
            <a:extLst>
              <a:ext uri="{FF2B5EF4-FFF2-40B4-BE49-F238E27FC236}">
                <a16:creationId xmlns:a16="http://schemas.microsoft.com/office/drawing/2014/main" id="{9426BF3F-975C-4300-9230-708FC5F67751}"/>
              </a:ext>
            </a:extLst>
          </p:cNvPr>
          <p:cNvSpPr txBox="1"/>
          <p:nvPr/>
        </p:nvSpPr>
        <p:spPr>
          <a:xfrm>
            <a:off x="0" y="5111493"/>
            <a:ext cx="3127248" cy="523220"/>
          </a:xfrm>
          <a:prstGeom prst="rect">
            <a:avLst/>
          </a:prstGeom>
          <a:noFill/>
        </p:spPr>
        <p:txBody>
          <a:bodyPr wrap="square" rtlCol="0">
            <a:spAutoFit/>
          </a:bodyPr>
          <a:lstStyle/>
          <a:p>
            <a:r>
              <a:rPr lang="en-US" sz="2800" dirty="0"/>
              <a:t>(a) Body Mass Index</a:t>
            </a:r>
          </a:p>
        </p:txBody>
      </p:sp>
      <p:sp>
        <p:nvSpPr>
          <p:cNvPr id="7" name="Oval 6">
            <a:extLst>
              <a:ext uri="{FF2B5EF4-FFF2-40B4-BE49-F238E27FC236}">
                <a16:creationId xmlns:a16="http://schemas.microsoft.com/office/drawing/2014/main" id="{88644401-C895-4715-8D7D-0A604768BF6F}"/>
              </a:ext>
            </a:extLst>
          </p:cNvPr>
          <p:cNvSpPr/>
          <p:nvPr/>
        </p:nvSpPr>
        <p:spPr>
          <a:xfrm>
            <a:off x="11269177" y="4673602"/>
            <a:ext cx="554440" cy="215900"/>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BB138B4E-96FD-44FC-94E5-A12028B685F2}"/>
              </a:ext>
            </a:extLst>
          </p:cNvPr>
          <p:cNvSpPr/>
          <p:nvPr/>
        </p:nvSpPr>
        <p:spPr>
          <a:xfrm>
            <a:off x="11269177" y="3107944"/>
            <a:ext cx="554440" cy="215900"/>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22788309"/>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75185E-9C1F-45B8-946D-4C4F3B78B6C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 y="0"/>
            <a:ext cx="12178147" cy="5358384"/>
          </a:xfrm>
          <a:prstGeom prst="rect">
            <a:avLst/>
          </a:prstGeom>
        </p:spPr>
      </p:pic>
      <p:sp>
        <p:nvSpPr>
          <p:cNvPr id="6" name="TextBox 5">
            <a:extLst>
              <a:ext uri="{FF2B5EF4-FFF2-40B4-BE49-F238E27FC236}">
                <a16:creationId xmlns:a16="http://schemas.microsoft.com/office/drawing/2014/main" id="{9426BF3F-975C-4300-9230-708FC5F67751}"/>
              </a:ext>
            </a:extLst>
          </p:cNvPr>
          <p:cNvSpPr txBox="1"/>
          <p:nvPr/>
        </p:nvSpPr>
        <p:spPr>
          <a:xfrm>
            <a:off x="-1" y="5211395"/>
            <a:ext cx="3355848" cy="523220"/>
          </a:xfrm>
          <a:prstGeom prst="rect">
            <a:avLst/>
          </a:prstGeom>
          <a:noFill/>
        </p:spPr>
        <p:txBody>
          <a:bodyPr wrap="square" rtlCol="0">
            <a:spAutoFit/>
          </a:bodyPr>
          <a:lstStyle/>
          <a:p>
            <a:r>
              <a:rPr lang="en-US" sz="2800" dirty="0"/>
              <a:t>(b) Type 2 Diabetes</a:t>
            </a:r>
          </a:p>
        </p:txBody>
      </p:sp>
      <p:sp>
        <p:nvSpPr>
          <p:cNvPr id="16" name="Oval 15">
            <a:extLst>
              <a:ext uri="{FF2B5EF4-FFF2-40B4-BE49-F238E27FC236}">
                <a16:creationId xmlns:a16="http://schemas.microsoft.com/office/drawing/2014/main" id="{065A5A46-4D40-4041-84B5-C2C9140530A8}"/>
              </a:ext>
            </a:extLst>
          </p:cNvPr>
          <p:cNvSpPr/>
          <p:nvPr/>
        </p:nvSpPr>
        <p:spPr>
          <a:xfrm>
            <a:off x="11269177" y="4111814"/>
            <a:ext cx="554440" cy="418149"/>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7C10E02-3DAA-4980-98FB-904F7DDB6938}"/>
              </a:ext>
            </a:extLst>
          </p:cNvPr>
          <p:cNvSpPr/>
          <p:nvPr/>
        </p:nvSpPr>
        <p:spPr>
          <a:xfrm>
            <a:off x="11269177" y="3134295"/>
            <a:ext cx="554440" cy="294705"/>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DD12440-4ED7-4C0C-9F63-779A89CB4BE2}"/>
              </a:ext>
            </a:extLst>
          </p:cNvPr>
          <p:cNvSpPr/>
          <p:nvPr/>
        </p:nvSpPr>
        <p:spPr>
          <a:xfrm>
            <a:off x="1939625" y="0"/>
            <a:ext cx="123445" cy="515112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0218527"/>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Elbow Connector 36">
            <a:extLst>
              <a:ext uri="{FF2B5EF4-FFF2-40B4-BE49-F238E27FC236}">
                <a16:creationId xmlns:a16="http://schemas.microsoft.com/office/drawing/2014/main" id="{90E98098-9013-BA2F-1688-DBAC56FC2A08}"/>
              </a:ext>
            </a:extLst>
          </p:cNvPr>
          <p:cNvCxnSpPr>
            <a:cxnSpLocks/>
            <a:stCxn id="123" idx="3"/>
            <a:endCxn id="55" idx="0"/>
          </p:cNvCxnSpPr>
          <p:nvPr/>
        </p:nvCxnSpPr>
        <p:spPr>
          <a:xfrm>
            <a:off x="2151688" y="1371304"/>
            <a:ext cx="1688793" cy="228896"/>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Elbow Connector 40">
            <a:extLst>
              <a:ext uri="{FF2B5EF4-FFF2-40B4-BE49-F238E27FC236}">
                <a16:creationId xmlns:a16="http://schemas.microsoft.com/office/drawing/2014/main" id="{A1ED1D19-6503-3E34-6E4D-6305DFB83CEA}"/>
              </a:ext>
            </a:extLst>
          </p:cNvPr>
          <p:cNvCxnSpPr>
            <a:cxnSpLocks/>
            <a:stCxn id="123" idx="3"/>
            <a:endCxn id="49" idx="2"/>
          </p:cNvCxnSpPr>
          <p:nvPr/>
        </p:nvCxnSpPr>
        <p:spPr>
          <a:xfrm flipV="1">
            <a:off x="2151688" y="1143000"/>
            <a:ext cx="1688792" cy="228304"/>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09E68415-09DD-524D-6B43-BEF3FBC47389}"/>
              </a:ext>
            </a:extLst>
          </p:cNvPr>
          <p:cNvCxnSpPr>
            <a:cxnSpLocks/>
            <a:stCxn id="47" idx="3"/>
            <a:endCxn id="64" idx="1"/>
          </p:cNvCxnSpPr>
          <p:nvPr/>
        </p:nvCxnSpPr>
        <p:spPr>
          <a:xfrm flipV="1">
            <a:off x="4754880" y="684807"/>
            <a:ext cx="411480" cy="6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8A3D8A2-8C64-75A6-5770-55038B74EDF1}"/>
              </a:ext>
            </a:extLst>
          </p:cNvPr>
          <p:cNvCxnSpPr>
            <a:cxnSpLocks/>
            <a:stCxn id="73" idx="3"/>
            <a:endCxn id="96" idx="1"/>
          </p:cNvCxnSpPr>
          <p:nvPr/>
        </p:nvCxnSpPr>
        <p:spPr>
          <a:xfrm>
            <a:off x="6995160" y="2056407"/>
            <a:ext cx="457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4457AAE-8411-1C87-46FD-DB15762C3D7C}"/>
              </a:ext>
            </a:extLst>
          </p:cNvPr>
          <p:cNvCxnSpPr>
            <a:cxnSpLocks/>
            <a:stCxn id="64" idx="3"/>
            <a:endCxn id="102" idx="1"/>
          </p:cNvCxnSpPr>
          <p:nvPr/>
        </p:nvCxnSpPr>
        <p:spPr>
          <a:xfrm>
            <a:off x="6995160" y="684807"/>
            <a:ext cx="457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82A255D4-C43F-C605-B7DB-9D9BF1C52403}"/>
              </a:ext>
            </a:extLst>
          </p:cNvPr>
          <p:cNvCxnSpPr>
            <a:cxnSpLocks/>
            <a:stCxn id="102" idx="3"/>
            <a:endCxn id="107" idx="1"/>
          </p:cNvCxnSpPr>
          <p:nvPr/>
        </p:nvCxnSpPr>
        <p:spPr>
          <a:xfrm>
            <a:off x="9281160" y="684807"/>
            <a:ext cx="457200" cy="685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A704678A-AAC9-276C-2017-A04A1A78C2DF}"/>
              </a:ext>
            </a:extLst>
          </p:cNvPr>
          <p:cNvCxnSpPr>
            <a:cxnSpLocks/>
            <a:stCxn id="96" idx="3"/>
            <a:endCxn id="107" idx="1"/>
          </p:cNvCxnSpPr>
          <p:nvPr/>
        </p:nvCxnSpPr>
        <p:spPr>
          <a:xfrm flipV="1">
            <a:off x="9281160" y="1370607"/>
            <a:ext cx="457200" cy="685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BE4F2B3-211A-61E7-8139-BDC2B388329E}"/>
              </a:ext>
            </a:extLst>
          </p:cNvPr>
          <p:cNvSpPr txBox="1"/>
          <p:nvPr/>
        </p:nvSpPr>
        <p:spPr>
          <a:xfrm>
            <a:off x="0" y="3020128"/>
            <a:ext cx="12192000" cy="2323713"/>
          </a:xfrm>
          <a:prstGeom prst="rect">
            <a:avLst/>
          </a:prstGeom>
          <a:noFill/>
        </p:spPr>
        <p:txBody>
          <a:bodyPr wrap="square" rtlCol="0">
            <a:spAutoFit/>
          </a:bodyPr>
          <a:lstStyle/>
          <a:p>
            <a:pPr algn="just"/>
            <a:r>
              <a:rPr lang="en-US" sz="1600" b="1" dirty="0"/>
              <a:t>Figure X1. Workflow for UKBB Internal GxE Enrichment Analysis</a:t>
            </a:r>
            <a:r>
              <a:rPr lang="en-US" sz="1600" dirty="0"/>
              <a:t>.</a:t>
            </a:r>
          </a:p>
          <a:p>
            <a:pPr algn="just"/>
            <a:r>
              <a:rPr lang="en-US" sz="1600" b="1" dirty="0"/>
              <a:t>Top. </a:t>
            </a:r>
            <a:r>
              <a:rPr lang="en-US" sz="1600" dirty="0"/>
              <a:t>Roughly 11m variants were selected based on MAF &gt; 0.01 amongst genotyped UKBB participants. Unrelated British white participants with T2D and BMI information (n~354k) were used by one of the means-based (GWA) or variance-based association tests (VLA, DLM, LVT, DRM) for GxE candidate screening, and putatively ranking GxE variants as 1 – p-values. </a:t>
            </a:r>
            <a:r>
              <a:rPr lang="en-US" sz="1600" b="1" dirty="0"/>
              <a:t>Bottom.</a:t>
            </a:r>
            <a:r>
              <a:rPr lang="en-US" sz="1600" dirty="0"/>
              <a:t> Unrelated Non-British white participants (n~25k) with data on 16 exposures were used for GxE modeling, and empirically scoring GxE variants as sum of –log(p-values) across 16 exposures. </a:t>
            </a:r>
            <a:r>
              <a:rPr lang="en-US" sz="1600" b="1" dirty="0"/>
              <a:t>Last Block. </a:t>
            </a:r>
            <a:r>
              <a:rPr lang="en-US" sz="1600" dirty="0"/>
              <a:t>By regressing the putative ranking vector against the empirically-derived scoring vector, the regression coefficient measures the efficiency of a screening test (VLA, GWA, DLM, VLT, or DRM) in enriching the detection of significant GxE.</a:t>
            </a:r>
          </a:p>
          <a:p>
            <a:pPr algn="just"/>
            <a:endParaRPr lang="en-US" sz="1100" dirty="0"/>
          </a:p>
          <a:p>
            <a:pPr algn="just"/>
            <a:r>
              <a:rPr lang="en-US" sz="1100" dirty="0"/>
              <a:t>* VLA-Variance Loci Analysis Test of positive gradient of </a:t>
            </a:r>
            <a:r>
              <a:rPr lang="en-US" sz="1100" b="1" dirty="0"/>
              <a:t>variance</a:t>
            </a:r>
            <a:r>
              <a:rPr lang="en-US" sz="1100" dirty="0"/>
              <a:t>; GWA-genome wide association test of additive mean; DLM-Double Linear Model Test of additive </a:t>
            </a:r>
            <a:r>
              <a:rPr lang="en-US" sz="1100" b="1" dirty="0"/>
              <a:t>variance</a:t>
            </a:r>
            <a:r>
              <a:rPr lang="en-US" sz="1100" dirty="0"/>
              <a:t>;  LVT-Levene’s robust test of heterogeneous </a:t>
            </a:r>
            <a:r>
              <a:rPr lang="en-US" sz="1100" b="1" dirty="0"/>
              <a:t>variation</a:t>
            </a:r>
            <a:r>
              <a:rPr lang="en-US" sz="1100" dirty="0"/>
              <a:t>; DRM-deviation regression model test of additive </a:t>
            </a:r>
            <a:r>
              <a:rPr lang="en-US" sz="1100" b="1" dirty="0"/>
              <a:t>variation</a:t>
            </a:r>
            <a:r>
              <a:rPr lang="en-US" sz="1100" dirty="0"/>
              <a:t>.</a:t>
            </a:r>
          </a:p>
        </p:txBody>
      </p:sp>
      <p:grpSp>
        <p:nvGrpSpPr>
          <p:cNvPr id="45" name="Group 44">
            <a:extLst>
              <a:ext uri="{FF2B5EF4-FFF2-40B4-BE49-F238E27FC236}">
                <a16:creationId xmlns:a16="http://schemas.microsoft.com/office/drawing/2014/main" id="{17909195-2F99-492E-AE89-A16A4368297E}"/>
              </a:ext>
            </a:extLst>
          </p:cNvPr>
          <p:cNvGrpSpPr/>
          <p:nvPr/>
        </p:nvGrpSpPr>
        <p:grpSpPr>
          <a:xfrm>
            <a:off x="2926080" y="228600"/>
            <a:ext cx="1828800" cy="914400"/>
            <a:chOff x="591506" y="4347510"/>
            <a:chExt cx="1828800" cy="914400"/>
          </a:xfrm>
        </p:grpSpPr>
        <p:sp>
          <p:nvSpPr>
            <p:cNvPr id="47" name="Rounded Rectangle 18">
              <a:extLst>
                <a:ext uri="{FF2B5EF4-FFF2-40B4-BE49-F238E27FC236}">
                  <a16:creationId xmlns:a16="http://schemas.microsoft.com/office/drawing/2014/main" id="{2E86AEFC-1BD1-46AA-80D5-8CA53C6F6FAE}"/>
                </a:ext>
              </a:extLst>
            </p:cNvPr>
            <p:cNvSpPr/>
            <p:nvPr/>
          </p:nvSpPr>
          <p:spPr>
            <a:xfrm>
              <a:off x="591506" y="4348207"/>
              <a:ext cx="1828800" cy="912413"/>
            </a:xfrm>
            <a:prstGeom prst="roundRect">
              <a:avLst/>
            </a:prstGeom>
            <a:solidFill>
              <a:schemeClr val="bg1">
                <a:lumMod val="8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8" name="Rounded Rectangle 20">
                  <a:extLst>
                    <a:ext uri="{FF2B5EF4-FFF2-40B4-BE49-F238E27FC236}">
                      <a16:creationId xmlns:a16="http://schemas.microsoft.com/office/drawing/2014/main" id="{E9F15622-EF26-4523-B79A-6AF6E7F12700}"/>
                    </a:ext>
                  </a:extLst>
                </p:cNvPr>
                <p:cNvSpPr/>
                <p:nvPr/>
              </p:nvSpPr>
              <p:spPr>
                <a:xfrm>
                  <a:off x="679942" y="4576110"/>
                  <a:ext cx="1645920" cy="50292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14:m>
                    <m:oMath xmlns:m="http://schemas.openxmlformats.org/officeDocument/2006/math">
                      <m:r>
                        <a:rPr lang="en-US" sz="1400" b="1" i="1" smtClean="0">
                          <a:solidFill>
                            <a:schemeClr val="tx1"/>
                          </a:solidFill>
                          <a:latin typeface="Cambria Math" panose="02040503050406030204" pitchFamily="18" charset="0"/>
                          <a:cs typeface="Times New Roman" panose="02020603050405020304" pitchFamily="18" charset="0"/>
                        </a:rPr>
                        <m:t>𝑮</m:t>
                      </m:r>
                    </m:oMath>
                  </a14:m>
                  <a:r>
                    <a:rPr lang="en-US" sz="1400" dirty="0">
                      <a:solidFill>
                        <a:schemeClr val="tx1"/>
                      </a:solidFill>
                      <a:latin typeface="Times New Roman" panose="02020603050405020304" pitchFamily="18" charset="0"/>
                      <a:cs typeface="Times New Roman" panose="02020603050405020304" pitchFamily="18" charset="0"/>
                    </a:rPr>
                    <a:t>: 11m Variants</a:t>
                  </a:r>
                </a:p>
              </p:txBody>
            </p:sp>
          </mc:Choice>
          <mc:Fallback xmlns="">
            <p:sp>
              <p:nvSpPr>
                <p:cNvPr id="48" name="Rounded Rectangle 20">
                  <a:extLst>
                    <a:ext uri="{FF2B5EF4-FFF2-40B4-BE49-F238E27FC236}">
                      <a16:creationId xmlns:a16="http://schemas.microsoft.com/office/drawing/2014/main" id="{E9F15622-EF26-4523-B79A-6AF6E7F12700}"/>
                    </a:ext>
                  </a:extLst>
                </p:cNvPr>
                <p:cNvSpPr>
                  <a:spLocks noRot="1" noChangeAspect="1" noMove="1" noResize="1" noEditPoints="1" noAdjustHandles="1" noChangeArrowheads="1" noChangeShapeType="1" noTextEdit="1"/>
                </p:cNvSpPr>
                <p:nvPr/>
              </p:nvSpPr>
              <p:spPr>
                <a:xfrm>
                  <a:off x="679942" y="4576110"/>
                  <a:ext cx="1645920" cy="502920"/>
                </a:xfrm>
                <a:prstGeom prst="roundRect">
                  <a:avLst/>
                </a:prstGeom>
                <a:blipFill>
                  <a:blip r:embed="rId2"/>
                  <a:stretch>
                    <a:fillRect/>
                  </a:stretch>
                </a:blipFill>
                <a:ln w="19050">
                  <a:solidFill>
                    <a:schemeClr val="tx2"/>
                  </a:solidFill>
                </a:ln>
              </p:spPr>
              <p:txBody>
                <a:bodyPr/>
                <a:lstStyle/>
                <a:p>
                  <a:r>
                    <a:rPr lang="en-US">
                      <a:noFill/>
                    </a:rPr>
                    <a:t> </a:t>
                  </a:r>
                </a:p>
              </p:txBody>
            </p:sp>
          </mc:Fallback>
        </mc:AlternateContent>
        <p:sp>
          <p:nvSpPr>
            <p:cNvPr id="49" name="TextBox 48">
              <a:extLst>
                <a:ext uri="{FF2B5EF4-FFF2-40B4-BE49-F238E27FC236}">
                  <a16:creationId xmlns:a16="http://schemas.microsoft.com/office/drawing/2014/main" id="{E5453883-7619-47CD-AA36-D40F11EAEAF5}"/>
                </a:ext>
              </a:extLst>
            </p:cNvPr>
            <p:cNvSpPr txBox="1"/>
            <p:nvPr/>
          </p:nvSpPr>
          <p:spPr>
            <a:xfrm>
              <a:off x="682946" y="5079030"/>
              <a:ext cx="1645920" cy="182880"/>
            </a:xfrm>
            <a:prstGeom prst="rect">
              <a:avLst/>
            </a:prstGeom>
            <a:noFill/>
          </p:spPr>
          <p:txBody>
            <a:bodyPr wrap="none" lIns="0" tIns="0" rIns="0" bIns="0" rtlCol="0" anchor="ctr" anchorCtr="0">
              <a:noAutofit/>
            </a:bodyPr>
            <a:lstStyle/>
            <a:p>
              <a:pPr algn="ctr"/>
              <a:r>
                <a:rPr lang="en-US" sz="1100" i="1" dirty="0">
                  <a:latin typeface="Times New Roman" panose="02020603050405020304" pitchFamily="18" charset="0"/>
                  <a:cs typeface="Times New Roman" panose="02020603050405020304" pitchFamily="18" charset="0"/>
                </a:rPr>
                <a:t>11m</a:t>
              </a:r>
              <a:r>
                <a:rPr lang="en-US" sz="1100" dirty="0">
                  <a:latin typeface="Times New Roman" panose="02020603050405020304" pitchFamily="18" charset="0"/>
                  <a:cs typeface="Times New Roman" panose="02020603050405020304" pitchFamily="18" charset="0"/>
                </a:rPr>
                <a:t> Testable </a:t>
              </a:r>
              <a:r>
                <a:rPr lang="en-US" sz="1100" dirty="0">
                  <a:solidFill>
                    <a:schemeClr val="tx1"/>
                  </a:solidFill>
                  <a:latin typeface="Times New Roman" panose="02020603050405020304" pitchFamily="18" charset="0"/>
                  <a:cs typeface="Times New Roman" panose="02020603050405020304" pitchFamily="18" charset="0"/>
                </a:rPr>
                <a:t>Variants</a:t>
              </a:r>
              <a:endParaRPr lang="en-US" sz="1100" dirty="0">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BBCAA0E8-34D5-43A7-8D54-AD6A0DDFE774}"/>
                </a:ext>
              </a:extLst>
            </p:cNvPr>
            <p:cNvSpPr txBox="1"/>
            <p:nvPr/>
          </p:nvSpPr>
          <p:spPr>
            <a:xfrm>
              <a:off x="682947" y="4347510"/>
              <a:ext cx="1645920" cy="228600"/>
            </a:xfrm>
            <a:prstGeom prst="rect">
              <a:avLst/>
            </a:prstGeom>
            <a:noFill/>
          </p:spPr>
          <p:txBody>
            <a:bodyPr wrap="square" lIns="0" tIns="0" rIns="0" bIns="0" rtlCol="0" anchor="ctr" anchorCtr="0">
              <a:normAutofit/>
            </a:bodyPr>
            <a:lstStyle/>
            <a:p>
              <a:pPr algn="ctr"/>
              <a:r>
                <a:rPr lang="en-US" sz="1400" dirty="0">
                  <a:solidFill>
                    <a:schemeClr val="tx1"/>
                  </a:solidFill>
                  <a:latin typeface="Times New Roman" panose="02020603050405020304" pitchFamily="18" charset="0"/>
                  <a:cs typeface="Times New Roman" panose="02020603050405020304" pitchFamily="18" charset="0"/>
                </a:rPr>
                <a:t>354k </a:t>
              </a:r>
              <a:r>
                <a:rPr lang="en-US" sz="1400" dirty="0">
                  <a:latin typeface="Times New Roman" panose="02020603050405020304" pitchFamily="18" charset="0"/>
                  <a:cs typeface="Times New Roman" panose="02020603050405020304" pitchFamily="18" charset="0"/>
                </a:rPr>
                <a:t>British</a:t>
              </a:r>
            </a:p>
          </p:txBody>
        </p:sp>
      </p:grpSp>
      <p:grpSp>
        <p:nvGrpSpPr>
          <p:cNvPr id="136" name="Group 135">
            <a:extLst>
              <a:ext uri="{FF2B5EF4-FFF2-40B4-BE49-F238E27FC236}">
                <a16:creationId xmlns:a16="http://schemas.microsoft.com/office/drawing/2014/main" id="{B347970F-C2C0-49B6-A3E6-B2B053A3402D}"/>
              </a:ext>
            </a:extLst>
          </p:cNvPr>
          <p:cNvGrpSpPr/>
          <p:nvPr/>
        </p:nvGrpSpPr>
        <p:grpSpPr>
          <a:xfrm>
            <a:off x="2926080" y="1600200"/>
            <a:ext cx="1828800" cy="914400"/>
            <a:chOff x="2926080" y="1600200"/>
            <a:chExt cx="1828800" cy="914400"/>
          </a:xfrm>
        </p:grpSpPr>
        <p:sp>
          <p:nvSpPr>
            <p:cNvPr id="52" name="Rounded Rectangle 18">
              <a:extLst>
                <a:ext uri="{FF2B5EF4-FFF2-40B4-BE49-F238E27FC236}">
                  <a16:creationId xmlns:a16="http://schemas.microsoft.com/office/drawing/2014/main" id="{63631F19-DA83-49E5-93D4-DA81790370B3}"/>
                </a:ext>
              </a:extLst>
            </p:cNvPr>
            <p:cNvSpPr/>
            <p:nvPr/>
          </p:nvSpPr>
          <p:spPr>
            <a:xfrm>
              <a:off x="2926080" y="1600897"/>
              <a:ext cx="1828800" cy="912413"/>
            </a:xfrm>
            <a:prstGeom prst="roundRect">
              <a:avLst/>
            </a:prstGeom>
            <a:solidFill>
              <a:schemeClr val="bg1">
                <a:lumMod val="8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3" name="Rounded Rectangle 20">
                  <a:extLst>
                    <a:ext uri="{FF2B5EF4-FFF2-40B4-BE49-F238E27FC236}">
                      <a16:creationId xmlns:a16="http://schemas.microsoft.com/office/drawing/2014/main" id="{EA580071-0DD9-4816-9BE4-DB14513D482C}"/>
                    </a:ext>
                  </a:extLst>
                </p:cNvPr>
                <p:cNvSpPr/>
                <p:nvPr/>
              </p:nvSpPr>
              <p:spPr>
                <a:xfrm>
                  <a:off x="3014516" y="1828800"/>
                  <a:ext cx="1645920" cy="50292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14:m>
                    <m:oMath xmlns:m="http://schemas.openxmlformats.org/officeDocument/2006/math">
                      <m:r>
                        <a:rPr lang="en-US" sz="1400" b="1" i="1" smtClean="0">
                          <a:solidFill>
                            <a:schemeClr val="tx1"/>
                          </a:solidFill>
                          <a:latin typeface="Cambria Math" panose="02040503050406030204" pitchFamily="18" charset="0"/>
                          <a:cs typeface="Times New Roman" panose="02020603050405020304" pitchFamily="18" charset="0"/>
                        </a:rPr>
                        <m:t>𝑮</m:t>
                      </m:r>
                    </m:oMath>
                  </a14:m>
                  <a:r>
                    <a:rPr lang="en-US" sz="1400" dirty="0">
                      <a:solidFill>
                        <a:schemeClr val="tx1"/>
                      </a:solidFill>
                      <a:latin typeface="Times New Roman" panose="02020603050405020304" pitchFamily="18" charset="0"/>
                      <a:cs typeface="Times New Roman" panose="02020603050405020304" pitchFamily="18" charset="0"/>
                    </a:rPr>
                    <a:t>: 11m Variants</a:t>
                  </a:r>
                </a:p>
                <a:p>
                  <a:pPr algn="ctr"/>
                  <a14:m>
                    <m:oMath xmlns:m="http://schemas.openxmlformats.org/officeDocument/2006/math">
                      <m:r>
                        <a:rPr lang="en-US" sz="1400" b="1" i="1" smtClean="0">
                          <a:solidFill>
                            <a:schemeClr val="tx1"/>
                          </a:solidFill>
                          <a:latin typeface="Cambria Math" panose="02040503050406030204" pitchFamily="18" charset="0"/>
                          <a:cs typeface="Times New Roman" panose="02020603050405020304" pitchFamily="18" charset="0"/>
                        </a:rPr>
                        <m:t>𝑬</m:t>
                      </m:r>
                    </m:oMath>
                  </a14:m>
                  <a:r>
                    <a:rPr lang="en-US" sz="1400" dirty="0">
                      <a:solidFill>
                        <a:schemeClr val="tx1"/>
                      </a:solidFill>
                      <a:latin typeface="Times New Roman" panose="02020603050405020304" pitchFamily="18" charset="0"/>
                      <a:cs typeface="Times New Roman" panose="02020603050405020304" pitchFamily="18" charset="0"/>
                    </a:rPr>
                    <a:t>: 16 Exposures</a:t>
                  </a:r>
                </a:p>
              </p:txBody>
            </p:sp>
          </mc:Choice>
          <mc:Fallback xmlns="">
            <p:sp>
              <p:nvSpPr>
                <p:cNvPr id="53" name="Rounded Rectangle 20">
                  <a:extLst>
                    <a:ext uri="{FF2B5EF4-FFF2-40B4-BE49-F238E27FC236}">
                      <a16:creationId xmlns:a16="http://schemas.microsoft.com/office/drawing/2014/main" id="{EA580071-0DD9-4816-9BE4-DB14513D482C}"/>
                    </a:ext>
                  </a:extLst>
                </p:cNvPr>
                <p:cNvSpPr>
                  <a:spLocks noRot="1" noChangeAspect="1" noMove="1" noResize="1" noEditPoints="1" noAdjustHandles="1" noChangeArrowheads="1" noChangeShapeType="1" noTextEdit="1"/>
                </p:cNvSpPr>
                <p:nvPr/>
              </p:nvSpPr>
              <p:spPr>
                <a:xfrm>
                  <a:off x="3014516" y="1828800"/>
                  <a:ext cx="1645920" cy="502920"/>
                </a:xfrm>
                <a:prstGeom prst="roundRect">
                  <a:avLst/>
                </a:prstGeom>
                <a:blipFill>
                  <a:blip r:embed="rId3"/>
                  <a:stretch>
                    <a:fillRect t="-2326" b="-10465"/>
                  </a:stretch>
                </a:blipFill>
                <a:ln w="19050">
                  <a:solidFill>
                    <a:schemeClr val="tx2"/>
                  </a:solidFill>
                </a:ln>
              </p:spPr>
              <p:txBody>
                <a:bodyPr/>
                <a:lstStyle/>
                <a:p>
                  <a:r>
                    <a:rPr lang="en-US">
                      <a:noFill/>
                    </a:rPr>
                    <a:t> </a:t>
                  </a:r>
                </a:p>
              </p:txBody>
            </p:sp>
          </mc:Fallback>
        </mc:AlternateContent>
        <p:sp>
          <p:nvSpPr>
            <p:cNvPr id="54" name="TextBox 53">
              <a:extLst>
                <a:ext uri="{FF2B5EF4-FFF2-40B4-BE49-F238E27FC236}">
                  <a16:creationId xmlns:a16="http://schemas.microsoft.com/office/drawing/2014/main" id="{C5E9FB2D-8BD3-478F-A977-59145C8A3846}"/>
                </a:ext>
              </a:extLst>
            </p:cNvPr>
            <p:cNvSpPr txBox="1"/>
            <p:nvPr/>
          </p:nvSpPr>
          <p:spPr>
            <a:xfrm>
              <a:off x="3017520" y="2331720"/>
              <a:ext cx="1645920" cy="182880"/>
            </a:xfrm>
            <a:prstGeom prst="rect">
              <a:avLst/>
            </a:prstGeom>
            <a:noFill/>
          </p:spPr>
          <p:txBody>
            <a:bodyPr wrap="none" lIns="0" tIns="0" rIns="0" bIns="0" rtlCol="0" anchor="ctr" anchorCtr="0">
              <a:noAutofit/>
            </a:bodyPr>
            <a:lstStyle/>
            <a:p>
              <a:pPr algn="ctr"/>
              <a:r>
                <a:rPr lang="en-US" sz="1100" i="1" dirty="0">
                  <a:latin typeface="Times New Roman" panose="02020603050405020304" pitchFamily="18" charset="0"/>
                  <a:cs typeface="Times New Roman" panose="02020603050405020304" pitchFamily="18" charset="0"/>
                </a:rPr>
                <a:t>11m × 16</a:t>
              </a:r>
              <a:r>
                <a:rPr lang="en-US" sz="1100" dirty="0">
                  <a:latin typeface="Times New Roman" panose="02020603050405020304" pitchFamily="18" charset="0"/>
                  <a:cs typeface="Times New Roman" panose="02020603050405020304" pitchFamily="18" charset="0"/>
                </a:rPr>
                <a:t> Testable GxE</a:t>
              </a:r>
            </a:p>
          </p:txBody>
        </p:sp>
        <p:sp>
          <p:nvSpPr>
            <p:cNvPr id="55" name="TextBox 54">
              <a:extLst>
                <a:ext uri="{FF2B5EF4-FFF2-40B4-BE49-F238E27FC236}">
                  <a16:creationId xmlns:a16="http://schemas.microsoft.com/office/drawing/2014/main" id="{1C5795AA-1F0A-4D2E-A5EB-F6C3703F154B}"/>
                </a:ext>
              </a:extLst>
            </p:cNvPr>
            <p:cNvSpPr txBox="1"/>
            <p:nvPr/>
          </p:nvSpPr>
          <p:spPr>
            <a:xfrm>
              <a:off x="3017521" y="1600200"/>
              <a:ext cx="1645920" cy="228600"/>
            </a:xfrm>
            <a:prstGeom prst="rect">
              <a:avLst/>
            </a:prstGeom>
            <a:noFill/>
          </p:spPr>
          <p:txBody>
            <a:bodyPr wrap="square" lIns="0" tIns="0" rIns="0" bIns="0" rtlCol="0" anchor="ctr" anchorCtr="0">
              <a:normAutofit/>
            </a:bodyPr>
            <a:lstStyle/>
            <a:p>
              <a:pPr algn="ctr"/>
              <a:r>
                <a:rPr lang="en-US" sz="1400" dirty="0">
                  <a:solidFill>
                    <a:schemeClr val="tx1"/>
                  </a:solidFill>
                  <a:latin typeface="Times New Roman" panose="02020603050405020304" pitchFamily="18" charset="0"/>
                  <a:cs typeface="Times New Roman" panose="02020603050405020304" pitchFamily="18" charset="0"/>
                </a:rPr>
                <a:t>25k Non-</a:t>
              </a:r>
              <a:r>
                <a:rPr lang="en-US" sz="1400" dirty="0">
                  <a:latin typeface="Times New Roman" panose="02020603050405020304" pitchFamily="18" charset="0"/>
                  <a:cs typeface="Times New Roman" panose="02020603050405020304" pitchFamily="18" charset="0"/>
                </a:rPr>
                <a:t>British</a:t>
              </a:r>
            </a:p>
          </p:txBody>
        </p:sp>
      </p:grpSp>
      <p:grpSp>
        <p:nvGrpSpPr>
          <p:cNvPr id="62" name="Group 61">
            <a:extLst>
              <a:ext uri="{FF2B5EF4-FFF2-40B4-BE49-F238E27FC236}">
                <a16:creationId xmlns:a16="http://schemas.microsoft.com/office/drawing/2014/main" id="{BF2A1ACF-58FE-4E04-B6A8-C0EBEE13812A}"/>
              </a:ext>
            </a:extLst>
          </p:cNvPr>
          <p:cNvGrpSpPr/>
          <p:nvPr/>
        </p:nvGrpSpPr>
        <p:grpSpPr>
          <a:xfrm>
            <a:off x="5166360" y="228600"/>
            <a:ext cx="1828800" cy="913703"/>
            <a:chOff x="6080518" y="229297"/>
            <a:chExt cx="1828800" cy="913703"/>
          </a:xfrm>
        </p:grpSpPr>
        <p:sp>
          <p:nvSpPr>
            <p:cNvPr id="64" name="Rounded Rectangle 18">
              <a:extLst>
                <a:ext uri="{FF2B5EF4-FFF2-40B4-BE49-F238E27FC236}">
                  <a16:creationId xmlns:a16="http://schemas.microsoft.com/office/drawing/2014/main" id="{007E4701-8FF4-48D2-8AAF-2FE00E4D6565}"/>
                </a:ext>
              </a:extLst>
            </p:cNvPr>
            <p:cNvSpPr/>
            <p:nvPr/>
          </p:nvSpPr>
          <p:spPr>
            <a:xfrm>
              <a:off x="6080518" y="229297"/>
              <a:ext cx="1828800" cy="912413"/>
            </a:xfrm>
            <a:prstGeom prst="roundRect">
              <a:avLst/>
            </a:prstGeom>
            <a:solidFill>
              <a:schemeClr val="accent1">
                <a:lumMod val="20000"/>
                <a:lumOff val="8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65" name="TextBox 64">
              <a:extLst>
                <a:ext uri="{FF2B5EF4-FFF2-40B4-BE49-F238E27FC236}">
                  <a16:creationId xmlns:a16="http://schemas.microsoft.com/office/drawing/2014/main" id="{4B4D2327-12BE-4D30-8713-99DC319672D2}"/>
                </a:ext>
              </a:extLst>
            </p:cNvPr>
            <p:cNvSpPr txBox="1"/>
            <p:nvPr/>
          </p:nvSpPr>
          <p:spPr>
            <a:xfrm>
              <a:off x="6171958" y="229297"/>
              <a:ext cx="1642915" cy="228600"/>
            </a:xfrm>
            <a:prstGeom prst="rect">
              <a:avLst/>
            </a:prstGeom>
            <a:noFill/>
          </p:spPr>
          <p:txBody>
            <a:bodyPr wrap="square" lIns="0" tIns="0" rIns="0" bIns="0" rtlCol="0" anchor="ctr" anchorCtr="0">
              <a:normAutofit/>
            </a:bodyPr>
            <a:lstStyle/>
            <a:p>
              <a:pPr algn="ctr"/>
              <a:r>
                <a:rPr lang="en-US" sz="1400" dirty="0">
                  <a:latin typeface="Times New Roman" panose="02020603050405020304" pitchFamily="18" charset="0"/>
                  <a:cs typeface="Times New Roman" panose="02020603050405020304" pitchFamily="18" charset="0"/>
                </a:rPr>
                <a:t>GxE Screening</a:t>
              </a:r>
            </a:p>
          </p:txBody>
        </p:sp>
        <p:sp>
          <p:nvSpPr>
            <p:cNvPr id="67" name="Rounded Rectangle 20">
              <a:extLst>
                <a:ext uri="{FF2B5EF4-FFF2-40B4-BE49-F238E27FC236}">
                  <a16:creationId xmlns:a16="http://schemas.microsoft.com/office/drawing/2014/main" id="{84094CDB-9364-4FAE-AD31-FB837E152FBA}"/>
                </a:ext>
              </a:extLst>
            </p:cNvPr>
            <p:cNvSpPr/>
            <p:nvPr/>
          </p:nvSpPr>
          <p:spPr>
            <a:xfrm>
              <a:off x="6168954" y="457200"/>
              <a:ext cx="1645920" cy="50292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1400" dirty="0">
                  <a:solidFill>
                    <a:schemeClr val="tx1"/>
                  </a:solidFill>
                  <a:latin typeface="Times New Roman" panose="02020603050405020304" pitchFamily="18" charset="0"/>
                  <a:cs typeface="Times New Roman" panose="02020603050405020304" pitchFamily="18" charset="0"/>
                </a:rPr>
                <a:t>One of: VLA, GWA, DLM, LVT, or DRM</a:t>
              </a:r>
            </a:p>
          </p:txBody>
        </p:sp>
        <p:sp>
          <p:nvSpPr>
            <p:cNvPr id="68" name="TextBox 67">
              <a:extLst>
                <a:ext uri="{FF2B5EF4-FFF2-40B4-BE49-F238E27FC236}">
                  <a16:creationId xmlns:a16="http://schemas.microsoft.com/office/drawing/2014/main" id="{762CAA53-61CD-42C5-87DF-EA39CC775082}"/>
                </a:ext>
              </a:extLst>
            </p:cNvPr>
            <p:cNvSpPr txBox="1"/>
            <p:nvPr/>
          </p:nvSpPr>
          <p:spPr>
            <a:xfrm>
              <a:off x="6171959" y="960120"/>
              <a:ext cx="1645920" cy="182880"/>
            </a:xfrm>
            <a:prstGeom prst="rect">
              <a:avLst/>
            </a:prstGeom>
            <a:noFill/>
          </p:spPr>
          <p:txBody>
            <a:bodyPr wrap="none" lIns="0" tIns="0" rIns="0" bIns="0" rtlCol="0" anchor="ctr" anchorCtr="0">
              <a:normAutofit/>
            </a:bodyPr>
            <a:lstStyle/>
            <a:p>
              <a:pPr algn="ctr"/>
              <a:r>
                <a:rPr lang="en-US" sz="1100" dirty="0">
                  <a:latin typeface="Times New Roman" panose="02020603050405020304" pitchFamily="18" charset="0"/>
                  <a:cs typeface="Times New Roman" panose="02020603050405020304" pitchFamily="18" charset="0"/>
                </a:rPr>
                <a:t>One Vector of Test P-values</a:t>
              </a:r>
            </a:p>
          </p:txBody>
        </p:sp>
      </p:grpSp>
      <p:grpSp>
        <p:nvGrpSpPr>
          <p:cNvPr id="71" name="Group 70">
            <a:extLst>
              <a:ext uri="{FF2B5EF4-FFF2-40B4-BE49-F238E27FC236}">
                <a16:creationId xmlns:a16="http://schemas.microsoft.com/office/drawing/2014/main" id="{73B17DAC-9DD8-48E3-8941-D2D274EA79A5}"/>
              </a:ext>
            </a:extLst>
          </p:cNvPr>
          <p:cNvGrpSpPr/>
          <p:nvPr/>
        </p:nvGrpSpPr>
        <p:grpSpPr>
          <a:xfrm>
            <a:off x="5166360" y="1600200"/>
            <a:ext cx="1828800" cy="913703"/>
            <a:chOff x="6080518" y="229297"/>
            <a:chExt cx="1828800" cy="913703"/>
          </a:xfrm>
        </p:grpSpPr>
        <p:sp>
          <p:nvSpPr>
            <p:cNvPr id="73" name="Rounded Rectangle 18">
              <a:extLst>
                <a:ext uri="{FF2B5EF4-FFF2-40B4-BE49-F238E27FC236}">
                  <a16:creationId xmlns:a16="http://schemas.microsoft.com/office/drawing/2014/main" id="{7C2B9FBA-76DE-4C88-8F81-008887C8879D}"/>
                </a:ext>
              </a:extLst>
            </p:cNvPr>
            <p:cNvSpPr/>
            <p:nvPr/>
          </p:nvSpPr>
          <p:spPr>
            <a:xfrm>
              <a:off x="6080518" y="229297"/>
              <a:ext cx="1828800" cy="912413"/>
            </a:xfrm>
            <a:prstGeom prst="roundRect">
              <a:avLst/>
            </a:prstGeom>
            <a:solidFill>
              <a:schemeClr val="accent1">
                <a:lumMod val="20000"/>
                <a:lumOff val="8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75" name="TextBox 74">
              <a:extLst>
                <a:ext uri="{FF2B5EF4-FFF2-40B4-BE49-F238E27FC236}">
                  <a16:creationId xmlns:a16="http://schemas.microsoft.com/office/drawing/2014/main" id="{F7274C90-66FE-4236-9458-CE6D96EE77CA}"/>
                </a:ext>
              </a:extLst>
            </p:cNvPr>
            <p:cNvSpPr txBox="1"/>
            <p:nvPr/>
          </p:nvSpPr>
          <p:spPr>
            <a:xfrm>
              <a:off x="6171958" y="229297"/>
              <a:ext cx="1642915" cy="228600"/>
            </a:xfrm>
            <a:prstGeom prst="rect">
              <a:avLst/>
            </a:prstGeom>
            <a:noFill/>
          </p:spPr>
          <p:txBody>
            <a:bodyPr wrap="square" lIns="0" tIns="0" rIns="0" bIns="0" rtlCol="0" anchor="ctr" anchorCtr="0">
              <a:normAutofit/>
            </a:bodyPr>
            <a:lstStyle/>
            <a:p>
              <a:pPr algn="ctr"/>
              <a:r>
                <a:rPr lang="en-US" sz="1400" dirty="0">
                  <a:latin typeface="Times New Roman" panose="02020603050405020304" pitchFamily="18" charset="0"/>
                  <a:cs typeface="Times New Roman" panose="02020603050405020304" pitchFamily="18" charset="0"/>
                </a:rPr>
                <a:t>GxE Modeling</a:t>
              </a:r>
            </a:p>
          </p:txBody>
        </p:sp>
        <mc:AlternateContent xmlns:mc="http://schemas.openxmlformats.org/markup-compatibility/2006" xmlns:a14="http://schemas.microsoft.com/office/drawing/2010/main">
          <mc:Choice Requires="a14">
            <p:sp>
              <p:nvSpPr>
                <p:cNvPr id="78" name="Rounded Rectangle 20">
                  <a:extLst>
                    <a:ext uri="{FF2B5EF4-FFF2-40B4-BE49-F238E27FC236}">
                      <a16:creationId xmlns:a16="http://schemas.microsoft.com/office/drawing/2014/main" id="{75C4CE9E-F76E-4E0B-8C9F-EDC2B782766B}"/>
                    </a:ext>
                  </a:extLst>
                </p:cNvPr>
                <p:cNvSpPr/>
                <p:nvPr/>
              </p:nvSpPr>
              <p:spPr>
                <a:xfrm>
                  <a:off x="6168954" y="457200"/>
                  <a:ext cx="1645920" cy="50292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10000"/>
                </a:bodyPr>
                <a:lstStyle/>
                <a:p>
                  <a:pPr algn="ctr"/>
                  <a14:m>
                    <m:oMath xmlns:m="http://schemas.openxmlformats.org/officeDocument/2006/math">
                      <m:r>
                        <a:rPr lang="en-US" sz="1600" b="1" i="1" smtClean="0">
                          <a:solidFill>
                            <a:schemeClr val="tx1"/>
                          </a:solidFill>
                          <a:latin typeface="Cambria Math" panose="02040503050406030204" pitchFamily="18" charset="0"/>
                          <a:cs typeface="Times New Roman" panose="02020603050405020304" pitchFamily="18" charset="0"/>
                        </a:rPr>
                        <m:t>𝒚</m:t>
                      </m:r>
                      <m:r>
                        <a:rPr lang="en-US" sz="1600" b="1" i="1" smtClean="0">
                          <a:solidFill>
                            <a:schemeClr val="tx1"/>
                          </a:solidFill>
                          <a:latin typeface="Cambria Math" panose="02040503050406030204" pitchFamily="18" charset="0"/>
                          <a:cs typeface="Times New Roman" panose="02020603050405020304" pitchFamily="18" charset="0"/>
                        </a:rPr>
                        <m:t>=</m:t>
                      </m:r>
                      <m:r>
                        <a:rPr lang="en-US" sz="1600" b="1" i="1" smtClean="0">
                          <a:solidFill>
                            <a:schemeClr val="tx1"/>
                          </a:solidFill>
                          <a:latin typeface="Cambria Math" panose="02040503050406030204" pitchFamily="18" charset="0"/>
                          <a:cs typeface="Times New Roman" panose="02020603050405020304" pitchFamily="18" charset="0"/>
                        </a:rPr>
                        <m:t>𝑮</m:t>
                      </m:r>
                      <m:r>
                        <a:rPr lang="en-US" sz="1600" b="1" i="1" smtClean="0">
                          <a:solidFill>
                            <a:schemeClr val="tx1"/>
                          </a:solidFill>
                          <a:latin typeface="Cambria Math" panose="02040503050406030204" pitchFamily="18" charset="0"/>
                          <a:cs typeface="Times New Roman" panose="02020603050405020304" pitchFamily="18" charset="0"/>
                        </a:rPr>
                        <m:t>+</m:t>
                      </m:r>
                      <m:r>
                        <a:rPr lang="en-US" sz="1600" b="1" i="1" smtClean="0">
                          <a:solidFill>
                            <a:schemeClr val="tx1"/>
                          </a:solidFill>
                          <a:latin typeface="Cambria Math" panose="02040503050406030204" pitchFamily="18" charset="0"/>
                          <a:cs typeface="Times New Roman" panose="02020603050405020304" pitchFamily="18" charset="0"/>
                        </a:rPr>
                        <m:t>𝑬</m:t>
                      </m:r>
                      <m:r>
                        <a:rPr lang="en-US" sz="1600" b="1" i="1" smtClean="0">
                          <a:solidFill>
                            <a:schemeClr val="tx1"/>
                          </a:solidFill>
                          <a:latin typeface="Cambria Math" panose="02040503050406030204" pitchFamily="18" charset="0"/>
                          <a:cs typeface="Times New Roman" panose="02020603050405020304" pitchFamily="18" charset="0"/>
                        </a:rPr>
                        <m:t>+</m:t>
                      </m:r>
                      <m:r>
                        <a:rPr lang="en-US" sz="1600" b="1" i="1" smtClean="0">
                          <a:solidFill>
                            <a:schemeClr val="tx1"/>
                          </a:solidFill>
                          <a:latin typeface="Cambria Math" panose="02040503050406030204" pitchFamily="18" charset="0"/>
                          <a:cs typeface="Times New Roman" panose="02020603050405020304" pitchFamily="18" charset="0"/>
                        </a:rPr>
                        <m:t>𝑮</m:t>
                      </m:r>
                      <m:r>
                        <a:rPr lang="en-US" sz="1600" b="1" i="1" smtClean="0">
                          <a:solidFill>
                            <a:schemeClr val="tx1"/>
                          </a:solidFill>
                          <a:latin typeface="Cambria Math" panose="02040503050406030204" pitchFamily="18" charset="0"/>
                          <a:cs typeface="Times New Roman" panose="02020603050405020304" pitchFamily="18" charset="0"/>
                        </a:rPr>
                        <m:t>×</m:t>
                      </m:r>
                      <m:r>
                        <a:rPr lang="en-US" sz="1600" b="1" i="1" smtClean="0">
                          <a:solidFill>
                            <a:schemeClr val="tx1"/>
                          </a:solidFill>
                          <a:latin typeface="Cambria Math" panose="02040503050406030204" pitchFamily="18" charset="0"/>
                          <a:cs typeface="Times New Roman" panose="02020603050405020304" pitchFamily="18" charset="0"/>
                        </a:rPr>
                        <m:t>𝑬</m:t>
                      </m:r>
                    </m:oMath>
                  </a14:m>
                  <a:r>
                    <a:rPr lang="en-US" sz="1600" dirty="0">
                      <a:solidFill>
                        <a:schemeClr val="tx1"/>
                      </a:solidFill>
                      <a:latin typeface="Times New Roman" panose="02020603050405020304" pitchFamily="18" charset="0"/>
                      <a:cs typeface="Times New Roman" panose="02020603050405020304" pitchFamily="18" charset="0"/>
                    </a:rPr>
                    <a:t> </a:t>
                  </a:r>
                </a:p>
                <a:p>
                  <a:pPr algn="ctr"/>
                  <a:r>
                    <a:rPr lang="en-US" sz="1600" dirty="0">
                      <a:solidFill>
                        <a:schemeClr val="tx1"/>
                      </a:solidFill>
                      <a:latin typeface="Times New Roman" panose="02020603050405020304" pitchFamily="18" charset="0"/>
                      <a:cs typeface="Times New Roman" panose="02020603050405020304" pitchFamily="18" charset="0"/>
                    </a:rPr>
                    <a:t>For 16 Exposures</a:t>
                  </a:r>
                </a:p>
              </p:txBody>
            </p:sp>
          </mc:Choice>
          <mc:Fallback xmlns="">
            <p:sp>
              <p:nvSpPr>
                <p:cNvPr id="78" name="Rounded Rectangle 20">
                  <a:extLst>
                    <a:ext uri="{FF2B5EF4-FFF2-40B4-BE49-F238E27FC236}">
                      <a16:creationId xmlns:a16="http://schemas.microsoft.com/office/drawing/2014/main" id="{75C4CE9E-F76E-4E0B-8C9F-EDC2B782766B}"/>
                    </a:ext>
                  </a:extLst>
                </p:cNvPr>
                <p:cNvSpPr>
                  <a:spLocks noRot="1" noChangeAspect="1" noMove="1" noResize="1" noEditPoints="1" noAdjustHandles="1" noChangeArrowheads="1" noChangeShapeType="1" noTextEdit="1"/>
                </p:cNvSpPr>
                <p:nvPr/>
              </p:nvSpPr>
              <p:spPr>
                <a:xfrm>
                  <a:off x="6168954" y="457200"/>
                  <a:ext cx="1645920" cy="502920"/>
                </a:xfrm>
                <a:prstGeom prst="roundRect">
                  <a:avLst/>
                </a:prstGeom>
                <a:blipFill>
                  <a:blip r:embed="rId4"/>
                  <a:stretch>
                    <a:fillRect b="-8235"/>
                  </a:stretch>
                </a:blipFill>
                <a:ln w="19050">
                  <a:solidFill>
                    <a:schemeClr val="tx2"/>
                  </a:solidFill>
                </a:ln>
              </p:spPr>
              <p:txBody>
                <a:bodyPr/>
                <a:lstStyle/>
                <a:p>
                  <a:r>
                    <a:rPr lang="en-US">
                      <a:noFill/>
                    </a:rPr>
                    <a:t> </a:t>
                  </a:r>
                </a:p>
              </p:txBody>
            </p:sp>
          </mc:Fallback>
        </mc:AlternateContent>
        <p:sp>
          <p:nvSpPr>
            <p:cNvPr id="79" name="TextBox 78">
              <a:extLst>
                <a:ext uri="{FF2B5EF4-FFF2-40B4-BE49-F238E27FC236}">
                  <a16:creationId xmlns:a16="http://schemas.microsoft.com/office/drawing/2014/main" id="{62F2D694-A3CA-4F97-96D8-6821966C38AB}"/>
                </a:ext>
              </a:extLst>
            </p:cNvPr>
            <p:cNvSpPr txBox="1"/>
            <p:nvPr/>
          </p:nvSpPr>
          <p:spPr>
            <a:xfrm>
              <a:off x="6171959" y="960120"/>
              <a:ext cx="1645920" cy="182880"/>
            </a:xfrm>
            <a:prstGeom prst="rect">
              <a:avLst/>
            </a:prstGeom>
            <a:noFill/>
          </p:spPr>
          <p:txBody>
            <a:bodyPr wrap="none" lIns="0" tIns="0" rIns="0" bIns="0" rtlCol="0" anchor="ctr" anchorCtr="0">
              <a:normAutofit/>
            </a:bodyPr>
            <a:lstStyle/>
            <a:p>
              <a:pPr algn="ctr"/>
              <a:r>
                <a:rPr lang="en-US" sz="1100" dirty="0">
                  <a:latin typeface="Times New Roman" panose="02020603050405020304" pitchFamily="18" charset="0"/>
                  <a:cs typeface="Times New Roman" panose="02020603050405020304" pitchFamily="18" charset="0"/>
                </a:rPr>
                <a:t>16 vectors of GxE P-values</a:t>
              </a:r>
            </a:p>
          </p:txBody>
        </p:sp>
      </p:grpSp>
      <p:sp>
        <p:nvSpPr>
          <p:cNvPr id="81" name="TextBox 80">
            <a:extLst>
              <a:ext uri="{FF2B5EF4-FFF2-40B4-BE49-F238E27FC236}">
                <a16:creationId xmlns:a16="http://schemas.microsoft.com/office/drawing/2014/main" id="{7471FC3E-E312-4572-9E46-6100005549EE}"/>
              </a:ext>
            </a:extLst>
          </p:cNvPr>
          <p:cNvSpPr txBox="1"/>
          <p:nvPr/>
        </p:nvSpPr>
        <p:spPr>
          <a:xfrm>
            <a:off x="2187333" y="885859"/>
            <a:ext cx="701308" cy="646331"/>
          </a:xfrm>
          <a:prstGeom prst="rect">
            <a:avLst/>
          </a:prstGeom>
          <a:noFill/>
        </p:spPr>
        <p:txBody>
          <a:bodyPr wrap="square" lIns="0" tIns="0" rIns="0" bIns="0" rtlCol="0">
            <a:normAutofit/>
          </a:bodyPr>
          <a:lstStyle/>
          <a:p>
            <a:pPr algn="ctr"/>
            <a:r>
              <a:rPr lang="en-US" sz="1050" dirty="0">
                <a:latin typeface="Times New Roman" panose="02020603050405020304" pitchFamily="18" charset="0"/>
                <a:cs typeface="Times New Roman" panose="02020603050405020304" pitchFamily="18" charset="0"/>
              </a:rPr>
              <a:t>MAF &gt; 0.01</a:t>
            </a:r>
          </a:p>
          <a:p>
            <a:pPr algn="ctr"/>
            <a:r>
              <a:rPr lang="en-US" sz="1050" dirty="0">
                <a:latin typeface="Times New Roman" panose="02020603050405020304" pitchFamily="18" charset="0"/>
                <a:cs typeface="Times New Roman" panose="02020603050405020304" pitchFamily="18" charset="0"/>
              </a:rPr>
              <a:t>HWE &gt; 1e-9</a:t>
            </a:r>
          </a:p>
          <a:p>
            <a:pPr algn="ctr"/>
            <a:r>
              <a:rPr lang="en-US" sz="1050" dirty="0">
                <a:latin typeface="Times New Roman" panose="02020603050405020304" pitchFamily="18" charset="0"/>
                <a:cs typeface="Times New Roman" panose="02020603050405020304" pitchFamily="18" charset="0"/>
              </a:rPr>
              <a:t>NA% &lt; 5%</a:t>
            </a:r>
          </a:p>
          <a:p>
            <a:pPr algn="ctr"/>
            <a:r>
              <a:rPr lang="en-US" sz="1050" dirty="0">
                <a:latin typeface="Times New Roman" panose="02020603050405020304" pitchFamily="18" charset="0"/>
                <a:cs typeface="Times New Roman" panose="02020603050405020304" pitchFamily="18" charset="0"/>
              </a:rPr>
              <a:t>T2D &amp; BMI</a:t>
            </a:r>
          </a:p>
        </p:txBody>
      </p:sp>
      <p:grpSp>
        <p:nvGrpSpPr>
          <p:cNvPr id="95" name="Group 94">
            <a:extLst>
              <a:ext uri="{FF2B5EF4-FFF2-40B4-BE49-F238E27FC236}">
                <a16:creationId xmlns:a16="http://schemas.microsoft.com/office/drawing/2014/main" id="{30B6E813-339A-40DC-8FBE-6CA7E4057B39}"/>
              </a:ext>
            </a:extLst>
          </p:cNvPr>
          <p:cNvGrpSpPr/>
          <p:nvPr/>
        </p:nvGrpSpPr>
        <p:grpSpPr>
          <a:xfrm>
            <a:off x="7452360" y="1600200"/>
            <a:ext cx="1828800" cy="913703"/>
            <a:chOff x="6080518" y="229297"/>
            <a:chExt cx="1828800" cy="913703"/>
          </a:xfrm>
        </p:grpSpPr>
        <p:sp>
          <p:nvSpPr>
            <p:cNvPr id="96" name="Rounded Rectangle 18">
              <a:extLst>
                <a:ext uri="{FF2B5EF4-FFF2-40B4-BE49-F238E27FC236}">
                  <a16:creationId xmlns:a16="http://schemas.microsoft.com/office/drawing/2014/main" id="{04FE567D-50B0-40A8-A8AE-9049CAEC8248}"/>
                </a:ext>
              </a:extLst>
            </p:cNvPr>
            <p:cNvSpPr/>
            <p:nvPr/>
          </p:nvSpPr>
          <p:spPr>
            <a:xfrm>
              <a:off x="6080518" y="229297"/>
              <a:ext cx="1828800" cy="912413"/>
            </a:xfrm>
            <a:prstGeom prst="roundRect">
              <a:avLst/>
            </a:prstGeom>
            <a:solidFill>
              <a:schemeClr val="accent1">
                <a:lumMod val="20000"/>
                <a:lumOff val="8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97" name="TextBox 96">
              <a:extLst>
                <a:ext uri="{FF2B5EF4-FFF2-40B4-BE49-F238E27FC236}">
                  <a16:creationId xmlns:a16="http://schemas.microsoft.com/office/drawing/2014/main" id="{C0873369-8AB3-40E1-8370-0221D3F5CCEB}"/>
                </a:ext>
              </a:extLst>
            </p:cNvPr>
            <p:cNvSpPr txBox="1"/>
            <p:nvPr/>
          </p:nvSpPr>
          <p:spPr>
            <a:xfrm>
              <a:off x="6171958" y="229297"/>
              <a:ext cx="1642915" cy="228600"/>
            </a:xfrm>
            <a:prstGeom prst="rect">
              <a:avLst/>
            </a:prstGeom>
            <a:noFill/>
          </p:spPr>
          <p:txBody>
            <a:bodyPr wrap="square" lIns="0" tIns="0" rIns="0" bIns="0" rtlCol="0" anchor="ctr" anchorCtr="0">
              <a:normAutofit fontScale="92500"/>
            </a:bodyPr>
            <a:lstStyle/>
            <a:p>
              <a:pPr algn="ctr"/>
              <a:r>
                <a:rPr lang="en-US" sz="1400" dirty="0">
                  <a:latin typeface="Times New Roman" panose="02020603050405020304" pitchFamily="18" charset="0"/>
                  <a:cs typeface="Times New Roman" panose="02020603050405020304" pitchFamily="18" charset="0"/>
                </a:rPr>
                <a:t>Empirical GxE Scoring</a:t>
              </a:r>
            </a:p>
          </p:txBody>
        </p:sp>
        <mc:AlternateContent xmlns:mc="http://schemas.openxmlformats.org/markup-compatibility/2006" xmlns:a14="http://schemas.microsoft.com/office/drawing/2010/main">
          <mc:Choice Requires="a14">
            <p:sp>
              <p:nvSpPr>
                <p:cNvPr id="98" name="Rounded Rectangle 20">
                  <a:extLst>
                    <a:ext uri="{FF2B5EF4-FFF2-40B4-BE49-F238E27FC236}">
                      <a16:creationId xmlns:a16="http://schemas.microsoft.com/office/drawing/2014/main" id="{6DB12DE5-56B6-41A3-BD72-80CB29CCA62A}"/>
                    </a:ext>
                  </a:extLst>
                </p:cNvPr>
                <p:cNvSpPr/>
                <p:nvPr/>
              </p:nvSpPr>
              <p:spPr>
                <a:xfrm>
                  <a:off x="6168954" y="457200"/>
                  <a:ext cx="1645920" cy="50292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10000"/>
                </a:bodyPr>
                <a:lstStyle/>
                <a:p>
                  <a:pPr algn="ctr"/>
                  <a14:m>
                    <m:oMath xmlns:m="http://schemas.openxmlformats.org/officeDocument/2006/math">
                      <m:r>
                        <a:rPr lang="en-US" sz="1600" b="1" i="1" smtClean="0">
                          <a:solidFill>
                            <a:schemeClr val="tx1"/>
                          </a:solidFill>
                          <a:latin typeface="Cambria Math" panose="02040503050406030204" pitchFamily="18" charset="0"/>
                          <a:cs typeface="Times New Roman" panose="02020603050405020304" pitchFamily="18" charset="0"/>
                        </a:rPr>
                        <m:t>𝒔</m:t>
                      </m:r>
                      <m:r>
                        <a:rPr lang="en-US" sz="1600" b="0" i="1" smtClean="0">
                          <a:solidFill>
                            <a:schemeClr val="tx1"/>
                          </a:solidFill>
                          <a:latin typeface="Cambria Math" panose="02040503050406030204" pitchFamily="18" charset="0"/>
                          <a:cs typeface="Times New Roman" panose="02020603050405020304" pitchFamily="18" charset="0"/>
                        </a:rPr>
                        <m:t>=</m:t>
                      </m:r>
                      <m:nary>
                        <m:naryPr>
                          <m:chr m:val="∑"/>
                          <m:ctrlPr>
                            <a:rPr lang="en-US" sz="1600" b="0" i="1" smtClean="0">
                              <a:solidFill>
                                <a:schemeClr val="tx1"/>
                              </a:solidFill>
                              <a:latin typeface="Cambria Math" panose="02040503050406030204" pitchFamily="18" charset="0"/>
                              <a:cs typeface="Times New Roman" panose="02020603050405020304" pitchFamily="18" charset="0"/>
                            </a:rPr>
                          </m:ctrlPr>
                        </m:naryPr>
                        <m:sub>
                          <m:r>
                            <m:rPr>
                              <m:brk m:alnAt="23"/>
                            </m:rPr>
                            <a:rPr lang="en-US" sz="1600" b="0" i="1" smtClean="0">
                              <a:solidFill>
                                <a:schemeClr val="tx1"/>
                              </a:solidFill>
                              <a:latin typeface="Cambria Math" panose="02040503050406030204" pitchFamily="18" charset="0"/>
                              <a:cs typeface="Times New Roman" panose="02020603050405020304" pitchFamily="18" charset="0"/>
                            </a:rPr>
                            <m:t>𝑗</m:t>
                          </m:r>
                          <m:r>
                            <a:rPr lang="en-US" sz="1600" b="0" i="1" smtClean="0">
                              <a:solidFill>
                                <a:schemeClr val="tx1"/>
                              </a:solidFill>
                              <a:latin typeface="Cambria Math" panose="02040503050406030204" pitchFamily="18" charset="0"/>
                              <a:cs typeface="Times New Roman" panose="02020603050405020304" pitchFamily="18" charset="0"/>
                            </a:rPr>
                            <m:t>=1</m:t>
                          </m:r>
                        </m:sub>
                        <m:sup>
                          <m:r>
                            <a:rPr lang="en-US" sz="1600" b="0" i="1" smtClean="0">
                              <a:solidFill>
                                <a:schemeClr val="tx1"/>
                              </a:solidFill>
                              <a:latin typeface="Cambria Math" panose="02040503050406030204" pitchFamily="18" charset="0"/>
                              <a:cs typeface="Times New Roman" panose="02020603050405020304" pitchFamily="18" charset="0"/>
                            </a:rPr>
                            <m:t>16</m:t>
                          </m:r>
                        </m:sup>
                        <m:e>
                          <m:r>
                            <a:rPr lang="en-US" sz="1600" b="0" i="1" smtClean="0">
                              <a:solidFill>
                                <a:schemeClr val="tx1"/>
                              </a:solidFill>
                              <a:latin typeface="Cambria Math" panose="02040503050406030204" pitchFamily="18" charset="0"/>
                              <a:cs typeface="Times New Roman" panose="02020603050405020304" pitchFamily="18" charset="0"/>
                            </a:rPr>
                            <m:t>−</m:t>
                          </m:r>
                          <m:func>
                            <m:funcPr>
                              <m:ctrlPr>
                                <a:rPr lang="en-US" sz="1600" b="0" i="1" smtClean="0">
                                  <a:solidFill>
                                    <a:schemeClr val="tx1"/>
                                  </a:solidFill>
                                  <a:latin typeface="Cambria Math" panose="02040503050406030204" pitchFamily="18" charset="0"/>
                                  <a:cs typeface="Times New Roman" panose="02020603050405020304" pitchFamily="18" charset="0"/>
                                </a:rPr>
                              </m:ctrlPr>
                            </m:funcPr>
                            <m:fName>
                              <m:r>
                                <m:rPr>
                                  <m:sty m:val="p"/>
                                </m:rPr>
                                <a:rPr lang="en-US" sz="1600" b="0" i="0" smtClean="0">
                                  <a:solidFill>
                                    <a:schemeClr val="tx1"/>
                                  </a:solidFill>
                                  <a:latin typeface="Cambria Math" panose="02040503050406030204" pitchFamily="18" charset="0"/>
                                  <a:cs typeface="Times New Roman" panose="02020603050405020304" pitchFamily="18" charset="0"/>
                                </a:rPr>
                                <m:t>log</m:t>
                              </m:r>
                            </m:fName>
                            <m:e>
                              <m:d>
                                <m:dPr>
                                  <m:ctrlPr>
                                    <a:rPr lang="en-US" sz="1600" b="0" i="1" smtClean="0">
                                      <a:solidFill>
                                        <a:schemeClr val="tx1"/>
                                      </a:solidFill>
                                      <a:latin typeface="Cambria Math" panose="02040503050406030204" pitchFamily="18" charset="0"/>
                                      <a:cs typeface="Times New Roman" panose="02020603050405020304" pitchFamily="18" charset="0"/>
                                    </a:rPr>
                                  </m:ctrlPr>
                                </m:dPr>
                                <m:e>
                                  <m:sSub>
                                    <m:sSubPr>
                                      <m:ctrlPr>
                                        <a:rPr lang="en-US" sz="1600" b="0" i="1" smtClean="0">
                                          <a:solidFill>
                                            <a:schemeClr val="tx1"/>
                                          </a:solidFill>
                                          <a:latin typeface="Cambria Math" panose="02040503050406030204" pitchFamily="18" charset="0"/>
                                          <a:cs typeface="Times New Roman" panose="02020603050405020304" pitchFamily="18" charset="0"/>
                                        </a:rPr>
                                      </m:ctrlPr>
                                    </m:sSubPr>
                                    <m:e>
                                      <m:r>
                                        <a:rPr lang="en-US" sz="1600" b="1" i="1" smtClean="0">
                                          <a:solidFill>
                                            <a:schemeClr val="tx1"/>
                                          </a:solidFill>
                                          <a:latin typeface="Cambria Math" panose="02040503050406030204" pitchFamily="18" charset="0"/>
                                          <a:cs typeface="Times New Roman" panose="02020603050405020304" pitchFamily="18" charset="0"/>
                                        </a:rPr>
                                        <m:t>𝒑</m:t>
                                      </m:r>
                                    </m:e>
                                    <m:sub>
                                      <m:r>
                                        <a:rPr lang="en-US" sz="1600" b="0" i="1" smtClean="0">
                                          <a:solidFill>
                                            <a:schemeClr val="tx1"/>
                                          </a:solidFill>
                                          <a:latin typeface="Cambria Math" panose="02040503050406030204" pitchFamily="18" charset="0"/>
                                          <a:cs typeface="Times New Roman" panose="02020603050405020304" pitchFamily="18" charset="0"/>
                                        </a:rPr>
                                        <m:t>𝑗</m:t>
                                      </m:r>
                                    </m:sub>
                                  </m:sSub>
                                </m:e>
                              </m:d>
                            </m:e>
                          </m:func>
                        </m:e>
                      </m:nary>
                    </m:oMath>
                  </a14:m>
                  <a:r>
                    <a:rPr lang="en-US" sz="1600" dirty="0">
                      <a:solidFill>
                        <a:schemeClr val="tx1"/>
                      </a:solidFill>
                      <a:latin typeface="Times New Roman" panose="02020603050405020304" pitchFamily="18" charset="0"/>
                      <a:cs typeface="Times New Roman" panose="02020603050405020304" pitchFamily="18" charset="0"/>
                    </a:rPr>
                    <a:t> </a:t>
                  </a:r>
                </a:p>
                <a:p>
                  <a:pPr algn="ctr"/>
                  <a:r>
                    <a:rPr lang="en-US" sz="1600" dirty="0">
                      <a:solidFill>
                        <a:schemeClr val="tx1"/>
                      </a:solidFill>
                      <a:latin typeface="Times New Roman" panose="02020603050405020304" pitchFamily="18" charset="0"/>
                      <a:cs typeface="Times New Roman" panose="02020603050405020304" pitchFamily="18" charset="0"/>
                    </a:rPr>
                    <a:t>For 11m Variants</a:t>
                  </a:r>
                </a:p>
              </p:txBody>
            </p:sp>
          </mc:Choice>
          <mc:Fallback xmlns="">
            <p:sp>
              <p:nvSpPr>
                <p:cNvPr id="98" name="Rounded Rectangle 20">
                  <a:extLst>
                    <a:ext uri="{FF2B5EF4-FFF2-40B4-BE49-F238E27FC236}">
                      <a16:creationId xmlns:a16="http://schemas.microsoft.com/office/drawing/2014/main" id="{6DB12DE5-56B6-41A3-BD72-80CB29CCA62A}"/>
                    </a:ext>
                  </a:extLst>
                </p:cNvPr>
                <p:cNvSpPr>
                  <a:spLocks noRot="1" noChangeAspect="1" noMove="1" noResize="1" noEditPoints="1" noAdjustHandles="1" noChangeArrowheads="1" noChangeShapeType="1" noTextEdit="1"/>
                </p:cNvSpPr>
                <p:nvPr/>
              </p:nvSpPr>
              <p:spPr>
                <a:xfrm>
                  <a:off x="6168954" y="457200"/>
                  <a:ext cx="1645920" cy="502920"/>
                </a:xfrm>
                <a:prstGeom prst="roundRect">
                  <a:avLst/>
                </a:prstGeom>
                <a:blipFill>
                  <a:blip r:embed="rId5"/>
                  <a:stretch>
                    <a:fillRect t="-61176" b="-54118"/>
                  </a:stretch>
                </a:blipFill>
                <a:ln w="19050">
                  <a:solidFill>
                    <a:schemeClr val="tx2"/>
                  </a:solidFill>
                </a:ln>
              </p:spPr>
              <p:txBody>
                <a:bodyPr/>
                <a:lstStyle/>
                <a:p>
                  <a:r>
                    <a:rPr lang="en-US">
                      <a:noFill/>
                    </a:rPr>
                    <a:t> </a:t>
                  </a:r>
                </a:p>
              </p:txBody>
            </p:sp>
          </mc:Fallback>
        </mc:AlternateContent>
        <p:sp>
          <p:nvSpPr>
            <p:cNvPr id="99" name="TextBox 98">
              <a:extLst>
                <a:ext uri="{FF2B5EF4-FFF2-40B4-BE49-F238E27FC236}">
                  <a16:creationId xmlns:a16="http://schemas.microsoft.com/office/drawing/2014/main" id="{1582BCAE-9D5C-4596-B8CB-2E8B84E3CE94}"/>
                </a:ext>
              </a:extLst>
            </p:cNvPr>
            <p:cNvSpPr txBox="1"/>
            <p:nvPr/>
          </p:nvSpPr>
          <p:spPr>
            <a:xfrm>
              <a:off x="6171959" y="960120"/>
              <a:ext cx="1645920" cy="182880"/>
            </a:xfrm>
            <a:prstGeom prst="rect">
              <a:avLst/>
            </a:prstGeom>
            <a:noFill/>
          </p:spPr>
          <p:txBody>
            <a:bodyPr wrap="none" lIns="0" tIns="0" rIns="0" bIns="0" rtlCol="0" anchor="ctr" anchorCtr="0">
              <a:normAutofit/>
            </a:bodyPr>
            <a:lstStyle/>
            <a:p>
              <a:pPr algn="ctr"/>
              <a:r>
                <a:rPr lang="en-US" sz="1200" dirty="0">
                  <a:latin typeface="Times New Roman" panose="02020603050405020304" pitchFamily="18" charset="0"/>
                  <a:cs typeface="Times New Roman" panose="02020603050405020304" pitchFamily="18" charset="0"/>
                </a:rPr>
                <a:t>Scoring Vector (</a:t>
              </a:r>
              <a:r>
                <a:rPr lang="en-US" sz="1200" b="1" i="1" dirty="0">
                  <a:latin typeface="Times New Roman" panose="02020603050405020304" pitchFamily="18" charset="0"/>
                  <a:cs typeface="Times New Roman" panose="02020603050405020304" pitchFamily="18" charset="0"/>
                </a:rPr>
                <a:t>s</a:t>
              </a:r>
              <a:r>
                <a:rPr lang="en-US" sz="1200" dirty="0">
                  <a:latin typeface="Times New Roman" panose="02020603050405020304" pitchFamily="18" charset="0"/>
                  <a:cs typeface="Times New Roman" panose="02020603050405020304" pitchFamily="18" charset="0"/>
                </a:rPr>
                <a:t>)</a:t>
              </a:r>
            </a:p>
          </p:txBody>
        </p:sp>
      </p:grpSp>
      <p:grpSp>
        <p:nvGrpSpPr>
          <p:cNvPr id="101" name="Group 100">
            <a:extLst>
              <a:ext uri="{FF2B5EF4-FFF2-40B4-BE49-F238E27FC236}">
                <a16:creationId xmlns:a16="http://schemas.microsoft.com/office/drawing/2014/main" id="{F18CA63E-DF6B-4F5C-AFC3-60DAB2E2D8BB}"/>
              </a:ext>
            </a:extLst>
          </p:cNvPr>
          <p:cNvGrpSpPr/>
          <p:nvPr/>
        </p:nvGrpSpPr>
        <p:grpSpPr>
          <a:xfrm>
            <a:off x="7452360" y="228600"/>
            <a:ext cx="1828800" cy="913703"/>
            <a:chOff x="6080518" y="229297"/>
            <a:chExt cx="1828800" cy="913703"/>
          </a:xfrm>
        </p:grpSpPr>
        <p:sp>
          <p:nvSpPr>
            <p:cNvPr id="102" name="Rounded Rectangle 18">
              <a:extLst>
                <a:ext uri="{FF2B5EF4-FFF2-40B4-BE49-F238E27FC236}">
                  <a16:creationId xmlns:a16="http://schemas.microsoft.com/office/drawing/2014/main" id="{5EA70102-9AA1-47D7-867B-E7DCC056CF39}"/>
                </a:ext>
              </a:extLst>
            </p:cNvPr>
            <p:cNvSpPr/>
            <p:nvPr/>
          </p:nvSpPr>
          <p:spPr>
            <a:xfrm>
              <a:off x="6080518" y="229297"/>
              <a:ext cx="1828800" cy="912413"/>
            </a:xfrm>
            <a:prstGeom prst="roundRect">
              <a:avLst/>
            </a:prstGeom>
            <a:solidFill>
              <a:schemeClr val="accent1">
                <a:lumMod val="20000"/>
                <a:lumOff val="8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103" name="TextBox 102">
              <a:extLst>
                <a:ext uri="{FF2B5EF4-FFF2-40B4-BE49-F238E27FC236}">
                  <a16:creationId xmlns:a16="http://schemas.microsoft.com/office/drawing/2014/main" id="{ADB9675A-5403-406B-8810-E59EB84976ED}"/>
                </a:ext>
              </a:extLst>
            </p:cNvPr>
            <p:cNvSpPr txBox="1"/>
            <p:nvPr/>
          </p:nvSpPr>
          <p:spPr>
            <a:xfrm>
              <a:off x="6171958" y="229297"/>
              <a:ext cx="1642915" cy="228600"/>
            </a:xfrm>
            <a:prstGeom prst="rect">
              <a:avLst/>
            </a:prstGeom>
            <a:noFill/>
          </p:spPr>
          <p:txBody>
            <a:bodyPr wrap="square" lIns="0" tIns="0" rIns="0" bIns="0" rtlCol="0" anchor="ctr" anchorCtr="0">
              <a:normAutofit/>
            </a:bodyPr>
            <a:lstStyle/>
            <a:p>
              <a:pPr algn="ctr"/>
              <a:r>
                <a:rPr lang="en-US" sz="1400" dirty="0">
                  <a:latin typeface="Times New Roman" panose="02020603050405020304" pitchFamily="18" charset="0"/>
                  <a:cs typeface="Times New Roman" panose="02020603050405020304" pitchFamily="18" charset="0"/>
                </a:rPr>
                <a:t>Putative GxE Ranking</a:t>
              </a:r>
            </a:p>
          </p:txBody>
        </p:sp>
        <mc:AlternateContent xmlns:mc="http://schemas.openxmlformats.org/markup-compatibility/2006" xmlns:a14="http://schemas.microsoft.com/office/drawing/2010/main">
          <mc:Choice Requires="a14">
            <p:sp>
              <p:nvSpPr>
                <p:cNvPr id="104" name="Rounded Rectangle 20">
                  <a:extLst>
                    <a:ext uri="{FF2B5EF4-FFF2-40B4-BE49-F238E27FC236}">
                      <a16:creationId xmlns:a16="http://schemas.microsoft.com/office/drawing/2014/main" id="{C7E3B066-55D8-460D-ADF3-52E6B1BA55C9}"/>
                    </a:ext>
                  </a:extLst>
                </p:cNvPr>
                <p:cNvSpPr/>
                <p:nvPr/>
              </p:nvSpPr>
              <p:spPr>
                <a:xfrm>
                  <a:off x="6168954" y="457200"/>
                  <a:ext cx="1645920" cy="50292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92500" lnSpcReduction="10000"/>
                </a:bodyPr>
                <a:lstStyle/>
                <a:p>
                  <a:pPr algn="ctr"/>
                  <a14:m>
                    <m:oMath xmlns:m="http://schemas.openxmlformats.org/officeDocument/2006/math">
                      <m:r>
                        <a:rPr lang="en-US" sz="1600" b="1" i="1" smtClean="0">
                          <a:solidFill>
                            <a:schemeClr val="tx1"/>
                          </a:solidFill>
                          <a:latin typeface="Cambria Math" panose="02040503050406030204" pitchFamily="18" charset="0"/>
                          <a:cs typeface="Times New Roman" panose="02020603050405020304" pitchFamily="18" charset="0"/>
                        </a:rPr>
                        <m:t>𝒓</m:t>
                      </m:r>
                      <m:r>
                        <a:rPr lang="en-US" sz="1600" b="0" i="1" smtClean="0">
                          <a:solidFill>
                            <a:schemeClr val="tx1"/>
                          </a:solidFill>
                          <a:latin typeface="Cambria Math" panose="02040503050406030204" pitchFamily="18" charset="0"/>
                          <a:cs typeface="Times New Roman" panose="02020603050405020304" pitchFamily="18" charset="0"/>
                        </a:rPr>
                        <m:t>=1−</m:t>
                      </m:r>
                      <m:r>
                        <a:rPr lang="en-US" sz="1600" b="1" i="1" smtClean="0">
                          <a:solidFill>
                            <a:schemeClr val="tx1"/>
                          </a:solidFill>
                          <a:latin typeface="Cambria Math" panose="02040503050406030204" pitchFamily="18" charset="0"/>
                          <a:cs typeface="Times New Roman" panose="02020603050405020304" pitchFamily="18" charset="0"/>
                        </a:rPr>
                        <m:t>𝒑</m:t>
                      </m:r>
                    </m:oMath>
                  </a14:m>
                  <a:r>
                    <a:rPr lang="en-US" sz="1600" dirty="0">
                      <a:solidFill>
                        <a:schemeClr val="tx1"/>
                      </a:solidFill>
                      <a:latin typeface="Times New Roman" panose="02020603050405020304" pitchFamily="18" charset="0"/>
                      <a:cs typeface="Times New Roman" panose="02020603050405020304" pitchFamily="18" charset="0"/>
                    </a:rPr>
                    <a:t> </a:t>
                  </a:r>
                </a:p>
                <a:p>
                  <a:pPr algn="ctr"/>
                  <a:r>
                    <a:rPr lang="en-US" sz="1600" dirty="0">
                      <a:solidFill>
                        <a:schemeClr val="tx1"/>
                      </a:solidFill>
                      <a:latin typeface="Times New Roman" panose="02020603050405020304" pitchFamily="18" charset="0"/>
                      <a:cs typeface="Times New Roman" panose="02020603050405020304" pitchFamily="18" charset="0"/>
                    </a:rPr>
                    <a:t>For 11m Variants</a:t>
                  </a:r>
                </a:p>
              </p:txBody>
            </p:sp>
          </mc:Choice>
          <mc:Fallback xmlns="">
            <p:sp>
              <p:nvSpPr>
                <p:cNvPr id="104" name="Rounded Rectangle 20">
                  <a:extLst>
                    <a:ext uri="{FF2B5EF4-FFF2-40B4-BE49-F238E27FC236}">
                      <a16:creationId xmlns:a16="http://schemas.microsoft.com/office/drawing/2014/main" id="{C7E3B066-55D8-460D-ADF3-52E6B1BA55C9}"/>
                    </a:ext>
                  </a:extLst>
                </p:cNvPr>
                <p:cNvSpPr>
                  <a:spLocks noRot="1" noChangeAspect="1" noMove="1" noResize="1" noEditPoints="1" noAdjustHandles="1" noChangeArrowheads="1" noChangeShapeType="1" noTextEdit="1"/>
                </p:cNvSpPr>
                <p:nvPr/>
              </p:nvSpPr>
              <p:spPr>
                <a:xfrm>
                  <a:off x="6168954" y="457200"/>
                  <a:ext cx="1645920" cy="502920"/>
                </a:xfrm>
                <a:prstGeom prst="roundRect">
                  <a:avLst/>
                </a:prstGeom>
                <a:blipFill>
                  <a:blip r:embed="rId6"/>
                  <a:stretch>
                    <a:fillRect b="-10588"/>
                  </a:stretch>
                </a:blipFill>
                <a:ln w="19050">
                  <a:solidFill>
                    <a:schemeClr val="tx2"/>
                  </a:solidFill>
                </a:ln>
              </p:spPr>
              <p:txBody>
                <a:bodyPr/>
                <a:lstStyle/>
                <a:p>
                  <a:r>
                    <a:rPr lang="en-US">
                      <a:noFill/>
                    </a:rPr>
                    <a:t> </a:t>
                  </a:r>
                </a:p>
              </p:txBody>
            </p:sp>
          </mc:Fallback>
        </mc:AlternateContent>
        <p:sp>
          <p:nvSpPr>
            <p:cNvPr id="105" name="TextBox 104">
              <a:extLst>
                <a:ext uri="{FF2B5EF4-FFF2-40B4-BE49-F238E27FC236}">
                  <a16:creationId xmlns:a16="http://schemas.microsoft.com/office/drawing/2014/main" id="{6DC41E26-89D0-4A11-BCAB-379C4CF2058D}"/>
                </a:ext>
              </a:extLst>
            </p:cNvPr>
            <p:cNvSpPr txBox="1"/>
            <p:nvPr/>
          </p:nvSpPr>
          <p:spPr>
            <a:xfrm>
              <a:off x="6171959" y="960120"/>
              <a:ext cx="1645920" cy="182880"/>
            </a:xfrm>
            <a:prstGeom prst="rect">
              <a:avLst/>
            </a:prstGeom>
            <a:noFill/>
          </p:spPr>
          <p:txBody>
            <a:bodyPr wrap="none" lIns="0" tIns="0" rIns="0" bIns="0" rtlCol="0" anchor="ctr" anchorCtr="0">
              <a:normAutofit/>
            </a:bodyPr>
            <a:lstStyle/>
            <a:p>
              <a:pPr algn="ctr"/>
              <a:r>
                <a:rPr lang="en-US" sz="1200" dirty="0">
                  <a:latin typeface="Times New Roman" panose="02020603050405020304" pitchFamily="18" charset="0"/>
                  <a:cs typeface="Times New Roman" panose="02020603050405020304" pitchFamily="18" charset="0"/>
                </a:rPr>
                <a:t>Ranking Vector (</a:t>
              </a:r>
              <a:r>
                <a:rPr lang="en-US" sz="1200" b="1" i="1" dirty="0">
                  <a:latin typeface="Times New Roman" panose="02020603050405020304" pitchFamily="18" charset="0"/>
                  <a:cs typeface="Times New Roman" panose="02020603050405020304" pitchFamily="18" charset="0"/>
                </a:rPr>
                <a:t>r</a:t>
              </a:r>
              <a:r>
                <a:rPr lang="en-US" sz="1200" dirty="0">
                  <a:latin typeface="Times New Roman" panose="02020603050405020304" pitchFamily="18" charset="0"/>
                  <a:cs typeface="Times New Roman" panose="02020603050405020304" pitchFamily="18" charset="0"/>
                </a:rPr>
                <a:t>)</a:t>
              </a:r>
            </a:p>
          </p:txBody>
        </p:sp>
      </p:grpSp>
      <p:grpSp>
        <p:nvGrpSpPr>
          <p:cNvPr id="106" name="Group 105">
            <a:extLst>
              <a:ext uri="{FF2B5EF4-FFF2-40B4-BE49-F238E27FC236}">
                <a16:creationId xmlns:a16="http://schemas.microsoft.com/office/drawing/2014/main" id="{B71E6601-981A-4E3C-8CD8-1CA132FF70BA}"/>
              </a:ext>
            </a:extLst>
          </p:cNvPr>
          <p:cNvGrpSpPr/>
          <p:nvPr/>
        </p:nvGrpSpPr>
        <p:grpSpPr>
          <a:xfrm>
            <a:off x="9738360" y="914400"/>
            <a:ext cx="1828800" cy="913703"/>
            <a:chOff x="6080518" y="229297"/>
            <a:chExt cx="1828800" cy="913703"/>
          </a:xfrm>
        </p:grpSpPr>
        <p:sp>
          <p:nvSpPr>
            <p:cNvPr id="107" name="Rounded Rectangle 18">
              <a:extLst>
                <a:ext uri="{FF2B5EF4-FFF2-40B4-BE49-F238E27FC236}">
                  <a16:creationId xmlns:a16="http://schemas.microsoft.com/office/drawing/2014/main" id="{1EE33903-A7BA-4CAA-AAE6-396FA49D0680}"/>
                </a:ext>
              </a:extLst>
            </p:cNvPr>
            <p:cNvSpPr/>
            <p:nvPr/>
          </p:nvSpPr>
          <p:spPr>
            <a:xfrm>
              <a:off x="6080518" y="229297"/>
              <a:ext cx="1828800" cy="912413"/>
            </a:xfrm>
            <a:prstGeom prst="roundRect">
              <a:avLst/>
            </a:prstGeom>
            <a:solidFill>
              <a:schemeClr val="accent1">
                <a:lumMod val="20000"/>
                <a:lumOff val="8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108" name="TextBox 107">
              <a:extLst>
                <a:ext uri="{FF2B5EF4-FFF2-40B4-BE49-F238E27FC236}">
                  <a16:creationId xmlns:a16="http://schemas.microsoft.com/office/drawing/2014/main" id="{F1E7FDCC-C3C7-4C0F-ABCB-486409900551}"/>
                </a:ext>
              </a:extLst>
            </p:cNvPr>
            <p:cNvSpPr txBox="1"/>
            <p:nvPr/>
          </p:nvSpPr>
          <p:spPr>
            <a:xfrm>
              <a:off x="6171958" y="229297"/>
              <a:ext cx="1642915" cy="228600"/>
            </a:xfrm>
            <a:prstGeom prst="rect">
              <a:avLst/>
            </a:prstGeom>
            <a:noFill/>
          </p:spPr>
          <p:txBody>
            <a:bodyPr wrap="square" lIns="0" tIns="0" rIns="0" bIns="0" rtlCol="0" anchor="ctr" anchorCtr="0">
              <a:normAutofit fontScale="92500"/>
            </a:bodyPr>
            <a:lstStyle/>
            <a:p>
              <a:pPr algn="ctr"/>
              <a:r>
                <a:rPr lang="en-US" sz="1400" dirty="0">
                  <a:latin typeface="Times New Roman" panose="02020603050405020304" pitchFamily="18" charset="0"/>
                  <a:cs typeface="Times New Roman" panose="02020603050405020304" pitchFamily="18" charset="0"/>
                </a:rPr>
                <a:t>Enrichment Regression</a:t>
              </a:r>
            </a:p>
          </p:txBody>
        </p:sp>
        <mc:AlternateContent xmlns:mc="http://schemas.openxmlformats.org/markup-compatibility/2006" xmlns:a14="http://schemas.microsoft.com/office/drawing/2010/main">
          <mc:Choice Requires="a14">
            <p:sp>
              <p:nvSpPr>
                <p:cNvPr id="118" name="Rounded Rectangle 20">
                  <a:extLst>
                    <a:ext uri="{FF2B5EF4-FFF2-40B4-BE49-F238E27FC236}">
                      <a16:creationId xmlns:a16="http://schemas.microsoft.com/office/drawing/2014/main" id="{B86A9EB4-7D76-475D-BEB9-D0DF4257AEDE}"/>
                    </a:ext>
                  </a:extLst>
                </p:cNvPr>
                <p:cNvSpPr/>
                <p:nvPr/>
              </p:nvSpPr>
              <p:spPr>
                <a:xfrm>
                  <a:off x="6168954" y="457200"/>
                  <a:ext cx="1645920" cy="50292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14:m>
                    <m:oMathPara xmlns:m="http://schemas.openxmlformats.org/officeDocument/2006/math">
                      <m:oMathParaPr>
                        <m:jc m:val="centerGroup"/>
                      </m:oMathParaPr>
                      <m:oMath xmlns:m="http://schemas.openxmlformats.org/officeDocument/2006/math">
                        <m:r>
                          <a:rPr lang="en-US" sz="1600" b="1" i="1" smtClean="0">
                            <a:solidFill>
                              <a:schemeClr val="tx1"/>
                            </a:solidFill>
                            <a:latin typeface="Cambria Math" panose="02040503050406030204" pitchFamily="18" charset="0"/>
                            <a:cs typeface="Times New Roman" panose="02020603050405020304" pitchFamily="18" charset="0"/>
                          </a:rPr>
                          <m:t>𝒔</m:t>
                        </m:r>
                        <m:r>
                          <a:rPr lang="en-US" sz="1600" b="0" i="1" smtClean="0">
                            <a:solidFill>
                              <a:schemeClr val="tx1"/>
                            </a:solidFill>
                            <a:latin typeface="Cambria Math" panose="02040503050406030204" pitchFamily="18" charset="0"/>
                            <a:cs typeface="Times New Roman" panose="02020603050405020304" pitchFamily="18" charset="0"/>
                          </a:rPr>
                          <m:t>=</m:t>
                        </m:r>
                        <m:r>
                          <a:rPr lang="en-US" sz="1600" b="0" i="1" smtClean="0">
                            <a:solidFill>
                              <a:schemeClr val="tx1"/>
                            </a:solidFill>
                            <a:latin typeface="Cambria Math" panose="02040503050406030204" pitchFamily="18" charset="0"/>
                            <a:cs typeface="Times New Roman" panose="02020603050405020304" pitchFamily="18" charset="0"/>
                          </a:rPr>
                          <m:t>𝜇</m:t>
                        </m:r>
                        <m:r>
                          <a:rPr lang="en-US" sz="1600" b="0" i="1" smtClean="0">
                            <a:solidFill>
                              <a:schemeClr val="tx1"/>
                            </a:solidFill>
                            <a:latin typeface="Cambria Math" panose="02040503050406030204" pitchFamily="18" charset="0"/>
                            <a:cs typeface="Times New Roman" panose="02020603050405020304" pitchFamily="18" charset="0"/>
                          </a:rPr>
                          <m:t>+</m:t>
                        </m:r>
                        <m:r>
                          <a:rPr lang="en-US" sz="1600" b="0" i="1" smtClean="0">
                            <a:solidFill>
                              <a:schemeClr val="tx1"/>
                            </a:solidFill>
                            <a:latin typeface="Cambria Math" panose="02040503050406030204" pitchFamily="18" charset="0"/>
                            <a:cs typeface="Times New Roman" panose="02020603050405020304" pitchFamily="18" charset="0"/>
                          </a:rPr>
                          <m:t>𝛽</m:t>
                        </m:r>
                        <m:r>
                          <a:rPr lang="en-US" sz="1600" b="1" i="1" smtClean="0">
                            <a:solidFill>
                              <a:schemeClr val="tx1"/>
                            </a:solidFill>
                            <a:latin typeface="Cambria Math" panose="02040503050406030204" pitchFamily="18" charset="0"/>
                            <a:cs typeface="Times New Roman" panose="02020603050405020304" pitchFamily="18" charset="0"/>
                          </a:rPr>
                          <m:t>𝒓</m:t>
                        </m:r>
                        <m:r>
                          <a:rPr lang="en-US" sz="1600" b="1" i="1" smtClean="0">
                            <a:solidFill>
                              <a:schemeClr val="tx1"/>
                            </a:solidFill>
                            <a:latin typeface="Cambria Math" panose="02040503050406030204" pitchFamily="18" charset="0"/>
                            <a:cs typeface="Times New Roman" panose="02020603050405020304" pitchFamily="18" charset="0"/>
                          </a:rPr>
                          <m:t>+</m:t>
                        </m:r>
                        <m:r>
                          <a:rPr lang="en-US" sz="1600" b="1" i="1" smtClean="0">
                            <a:solidFill>
                              <a:schemeClr val="tx1"/>
                            </a:solidFill>
                            <a:latin typeface="Cambria Math" panose="02040503050406030204" pitchFamily="18" charset="0"/>
                            <a:cs typeface="Times New Roman" panose="02020603050405020304" pitchFamily="18" charset="0"/>
                          </a:rPr>
                          <m:t>𝝐</m:t>
                        </m:r>
                      </m:oMath>
                    </m:oMathPara>
                  </a14:m>
                  <a:endParaRPr lang="en-US" sz="16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18" name="Rounded Rectangle 20">
                  <a:extLst>
                    <a:ext uri="{FF2B5EF4-FFF2-40B4-BE49-F238E27FC236}">
                      <a16:creationId xmlns:a16="http://schemas.microsoft.com/office/drawing/2014/main" id="{B86A9EB4-7D76-475D-BEB9-D0DF4257AEDE}"/>
                    </a:ext>
                  </a:extLst>
                </p:cNvPr>
                <p:cNvSpPr>
                  <a:spLocks noRot="1" noChangeAspect="1" noMove="1" noResize="1" noEditPoints="1" noAdjustHandles="1" noChangeArrowheads="1" noChangeShapeType="1" noTextEdit="1"/>
                </p:cNvSpPr>
                <p:nvPr/>
              </p:nvSpPr>
              <p:spPr>
                <a:xfrm>
                  <a:off x="6168954" y="457200"/>
                  <a:ext cx="1645920" cy="502920"/>
                </a:xfrm>
                <a:prstGeom prst="roundRect">
                  <a:avLst/>
                </a:prstGeom>
                <a:blipFill>
                  <a:blip r:embed="rId7"/>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0" name="TextBox 119">
                  <a:extLst>
                    <a:ext uri="{FF2B5EF4-FFF2-40B4-BE49-F238E27FC236}">
                      <a16:creationId xmlns:a16="http://schemas.microsoft.com/office/drawing/2014/main" id="{4B16C839-1C38-4D26-A7A8-46C06EDA5678}"/>
                    </a:ext>
                  </a:extLst>
                </p:cNvPr>
                <p:cNvSpPr txBox="1"/>
                <p:nvPr/>
              </p:nvSpPr>
              <p:spPr>
                <a:xfrm>
                  <a:off x="6171959" y="960120"/>
                  <a:ext cx="1645920" cy="182880"/>
                </a:xfrm>
                <a:prstGeom prst="rect">
                  <a:avLst/>
                </a:prstGeom>
                <a:noFill/>
              </p:spPr>
              <p:txBody>
                <a:bodyPr wrap="none" lIns="0" tIns="0" rIns="0" bIns="0" rtlCol="0" anchor="ctr" anchorCtr="0">
                  <a:normAutofit lnSpcReduction="10000"/>
                </a:bodyPr>
                <a:lstStyle/>
                <a:p>
                  <a:pPr algn="ctr"/>
                  <a:r>
                    <a:rPr lang="en-US" sz="1200" dirty="0">
                      <a:latin typeface="Times New Roman" panose="02020603050405020304" pitchFamily="18" charset="0"/>
                      <a:cs typeface="Times New Roman" panose="02020603050405020304" pitchFamily="18" charset="0"/>
                    </a:rPr>
                    <a:t>Enrichment Coefficient</a:t>
                  </a:r>
                  <a14:m>
                    <m:oMath xmlns:m="http://schemas.openxmlformats.org/officeDocument/2006/math">
                      <m:r>
                        <a:rPr lang="en-US" sz="1200" b="0" i="0" smtClean="0">
                          <a:latin typeface="Cambria Math" panose="02040503050406030204" pitchFamily="18" charset="0"/>
                          <a:cs typeface="Times New Roman" panose="02020603050405020304" pitchFamily="18" charset="0"/>
                        </a:rPr>
                        <m:t> </m:t>
                      </m:r>
                      <m:acc>
                        <m:accPr>
                          <m:chr m:val="̂"/>
                          <m:ctrlPr>
                            <a:rPr lang="en-US" sz="1200" b="0" i="1" smtClean="0">
                              <a:latin typeface="Cambria Math" panose="02040503050406030204" pitchFamily="18" charset="0"/>
                              <a:cs typeface="Times New Roman" panose="02020603050405020304" pitchFamily="18" charset="0"/>
                            </a:rPr>
                          </m:ctrlPr>
                        </m:accPr>
                        <m:e>
                          <m:r>
                            <a:rPr lang="en-US" sz="1200" b="0" i="1" smtClean="0">
                              <a:latin typeface="Cambria Math" panose="02040503050406030204" pitchFamily="18" charset="0"/>
                              <a:cs typeface="Times New Roman" panose="02020603050405020304" pitchFamily="18" charset="0"/>
                            </a:rPr>
                            <m:t>𝛽</m:t>
                          </m:r>
                        </m:e>
                      </m:acc>
                    </m:oMath>
                  </a14:m>
                  <a:endParaRPr lang="en-US" sz="1200" dirty="0">
                    <a:latin typeface="Times New Roman" panose="02020603050405020304" pitchFamily="18" charset="0"/>
                    <a:cs typeface="Times New Roman" panose="02020603050405020304" pitchFamily="18" charset="0"/>
                  </a:endParaRPr>
                </a:p>
              </p:txBody>
            </p:sp>
          </mc:Choice>
          <mc:Fallback xmlns="">
            <p:sp>
              <p:nvSpPr>
                <p:cNvPr id="120" name="TextBox 119">
                  <a:extLst>
                    <a:ext uri="{FF2B5EF4-FFF2-40B4-BE49-F238E27FC236}">
                      <a16:creationId xmlns:a16="http://schemas.microsoft.com/office/drawing/2014/main" id="{4B16C839-1C38-4D26-A7A8-46C06EDA5678}"/>
                    </a:ext>
                  </a:extLst>
                </p:cNvPr>
                <p:cNvSpPr txBox="1">
                  <a:spLocks noRot="1" noChangeAspect="1" noMove="1" noResize="1" noEditPoints="1" noAdjustHandles="1" noChangeArrowheads="1" noChangeShapeType="1" noTextEdit="1"/>
                </p:cNvSpPr>
                <p:nvPr/>
              </p:nvSpPr>
              <p:spPr>
                <a:xfrm>
                  <a:off x="6171959" y="960120"/>
                  <a:ext cx="1645920" cy="182880"/>
                </a:xfrm>
                <a:prstGeom prst="rect">
                  <a:avLst/>
                </a:prstGeom>
                <a:blipFill>
                  <a:blip r:embed="rId8"/>
                  <a:stretch>
                    <a:fillRect l="-3333" t="-33333" r="-8889" b="-50000"/>
                  </a:stretch>
                </a:blipFill>
              </p:spPr>
              <p:txBody>
                <a:bodyPr/>
                <a:lstStyle/>
                <a:p>
                  <a:r>
                    <a:rPr lang="en-US">
                      <a:noFill/>
                    </a:rPr>
                    <a:t> </a:t>
                  </a:r>
                </a:p>
              </p:txBody>
            </p:sp>
          </mc:Fallback>
        </mc:AlternateContent>
      </p:grpSp>
      <p:grpSp>
        <p:nvGrpSpPr>
          <p:cNvPr id="129" name="Group 128">
            <a:extLst>
              <a:ext uri="{FF2B5EF4-FFF2-40B4-BE49-F238E27FC236}">
                <a16:creationId xmlns:a16="http://schemas.microsoft.com/office/drawing/2014/main" id="{A1A2C823-C0EA-44E3-8E15-8B71AF52A117}"/>
              </a:ext>
            </a:extLst>
          </p:cNvPr>
          <p:cNvGrpSpPr/>
          <p:nvPr/>
        </p:nvGrpSpPr>
        <p:grpSpPr>
          <a:xfrm>
            <a:off x="322888" y="914400"/>
            <a:ext cx="1828800" cy="914400"/>
            <a:chOff x="44474" y="1264777"/>
            <a:chExt cx="1828800" cy="914400"/>
          </a:xfrm>
        </p:grpSpPr>
        <p:sp>
          <p:nvSpPr>
            <p:cNvPr id="123" name="Rounded Rectangle 18">
              <a:extLst>
                <a:ext uri="{FF2B5EF4-FFF2-40B4-BE49-F238E27FC236}">
                  <a16:creationId xmlns:a16="http://schemas.microsoft.com/office/drawing/2014/main" id="{EF1CFB32-7345-4A06-91E9-3146F82A51BE}"/>
                </a:ext>
              </a:extLst>
            </p:cNvPr>
            <p:cNvSpPr/>
            <p:nvPr/>
          </p:nvSpPr>
          <p:spPr>
            <a:xfrm>
              <a:off x="44474" y="1265474"/>
              <a:ext cx="1828800" cy="912413"/>
            </a:xfrm>
            <a:prstGeom prst="roundRect">
              <a:avLst/>
            </a:prstGeom>
            <a:solidFill>
              <a:schemeClr val="bg1">
                <a:lumMod val="8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124" name="Rounded Rectangle 20">
              <a:extLst>
                <a:ext uri="{FF2B5EF4-FFF2-40B4-BE49-F238E27FC236}">
                  <a16:creationId xmlns:a16="http://schemas.microsoft.com/office/drawing/2014/main" id="{8E7C4050-DB8F-46CD-ADDC-37719421B324}"/>
                </a:ext>
              </a:extLst>
            </p:cNvPr>
            <p:cNvSpPr/>
            <p:nvPr/>
          </p:nvSpPr>
          <p:spPr>
            <a:xfrm>
              <a:off x="132910" y="1493377"/>
              <a:ext cx="1645920" cy="50292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a:solidFill>
                    <a:schemeClr val="tx1"/>
                  </a:solidFill>
                  <a:latin typeface="Times New Roman" panose="02020603050405020304" pitchFamily="18" charset="0"/>
                  <a:cs typeface="Times New Roman" panose="02020603050405020304" pitchFamily="18" charset="0"/>
                </a:rPr>
                <a:t>97m Imputed Variants</a:t>
              </a:r>
            </a:p>
            <a:p>
              <a:pPr algn="ctr"/>
              <a:r>
                <a:rPr lang="en-US" sz="1100" dirty="0">
                  <a:solidFill>
                    <a:schemeClr val="tx1"/>
                  </a:solidFill>
                  <a:latin typeface="Times New Roman" panose="02020603050405020304" pitchFamily="18" charset="0"/>
                  <a:cs typeface="Times New Roman" panose="02020603050405020304" pitchFamily="18" charset="0"/>
                </a:rPr>
                <a:t>502k Participants</a:t>
              </a:r>
            </a:p>
            <a:p>
              <a:pPr algn="ctr"/>
              <a:r>
                <a:rPr lang="en-US" sz="1100" dirty="0">
                  <a:solidFill>
                    <a:schemeClr val="tx1"/>
                  </a:solidFill>
                  <a:latin typeface="Times New Roman" panose="02020603050405020304" pitchFamily="18" charset="0"/>
                  <a:cs typeface="Times New Roman" panose="02020603050405020304" pitchFamily="18" charset="0"/>
                </a:rPr>
                <a:t>3453 Survey Questions</a:t>
              </a:r>
            </a:p>
          </p:txBody>
        </p:sp>
        <p:sp>
          <p:nvSpPr>
            <p:cNvPr id="125" name="TextBox 124">
              <a:extLst>
                <a:ext uri="{FF2B5EF4-FFF2-40B4-BE49-F238E27FC236}">
                  <a16:creationId xmlns:a16="http://schemas.microsoft.com/office/drawing/2014/main" id="{9E26938F-EBB3-4486-811E-4552720BECE4}"/>
                </a:ext>
              </a:extLst>
            </p:cNvPr>
            <p:cNvSpPr txBox="1"/>
            <p:nvPr/>
          </p:nvSpPr>
          <p:spPr>
            <a:xfrm>
              <a:off x="135914" y="1996297"/>
              <a:ext cx="1645920" cy="182880"/>
            </a:xfrm>
            <a:prstGeom prst="rect">
              <a:avLst/>
            </a:prstGeom>
            <a:noFill/>
          </p:spPr>
          <p:txBody>
            <a:bodyPr wrap="none" lIns="0" tIns="0" rIns="0" bIns="0" rtlCol="0" anchor="ctr" anchorCtr="0">
              <a:noAutofit/>
            </a:bodyPr>
            <a:lstStyle/>
            <a:p>
              <a:pPr algn="ctr"/>
              <a:endParaRPr lang="en-US" sz="1100" dirty="0">
                <a:latin typeface="Times New Roman" panose="02020603050405020304" pitchFamily="18" charset="0"/>
                <a:cs typeface="Times New Roman" panose="02020603050405020304" pitchFamily="18" charset="0"/>
              </a:endParaRPr>
            </a:p>
          </p:txBody>
        </p:sp>
        <p:sp>
          <p:nvSpPr>
            <p:cNvPr id="126" name="TextBox 125">
              <a:extLst>
                <a:ext uri="{FF2B5EF4-FFF2-40B4-BE49-F238E27FC236}">
                  <a16:creationId xmlns:a16="http://schemas.microsoft.com/office/drawing/2014/main" id="{2E7D6372-2A7B-441C-9838-798C6BF8065C}"/>
                </a:ext>
              </a:extLst>
            </p:cNvPr>
            <p:cNvSpPr txBox="1"/>
            <p:nvPr/>
          </p:nvSpPr>
          <p:spPr>
            <a:xfrm>
              <a:off x="135915" y="1264777"/>
              <a:ext cx="1645920" cy="228600"/>
            </a:xfrm>
            <a:prstGeom prst="rect">
              <a:avLst/>
            </a:prstGeom>
            <a:noFill/>
          </p:spPr>
          <p:txBody>
            <a:bodyPr wrap="square" lIns="0" tIns="0" rIns="0" bIns="0" rtlCol="0" anchor="ctr" anchorCtr="0">
              <a:normAutofit/>
            </a:bodyPr>
            <a:lstStyle/>
            <a:p>
              <a:pPr algn="ctr"/>
              <a:r>
                <a:rPr lang="en-US" sz="1400" dirty="0">
                  <a:latin typeface="Times New Roman" panose="02020603050405020304" pitchFamily="18" charset="0"/>
                  <a:cs typeface="Times New Roman" panose="02020603050405020304" pitchFamily="18" charset="0"/>
                </a:rPr>
                <a:t>UK Biobank</a:t>
              </a:r>
            </a:p>
          </p:txBody>
        </p:sp>
      </p:grpSp>
      <p:cxnSp>
        <p:nvCxnSpPr>
          <p:cNvPr id="137" name="Straight Connector 136">
            <a:extLst>
              <a:ext uri="{FF2B5EF4-FFF2-40B4-BE49-F238E27FC236}">
                <a16:creationId xmlns:a16="http://schemas.microsoft.com/office/drawing/2014/main" id="{3BF223C9-06DA-4DC2-BF95-52E3A0F11A8C}"/>
              </a:ext>
            </a:extLst>
          </p:cNvPr>
          <p:cNvCxnSpPr>
            <a:cxnSpLocks/>
            <a:stCxn id="52" idx="3"/>
            <a:endCxn id="73" idx="1"/>
          </p:cNvCxnSpPr>
          <p:nvPr/>
        </p:nvCxnSpPr>
        <p:spPr>
          <a:xfrm flipV="1">
            <a:off x="4754880" y="2056407"/>
            <a:ext cx="411480" cy="6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3904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563</TotalTime>
  <Words>2859</Words>
  <Application>Microsoft Macintosh PowerPoint</Application>
  <PresentationFormat>Widescreen</PresentationFormat>
  <Paragraphs>267</Paragraphs>
  <Slides>13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Cambria Math</vt:lpstr>
      <vt:lpstr>Times New Roman</vt:lpstr>
      <vt:lpstr>Office Theme</vt:lpstr>
      <vt:lpstr>Figures in Supplements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Figures</dc:title>
  <dc:creator>Tong, Xiaoran (NIH/NIEHS) [F]</dc:creator>
  <cp:lastModifiedBy>Tong, Xiaoran (NIH/NIEHS) [F]</cp:lastModifiedBy>
  <cp:revision>1</cp:revision>
  <dcterms:created xsi:type="dcterms:W3CDTF">2022-08-08T16:26:32Z</dcterms:created>
  <dcterms:modified xsi:type="dcterms:W3CDTF">2022-09-07T19:11:08Z</dcterms:modified>
</cp:coreProperties>
</file>