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8" r:id="rId2"/>
    <p:sldId id="265" r:id="rId3"/>
    <p:sldId id="262" r:id="rId4"/>
    <p:sldId id="263" r:id="rId5"/>
    <p:sldId id="2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585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508466-EA9B-4AB6-A6EA-A2F7AAA8D57D}" v="196" dt="2022-07-25T19:40:28.1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53" autoAdjust="0"/>
    <p:restoredTop sz="94669"/>
  </p:normalViewPr>
  <p:slideViewPr>
    <p:cSldViewPr snapToGrid="0" snapToObjects="1">
      <p:cViewPr varScale="1">
        <p:scale>
          <a:sx n="112" d="100"/>
          <a:sy n="112" d="100"/>
        </p:scale>
        <p:origin x="1008" y="96"/>
      </p:cViewPr>
      <p:guideLst>
        <p:guide orient="horz" pos="2160"/>
        <p:guide pos="585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ong, Xiaoran (NIH/NIEHS) [F]" userId="888a7c56-a406-4363-a59f-54b43044321d" providerId="ADAL" clId="{91508466-EA9B-4AB6-A6EA-A2F7AAA8D57D}"/>
    <pc:docChg chg="undo custSel addSld delSld modSld">
      <pc:chgData name="Tong, Xiaoran (NIH/NIEHS) [F]" userId="888a7c56-a406-4363-a59f-54b43044321d" providerId="ADAL" clId="{91508466-EA9B-4AB6-A6EA-A2F7AAA8D57D}" dt="2022-07-26T19:33:44.602" v="1984" actId="20577"/>
      <pc:docMkLst>
        <pc:docMk/>
      </pc:docMkLst>
      <pc:sldChg chg="modSp mod">
        <pc:chgData name="Tong, Xiaoran (NIH/NIEHS) [F]" userId="888a7c56-a406-4363-a59f-54b43044321d" providerId="ADAL" clId="{91508466-EA9B-4AB6-A6EA-A2F7AAA8D57D}" dt="2022-07-26T19:33:41.760" v="1983" actId="20577"/>
        <pc:sldMkLst>
          <pc:docMk/>
          <pc:sldMk cId="1731390477" sldId="258"/>
        </pc:sldMkLst>
        <pc:spChg chg="mod">
          <ac:chgData name="Tong, Xiaoran (NIH/NIEHS) [F]" userId="888a7c56-a406-4363-a59f-54b43044321d" providerId="ADAL" clId="{91508466-EA9B-4AB6-A6EA-A2F7AAA8D57D}" dt="2022-07-26T19:33:41.760" v="1983" actId="20577"/>
          <ac:spMkLst>
            <pc:docMk/>
            <pc:sldMk cId="1731390477" sldId="258"/>
            <ac:spMk id="3" creationId="{ABE4F2B3-211A-61E7-8139-BDC2B388329E}"/>
          </ac:spMkLst>
        </pc:spChg>
      </pc:sldChg>
      <pc:sldChg chg="modSp mod">
        <pc:chgData name="Tong, Xiaoran (NIH/NIEHS) [F]" userId="888a7c56-a406-4363-a59f-54b43044321d" providerId="ADAL" clId="{91508466-EA9B-4AB6-A6EA-A2F7AAA8D57D}" dt="2022-07-25T18:08:22.783" v="904" actId="20577"/>
        <pc:sldMkLst>
          <pc:docMk/>
          <pc:sldMk cId="2212417780" sldId="262"/>
        </pc:sldMkLst>
        <pc:spChg chg="mod">
          <ac:chgData name="Tong, Xiaoran (NIH/NIEHS) [F]" userId="888a7c56-a406-4363-a59f-54b43044321d" providerId="ADAL" clId="{91508466-EA9B-4AB6-A6EA-A2F7AAA8D57D}" dt="2022-07-25T18:08:22.783" v="904" actId="20577"/>
          <ac:spMkLst>
            <pc:docMk/>
            <pc:sldMk cId="2212417780" sldId="262"/>
            <ac:spMk id="95" creationId="{E11BF779-AE8C-493C-A1F4-F16A9FA90DE4}"/>
          </ac:spMkLst>
        </pc:spChg>
      </pc:sldChg>
      <pc:sldChg chg="addSp delSp modSp mod">
        <pc:chgData name="Tong, Xiaoran (NIH/NIEHS) [F]" userId="888a7c56-a406-4363-a59f-54b43044321d" providerId="ADAL" clId="{91508466-EA9B-4AB6-A6EA-A2F7AAA8D57D}" dt="2022-07-25T18:08:14.588" v="903" actId="403"/>
        <pc:sldMkLst>
          <pc:docMk/>
          <pc:sldMk cId="3078725664" sldId="263"/>
        </pc:sldMkLst>
        <pc:spChg chg="del mod">
          <ac:chgData name="Tong, Xiaoran (NIH/NIEHS) [F]" userId="888a7c56-a406-4363-a59f-54b43044321d" providerId="ADAL" clId="{91508466-EA9B-4AB6-A6EA-A2F7AAA8D57D}" dt="2022-07-25T18:00:54.103" v="866" actId="478"/>
          <ac:spMkLst>
            <pc:docMk/>
            <pc:sldMk cId="3078725664" sldId="263"/>
            <ac:spMk id="11" creationId="{0BA70211-42FB-7BC4-CAE5-4F276BE1D99A}"/>
          </ac:spMkLst>
        </pc:spChg>
        <pc:spChg chg="del mod">
          <ac:chgData name="Tong, Xiaoran (NIH/NIEHS) [F]" userId="888a7c56-a406-4363-a59f-54b43044321d" providerId="ADAL" clId="{91508466-EA9B-4AB6-A6EA-A2F7AAA8D57D}" dt="2022-07-25T17:15:45.681" v="461"/>
          <ac:spMkLst>
            <pc:docMk/>
            <pc:sldMk cId="3078725664" sldId="263"/>
            <ac:spMk id="12" creationId="{A6CBDBCF-C90F-BAA2-E846-95CF6F889046}"/>
          </ac:spMkLst>
        </pc:spChg>
        <pc:spChg chg="mod">
          <ac:chgData name="Tong, Xiaoran (NIH/NIEHS) [F]" userId="888a7c56-a406-4363-a59f-54b43044321d" providerId="ADAL" clId="{91508466-EA9B-4AB6-A6EA-A2F7AAA8D57D}" dt="2022-07-25T16:04:55.649" v="27" actId="403"/>
          <ac:spMkLst>
            <pc:docMk/>
            <pc:sldMk cId="3078725664" sldId="263"/>
            <ac:spMk id="25" creationId="{0F1B1A22-83F7-931C-F49C-2D3BC66B00FC}"/>
          </ac:spMkLst>
        </pc:spChg>
        <pc:spChg chg="mod">
          <ac:chgData name="Tong, Xiaoran (NIH/NIEHS) [F]" userId="888a7c56-a406-4363-a59f-54b43044321d" providerId="ADAL" clId="{91508466-EA9B-4AB6-A6EA-A2F7AAA8D57D}" dt="2022-07-25T16:03:37.361" v="15" actId="164"/>
          <ac:spMkLst>
            <pc:docMk/>
            <pc:sldMk cId="3078725664" sldId="263"/>
            <ac:spMk id="33" creationId="{6743BDB7-7D4F-4C27-A3F2-BE563B91A59A}"/>
          </ac:spMkLst>
        </pc:spChg>
        <pc:spChg chg="mod">
          <ac:chgData name="Tong, Xiaoran (NIH/NIEHS) [F]" userId="888a7c56-a406-4363-a59f-54b43044321d" providerId="ADAL" clId="{91508466-EA9B-4AB6-A6EA-A2F7AAA8D57D}" dt="2022-07-25T16:03:37.361" v="15" actId="164"/>
          <ac:spMkLst>
            <pc:docMk/>
            <pc:sldMk cId="3078725664" sldId="263"/>
            <ac:spMk id="35" creationId="{86324D3F-D5A9-4591-B25D-038CD3F80B86}"/>
          </ac:spMkLst>
        </pc:spChg>
        <pc:spChg chg="mod">
          <ac:chgData name="Tong, Xiaoran (NIH/NIEHS) [F]" userId="888a7c56-a406-4363-a59f-54b43044321d" providerId="ADAL" clId="{91508466-EA9B-4AB6-A6EA-A2F7AAA8D57D}" dt="2022-07-25T16:03:37.361" v="15" actId="164"/>
          <ac:spMkLst>
            <pc:docMk/>
            <pc:sldMk cId="3078725664" sldId="263"/>
            <ac:spMk id="36" creationId="{41742E90-55EF-4D2B-AA3D-209DF22FCF79}"/>
          </ac:spMkLst>
        </pc:spChg>
        <pc:spChg chg="mod">
          <ac:chgData name="Tong, Xiaoran (NIH/NIEHS) [F]" userId="888a7c56-a406-4363-a59f-54b43044321d" providerId="ADAL" clId="{91508466-EA9B-4AB6-A6EA-A2F7AAA8D57D}" dt="2022-07-25T16:03:37.361" v="15" actId="164"/>
          <ac:spMkLst>
            <pc:docMk/>
            <pc:sldMk cId="3078725664" sldId="263"/>
            <ac:spMk id="37" creationId="{A68646B5-043F-4449-A26F-846D14A22743}"/>
          </ac:spMkLst>
        </pc:spChg>
        <pc:spChg chg="mod">
          <ac:chgData name="Tong, Xiaoran (NIH/NIEHS) [F]" userId="888a7c56-a406-4363-a59f-54b43044321d" providerId="ADAL" clId="{91508466-EA9B-4AB6-A6EA-A2F7AAA8D57D}" dt="2022-07-25T16:00:40.218" v="8" actId="164"/>
          <ac:spMkLst>
            <pc:docMk/>
            <pc:sldMk cId="3078725664" sldId="263"/>
            <ac:spMk id="43" creationId="{966638F4-E852-453E-8D87-7C1915BDCAFF}"/>
          </ac:spMkLst>
        </pc:spChg>
        <pc:spChg chg="mod">
          <ac:chgData name="Tong, Xiaoran (NIH/NIEHS) [F]" userId="888a7c56-a406-4363-a59f-54b43044321d" providerId="ADAL" clId="{91508466-EA9B-4AB6-A6EA-A2F7AAA8D57D}" dt="2022-07-25T16:00:40.218" v="8" actId="164"/>
          <ac:spMkLst>
            <pc:docMk/>
            <pc:sldMk cId="3078725664" sldId="263"/>
            <ac:spMk id="45" creationId="{E0B589E5-CA40-4EA4-B08D-50E831C44E64}"/>
          </ac:spMkLst>
        </pc:spChg>
        <pc:spChg chg="mod">
          <ac:chgData name="Tong, Xiaoran (NIH/NIEHS) [F]" userId="888a7c56-a406-4363-a59f-54b43044321d" providerId="ADAL" clId="{91508466-EA9B-4AB6-A6EA-A2F7AAA8D57D}" dt="2022-07-25T16:00:40.218" v="8" actId="164"/>
          <ac:spMkLst>
            <pc:docMk/>
            <pc:sldMk cId="3078725664" sldId="263"/>
            <ac:spMk id="46" creationId="{6EBD373E-BCC9-4569-AEDD-9832524AACA2}"/>
          </ac:spMkLst>
        </pc:spChg>
        <pc:spChg chg="mod">
          <ac:chgData name="Tong, Xiaoran (NIH/NIEHS) [F]" userId="888a7c56-a406-4363-a59f-54b43044321d" providerId="ADAL" clId="{91508466-EA9B-4AB6-A6EA-A2F7AAA8D57D}" dt="2022-07-25T16:03:40.807" v="16" actId="164"/>
          <ac:spMkLst>
            <pc:docMk/>
            <pc:sldMk cId="3078725664" sldId="263"/>
            <ac:spMk id="60" creationId="{B69A3129-690D-4CBD-827A-3E85CDAC40FA}"/>
          </ac:spMkLst>
        </pc:spChg>
        <pc:spChg chg="mod">
          <ac:chgData name="Tong, Xiaoran (NIH/NIEHS) [F]" userId="888a7c56-a406-4363-a59f-54b43044321d" providerId="ADAL" clId="{91508466-EA9B-4AB6-A6EA-A2F7AAA8D57D}" dt="2022-07-25T16:03:40.807" v="16" actId="164"/>
          <ac:spMkLst>
            <pc:docMk/>
            <pc:sldMk cId="3078725664" sldId="263"/>
            <ac:spMk id="61" creationId="{13B93178-D2C1-4DD3-902D-8DC0BA78D2E0}"/>
          </ac:spMkLst>
        </pc:spChg>
        <pc:spChg chg="mod">
          <ac:chgData name="Tong, Xiaoran (NIH/NIEHS) [F]" userId="888a7c56-a406-4363-a59f-54b43044321d" providerId="ADAL" clId="{91508466-EA9B-4AB6-A6EA-A2F7AAA8D57D}" dt="2022-07-25T16:03:40.807" v="16" actId="164"/>
          <ac:spMkLst>
            <pc:docMk/>
            <pc:sldMk cId="3078725664" sldId="263"/>
            <ac:spMk id="62" creationId="{16197122-06E9-4FF1-B44A-D995C62880F4}"/>
          </ac:spMkLst>
        </pc:spChg>
        <pc:spChg chg="mod">
          <ac:chgData name="Tong, Xiaoran (NIH/NIEHS) [F]" userId="888a7c56-a406-4363-a59f-54b43044321d" providerId="ADAL" clId="{91508466-EA9B-4AB6-A6EA-A2F7AAA8D57D}" dt="2022-07-25T16:03:40.807" v="16" actId="164"/>
          <ac:spMkLst>
            <pc:docMk/>
            <pc:sldMk cId="3078725664" sldId="263"/>
            <ac:spMk id="63" creationId="{75DEF108-1F35-4A19-BF0E-767B56C57686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64" creationId="{0DA8641D-3996-484A-8486-447187307E87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65" creationId="{2641A888-4481-4153-90C8-05CBFE526369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67" creationId="{171B422E-68EB-447A-BC96-8F0514B4CBCA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68" creationId="{ED61F273-3E32-4E2D-A8FE-828FE08C42B7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69" creationId="{6D0F2B06-63E9-4C73-8490-47022BE35B06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0" creationId="{7DD08A5F-78B6-47EF-88F0-582C92D5A6F0}"/>
          </ac:spMkLst>
        </pc:spChg>
        <pc:spChg chg="mod">
          <ac:chgData name="Tong, Xiaoran (NIH/NIEHS) [F]" userId="888a7c56-a406-4363-a59f-54b43044321d" providerId="ADAL" clId="{91508466-EA9B-4AB6-A6EA-A2F7AAA8D57D}" dt="2022-07-25T16:00:40.218" v="8" actId="164"/>
          <ac:spMkLst>
            <pc:docMk/>
            <pc:sldMk cId="3078725664" sldId="263"/>
            <ac:spMk id="71" creationId="{1F22C32A-0DD1-4FCD-9CCE-68F228EAEDFB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2" creationId="{42D2F8D2-EF9A-4891-BD82-536DC235C087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3" creationId="{756A8FFA-7E7B-4C5B-9196-65D65B3E1DA4}"/>
          </ac:spMkLst>
        </pc:spChg>
        <pc:spChg chg="add mod">
          <ac:chgData name="Tong, Xiaoran (NIH/NIEHS) [F]" userId="888a7c56-a406-4363-a59f-54b43044321d" providerId="ADAL" clId="{91508466-EA9B-4AB6-A6EA-A2F7AAA8D57D}" dt="2022-07-25T18:08:14.588" v="903" actId="403"/>
          <ac:spMkLst>
            <pc:docMk/>
            <pc:sldMk cId="3078725664" sldId="263"/>
            <ac:spMk id="74" creationId="{89A6A3EF-44E5-478E-8078-161DD355A612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5" creationId="{529D89A9-C411-47C6-9441-435DB52BDA7C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6" creationId="{70BDFAA0-30AE-4539-B7F1-7873E1D5CE34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8" creationId="{2F03F61A-4D9A-468E-A184-FE3A3BA4DBC8}"/>
          </ac:spMkLst>
        </pc:spChg>
        <pc:spChg chg="mod topLvl">
          <ac:chgData name="Tong, Xiaoran (NIH/NIEHS) [F]" userId="888a7c56-a406-4363-a59f-54b43044321d" providerId="ADAL" clId="{91508466-EA9B-4AB6-A6EA-A2F7AAA8D57D}" dt="2022-07-25T16:10:07.071" v="41" actId="1076"/>
          <ac:spMkLst>
            <pc:docMk/>
            <pc:sldMk cId="3078725664" sldId="263"/>
            <ac:spMk id="79" creationId="{808AD251-909E-4FB2-9844-45C94CDCDDFA}"/>
          </ac:spMkLst>
        </pc:spChg>
        <pc:spChg chg="mod">
          <ac:chgData name="Tong, Xiaoran (NIH/NIEHS) [F]" userId="888a7c56-a406-4363-a59f-54b43044321d" providerId="ADAL" clId="{91508466-EA9B-4AB6-A6EA-A2F7AAA8D57D}" dt="2022-07-25T16:05:16.002" v="28" actId="164"/>
          <ac:spMkLst>
            <pc:docMk/>
            <pc:sldMk cId="3078725664" sldId="263"/>
            <ac:spMk id="83" creationId="{81F1EA1E-E0B1-4626-8F2C-AA26CD6B9FC9}"/>
          </ac:spMkLst>
        </pc:spChg>
        <pc:spChg chg="mod">
          <ac:chgData name="Tong, Xiaoran (NIH/NIEHS) [F]" userId="888a7c56-a406-4363-a59f-54b43044321d" providerId="ADAL" clId="{91508466-EA9B-4AB6-A6EA-A2F7AAA8D57D}" dt="2022-07-25T16:05:16.002" v="28" actId="164"/>
          <ac:spMkLst>
            <pc:docMk/>
            <pc:sldMk cId="3078725664" sldId="263"/>
            <ac:spMk id="84" creationId="{F1C6B6E1-06A3-43E4-9A87-38C20305E863}"/>
          </ac:spMkLst>
        </pc:spChg>
        <pc:spChg chg="mod">
          <ac:chgData name="Tong, Xiaoran (NIH/NIEHS) [F]" userId="888a7c56-a406-4363-a59f-54b43044321d" providerId="ADAL" clId="{91508466-EA9B-4AB6-A6EA-A2F7AAA8D57D}" dt="2022-07-25T16:05:16.002" v="28" actId="164"/>
          <ac:spMkLst>
            <pc:docMk/>
            <pc:sldMk cId="3078725664" sldId="263"/>
            <ac:spMk id="85" creationId="{93CF6009-7577-4D77-B90F-98405740BCB2}"/>
          </ac:spMkLst>
        </pc:spChg>
        <pc:spChg chg="mod">
          <ac:chgData name="Tong, Xiaoran (NIH/NIEHS) [F]" userId="888a7c56-a406-4363-a59f-54b43044321d" providerId="ADAL" clId="{91508466-EA9B-4AB6-A6EA-A2F7AAA8D57D}" dt="2022-07-25T16:05:16.002" v="28" actId="164"/>
          <ac:spMkLst>
            <pc:docMk/>
            <pc:sldMk cId="3078725664" sldId="263"/>
            <ac:spMk id="86" creationId="{FE3DCECA-1696-475E-84F9-25A2CEE7A77E}"/>
          </ac:spMkLst>
        </pc:spChg>
        <pc:spChg chg="del mod">
          <ac:chgData name="Tong, Xiaoran (NIH/NIEHS) [F]" userId="888a7c56-a406-4363-a59f-54b43044321d" providerId="ADAL" clId="{91508466-EA9B-4AB6-A6EA-A2F7AAA8D57D}" dt="2022-07-25T18:00:54.103" v="866" actId="478"/>
          <ac:spMkLst>
            <pc:docMk/>
            <pc:sldMk cId="3078725664" sldId="263"/>
            <ac:spMk id="97" creationId="{0D34D186-01B4-2D96-88AB-25761B9555CE}"/>
          </ac:spMkLst>
        </pc:spChg>
        <pc:spChg chg="del mod">
          <ac:chgData name="Tong, Xiaoran (NIH/NIEHS) [F]" userId="888a7c56-a406-4363-a59f-54b43044321d" providerId="ADAL" clId="{91508466-EA9B-4AB6-A6EA-A2F7AAA8D57D}" dt="2022-07-25T18:01:04.308" v="869" actId="478"/>
          <ac:spMkLst>
            <pc:docMk/>
            <pc:sldMk cId="3078725664" sldId="263"/>
            <ac:spMk id="118" creationId="{FB6F6071-58C3-12D1-DBE6-F77CFE69E972}"/>
          </ac:spMkLst>
        </pc:spChg>
        <pc:grpChg chg="del mod">
          <ac:chgData name="Tong, Xiaoran (NIH/NIEHS) [F]" userId="888a7c56-a406-4363-a59f-54b43044321d" providerId="ADAL" clId="{91508466-EA9B-4AB6-A6EA-A2F7AAA8D57D}" dt="2022-07-25T16:08:44.077" v="36" actId="165"/>
          <ac:grpSpMkLst>
            <pc:docMk/>
            <pc:sldMk cId="3078725664" sldId="263"/>
            <ac:grpSpMk id="2" creationId="{2DB4B845-C181-2F79-983C-C01259EF5223}"/>
          </ac:grpSpMkLst>
        </pc:grpChg>
        <pc:grpChg chg="mod">
          <ac:chgData name="Tong, Xiaoran (NIH/NIEHS) [F]" userId="888a7c56-a406-4363-a59f-54b43044321d" providerId="ADAL" clId="{91508466-EA9B-4AB6-A6EA-A2F7AAA8D57D}" dt="2022-07-25T16:08:14.768" v="35" actId="1076"/>
          <ac:grpSpMkLst>
            <pc:docMk/>
            <pc:sldMk cId="3078725664" sldId="263"/>
            <ac:grpSpMk id="3" creationId="{EBEB7F93-5CF0-9531-45C9-7BEFB94A8B0A}"/>
          </ac:grpSpMkLst>
        </pc:grpChg>
        <pc:grpChg chg="mod">
          <ac:chgData name="Tong, Xiaoran (NIH/NIEHS) [F]" userId="888a7c56-a406-4363-a59f-54b43044321d" providerId="ADAL" clId="{91508466-EA9B-4AB6-A6EA-A2F7AAA8D57D}" dt="2022-07-25T16:04:37.549" v="24" actId="552"/>
          <ac:grpSpMkLst>
            <pc:docMk/>
            <pc:sldMk cId="3078725664" sldId="263"/>
            <ac:grpSpMk id="4" creationId="{9458F031-003A-E514-300E-F2EEB190179D}"/>
          </ac:grpSpMkLst>
        </pc:grpChg>
        <pc:grpChg chg="add mod">
          <ac:chgData name="Tong, Xiaoran (NIH/NIEHS) [F]" userId="888a7c56-a406-4363-a59f-54b43044321d" providerId="ADAL" clId="{91508466-EA9B-4AB6-A6EA-A2F7AAA8D57D}" dt="2022-07-25T16:03:46.809" v="17" actId="1076"/>
          <ac:grpSpMkLst>
            <pc:docMk/>
            <pc:sldMk cId="3078725664" sldId="263"/>
            <ac:grpSpMk id="5" creationId="{8344B0C8-5082-4EB4-BDE2-51C4DF72BDA3}"/>
          </ac:grpSpMkLst>
        </pc:grpChg>
        <pc:grpChg chg="mod">
          <ac:chgData name="Tong, Xiaoran (NIH/NIEHS) [F]" userId="888a7c56-a406-4363-a59f-54b43044321d" providerId="ADAL" clId="{91508466-EA9B-4AB6-A6EA-A2F7AAA8D57D}" dt="2022-07-25T16:04:37.549" v="24" actId="552"/>
          <ac:grpSpMkLst>
            <pc:docMk/>
            <pc:sldMk cId="3078725664" sldId="263"/>
            <ac:grpSpMk id="6" creationId="{E29CC981-6838-FED1-6AFC-FEF83DE976C7}"/>
          </ac:grpSpMkLst>
        </pc:grpChg>
        <pc:grpChg chg="mod">
          <ac:chgData name="Tong, Xiaoran (NIH/NIEHS) [F]" userId="888a7c56-a406-4363-a59f-54b43044321d" providerId="ADAL" clId="{91508466-EA9B-4AB6-A6EA-A2F7AAA8D57D}" dt="2022-07-25T16:04:37.549" v="24" actId="552"/>
          <ac:grpSpMkLst>
            <pc:docMk/>
            <pc:sldMk cId="3078725664" sldId="263"/>
            <ac:grpSpMk id="7" creationId="{8B10B9F7-8F91-9DA9-A3A4-36C6B23CD829}"/>
          </ac:grpSpMkLst>
        </pc:grpChg>
        <pc:grpChg chg="add mod">
          <ac:chgData name="Tong, Xiaoran (NIH/NIEHS) [F]" userId="888a7c56-a406-4363-a59f-54b43044321d" providerId="ADAL" clId="{91508466-EA9B-4AB6-A6EA-A2F7AAA8D57D}" dt="2022-07-25T16:03:46.809" v="17" actId="1076"/>
          <ac:grpSpMkLst>
            <pc:docMk/>
            <pc:sldMk cId="3078725664" sldId="263"/>
            <ac:grpSpMk id="8" creationId="{D30516E0-964E-4B23-B5FF-2F5471403B99}"/>
          </ac:grpSpMkLst>
        </pc:grpChg>
        <pc:grpChg chg="add mod">
          <ac:chgData name="Tong, Xiaoran (NIH/NIEHS) [F]" userId="888a7c56-a406-4363-a59f-54b43044321d" providerId="ADAL" clId="{91508466-EA9B-4AB6-A6EA-A2F7AAA8D57D}" dt="2022-07-25T16:03:46.809" v="17" actId="1076"/>
          <ac:grpSpMkLst>
            <pc:docMk/>
            <pc:sldMk cId="3078725664" sldId="263"/>
            <ac:grpSpMk id="9" creationId="{BDC8376C-3ABE-4A0A-9F4C-ABB854A46375}"/>
          </ac:grpSpMkLst>
        </pc:grpChg>
        <pc:grpChg chg="add mod">
          <ac:chgData name="Tong, Xiaoran (NIH/NIEHS) [F]" userId="888a7c56-a406-4363-a59f-54b43044321d" providerId="ADAL" clId="{91508466-EA9B-4AB6-A6EA-A2F7AAA8D57D}" dt="2022-07-25T16:08:14.768" v="35" actId="1076"/>
          <ac:grpSpMkLst>
            <pc:docMk/>
            <pc:sldMk cId="3078725664" sldId="263"/>
            <ac:grpSpMk id="13" creationId="{ADF88D72-D6D9-44A8-9BB7-AEDAFD7195F6}"/>
          </ac:grpSpMkLst>
        </pc:grpChg>
        <pc:cxnChg chg="mod">
          <ac:chgData name="Tong, Xiaoran (NIH/NIEHS) [F]" userId="888a7c56-a406-4363-a59f-54b43044321d" providerId="ADAL" clId="{91508466-EA9B-4AB6-A6EA-A2F7AAA8D57D}" dt="2022-07-25T16:03:46.809" v="17" actId="1076"/>
          <ac:cxnSpMkLst>
            <pc:docMk/>
            <pc:sldMk cId="3078725664" sldId="263"/>
            <ac:cxnSpMk id="10" creationId="{39CEF8DC-8C54-4514-820D-AF9ED4E57716}"/>
          </ac:cxnSpMkLst>
        </pc:cxnChg>
        <pc:cxnChg chg="mod">
          <ac:chgData name="Tong, Xiaoran (NIH/NIEHS) [F]" userId="888a7c56-a406-4363-a59f-54b43044321d" providerId="ADAL" clId="{91508466-EA9B-4AB6-A6EA-A2F7AAA8D57D}" dt="2022-07-25T16:04:37.549" v="24" actId="552"/>
          <ac:cxnSpMkLst>
            <pc:docMk/>
            <pc:sldMk cId="3078725664" sldId="263"/>
            <ac:cxnSpMk id="52" creationId="{1442BC61-2098-4E2C-AA29-08E7107EC988}"/>
          </ac:cxnSpMkLst>
        </pc:cxnChg>
        <pc:cxnChg chg="mod">
          <ac:chgData name="Tong, Xiaoran (NIH/NIEHS) [F]" userId="888a7c56-a406-4363-a59f-54b43044321d" providerId="ADAL" clId="{91508466-EA9B-4AB6-A6EA-A2F7AAA8D57D}" dt="2022-07-25T16:04:37.549" v="24" actId="552"/>
          <ac:cxnSpMkLst>
            <pc:docMk/>
            <pc:sldMk cId="3078725664" sldId="263"/>
            <ac:cxnSpMk id="58" creationId="{ECE4065F-1E3F-470B-9E00-FA04F0E7E968}"/>
          </ac:cxnSpMkLst>
        </pc:cxnChg>
        <pc:cxnChg chg="mod">
          <ac:chgData name="Tong, Xiaoran (NIH/NIEHS) [F]" userId="888a7c56-a406-4363-a59f-54b43044321d" providerId="ADAL" clId="{91508466-EA9B-4AB6-A6EA-A2F7AAA8D57D}" dt="2022-07-25T16:04:37.549" v="24" actId="552"/>
          <ac:cxnSpMkLst>
            <pc:docMk/>
            <pc:sldMk cId="3078725664" sldId="263"/>
            <ac:cxnSpMk id="66" creationId="{79DCEBD6-2D90-4E73-80CD-440B1DC86421}"/>
          </ac:cxnSpMkLst>
        </pc:cxnChg>
        <pc:cxnChg chg="mod">
          <ac:chgData name="Tong, Xiaoran (NIH/NIEHS) [F]" userId="888a7c56-a406-4363-a59f-54b43044321d" providerId="ADAL" clId="{91508466-EA9B-4AB6-A6EA-A2F7AAA8D57D}" dt="2022-07-25T16:08:14.768" v="35" actId="1076"/>
          <ac:cxnSpMkLst>
            <pc:docMk/>
            <pc:sldMk cId="3078725664" sldId="263"/>
            <ac:cxnSpMk id="77" creationId="{0BD211E3-0A5E-46D7-B082-4F2D18B1EA67}"/>
          </ac:cxnSpMkLst>
        </pc:cxnChg>
        <pc:cxnChg chg="mod">
          <ac:chgData name="Tong, Xiaoran (NIH/NIEHS) [F]" userId="888a7c56-a406-4363-a59f-54b43044321d" providerId="ADAL" clId="{91508466-EA9B-4AB6-A6EA-A2F7AAA8D57D}" dt="2022-07-25T16:10:07.071" v="41" actId="1076"/>
          <ac:cxnSpMkLst>
            <pc:docMk/>
            <pc:sldMk cId="3078725664" sldId="263"/>
            <ac:cxnSpMk id="80" creationId="{192415B7-9D33-4C34-AF31-480588EA9A29}"/>
          </ac:cxnSpMkLst>
        </pc:cxnChg>
        <pc:cxnChg chg="mod">
          <ac:chgData name="Tong, Xiaoran (NIH/NIEHS) [F]" userId="888a7c56-a406-4363-a59f-54b43044321d" providerId="ADAL" clId="{91508466-EA9B-4AB6-A6EA-A2F7AAA8D57D}" dt="2022-07-25T16:08:14.768" v="35" actId="1076"/>
          <ac:cxnSpMkLst>
            <pc:docMk/>
            <pc:sldMk cId="3078725664" sldId="263"/>
            <ac:cxnSpMk id="90" creationId="{F76B9CEB-4AD9-41BF-8F27-0E60AB56C9C6}"/>
          </ac:cxnSpMkLst>
        </pc:cxnChg>
        <pc:cxnChg chg="mod">
          <ac:chgData name="Tong, Xiaoran (NIH/NIEHS) [F]" userId="888a7c56-a406-4363-a59f-54b43044321d" providerId="ADAL" clId="{91508466-EA9B-4AB6-A6EA-A2F7AAA8D57D}" dt="2022-07-25T16:04:37.549" v="24" actId="552"/>
          <ac:cxnSpMkLst>
            <pc:docMk/>
            <pc:sldMk cId="3078725664" sldId="263"/>
            <ac:cxnSpMk id="105" creationId="{41E6B1D1-3DDA-405E-9106-F0A56D08C602}"/>
          </ac:cxnSpMkLst>
        </pc:cxnChg>
        <pc:cxnChg chg="mod">
          <ac:chgData name="Tong, Xiaoran (NIH/NIEHS) [F]" userId="888a7c56-a406-4363-a59f-54b43044321d" providerId="ADAL" clId="{91508466-EA9B-4AB6-A6EA-A2F7AAA8D57D}" dt="2022-07-25T16:08:14.768" v="35" actId="1076"/>
          <ac:cxnSpMkLst>
            <pc:docMk/>
            <pc:sldMk cId="3078725664" sldId="263"/>
            <ac:cxnSpMk id="108" creationId="{10D98E3F-6FD4-4E93-8CE0-95FFBA82E5E7}"/>
          </ac:cxnSpMkLst>
        </pc:cxnChg>
        <pc:cxnChg chg="mod">
          <ac:chgData name="Tong, Xiaoran (NIH/NIEHS) [F]" userId="888a7c56-a406-4363-a59f-54b43044321d" providerId="ADAL" clId="{91508466-EA9B-4AB6-A6EA-A2F7AAA8D57D}" dt="2022-07-25T16:08:14.768" v="35" actId="1076"/>
          <ac:cxnSpMkLst>
            <pc:docMk/>
            <pc:sldMk cId="3078725664" sldId="263"/>
            <ac:cxnSpMk id="114" creationId="{F4F1FF0A-5EF6-4FC3-BC03-00E63EC5DF7D}"/>
          </ac:cxnSpMkLst>
        </pc:cxnChg>
      </pc:sldChg>
      <pc:sldChg chg="addSp delSp modSp mod">
        <pc:chgData name="Tong, Xiaoran (NIH/NIEHS) [F]" userId="888a7c56-a406-4363-a59f-54b43044321d" providerId="ADAL" clId="{91508466-EA9B-4AB6-A6EA-A2F7AAA8D57D}" dt="2022-07-25T21:03:49.205" v="1982" actId="403"/>
        <pc:sldMkLst>
          <pc:docMk/>
          <pc:sldMk cId="4030192442" sldId="264"/>
        </pc:sldMkLst>
        <pc:spChg chg="mod">
          <ac:chgData name="Tong, Xiaoran (NIH/NIEHS) [F]" userId="888a7c56-a406-4363-a59f-54b43044321d" providerId="ADAL" clId="{91508466-EA9B-4AB6-A6EA-A2F7AAA8D57D}" dt="2022-07-25T19:42:13.227" v="1979" actId="20577"/>
          <ac:spMkLst>
            <pc:docMk/>
            <pc:sldMk cId="4030192442" sldId="264"/>
            <ac:spMk id="25" creationId="{255FE0EF-8B05-8336-1BCC-BF2ABF86A8D6}"/>
          </ac:spMkLst>
        </pc:spChg>
        <pc:spChg chg="add mod">
          <ac:chgData name="Tong, Xiaoran (NIH/NIEHS) [F]" userId="888a7c56-a406-4363-a59f-54b43044321d" providerId="ADAL" clId="{91508466-EA9B-4AB6-A6EA-A2F7AAA8D57D}" dt="2022-07-25T21:03:49.205" v="1982" actId="403"/>
          <ac:spMkLst>
            <pc:docMk/>
            <pc:sldMk cId="4030192442" sldId="264"/>
            <ac:spMk id="61" creationId="{918E25DC-54B1-4741-B8E7-F1245FC47676}"/>
          </ac:spMkLst>
        </pc:spChg>
        <pc:spChg chg="mod">
          <ac:chgData name="Tong, Xiaoran (NIH/NIEHS) [F]" userId="888a7c56-a406-4363-a59f-54b43044321d" providerId="ADAL" clId="{91508466-EA9B-4AB6-A6EA-A2F7AAA8D57D}" dt="2022-07-25T19:37:42.603" v="1835"/>
          <ac:spMkLst>
            <pc:docMk/>
            <pc:sldMk cId="4030192442" sldId="264"/>
            <ac:spMk id="71" creationId="{1B034B60-7BFC-4B78-9CB8-BB3962D85964}"/>
          </ac:spMkLst>
        </pc:spChg>
        <pc:spChg chg="del mod">
          <ac:chgData name="Tong, Xiaoran (NIH/NIEHS) [F]" userId="888a7c56-a406-4363-a59f-54b43044321d" providerId="ADAL" clId="{91508466-EA9B-4AB6-A6EA-A2F7AAA8D57D}" dt="2022-07-25T18:15:57.230" v="909" actId="21"/>
          <ac:spMkLst>
            <pc:docMk/>
            <pc:sldMk cId="4030192442" sldId="264"/>
            <ac:spMk id="320" creationId="{D17BC4F7-F75A-9AFF-70A4-E4ABC826759D}"/>
          </ac:spMkLst>
        </pc:spChg>
        <pc:spChg chg="del mod">
          <ac:chgData name="Tong, Xiaoran (NIH/NIEHS) [F]" userId="888a7c56-a406-4363-a59f-54b43044321d" providerId="ADAL" clId="{91508466-EA9B-4AB6-A6EA-A2F7AAA8D57D}" dt="2022-07-25T18:15:57.230" v="909" actId="21"/>
          <ac:spMkLst>
            <pc:docMk/>
            <pc:sldMk cId="4030192442" sldId="264"/>
            <ac:spMk id="321" creationId="{32D8BAA8-AE41-C145-7FD5-8BB617ACE0DD}"/>
          </ac:spMkLst>
        </pc:spChg>
        <pc:spChg chg="del mod">
          <ac:chgData name="Tong, Xiaoran (NIH/NIEHS) [F]" userId="888a7c56-a406-4363-a59f-54b43044321d" providerId="ADAL" clId="{91508466-EA9B-4AB6-A6EA-A2F7AAA8D57D}" dt="2022-07-25T18:15:57.230" v="909" actId="21"/>
          <ac:spMkLst>
            <pc:docMk/>
            <pc:sldMk cId="4030192442" sldId="264"/>
            <ac:spMk id="327" creationId="{863F0BE7-98A4-FC49-3181-FC1D8067200F}"/>
          </ac:spMkLst>
        </pc:spChg>
      </pc:sldChg>
      <pc:sldChg chg="modSp mod">
        <pc:chgData name="Tong, Xiaoran (NIH/NIEHS) [F]" userId="888a7c56-a406-4363-a59f-54b43044321d" providerId="ADAL" clId="{91508466-EA9B-4AB6-A6EA-A2F7AAA8D57D}" dt="2022-07-26T19:33:44.602" v="1984" actId="20577"/>
        <pc:sldMkLst>
          <pc:docMk/>
          <pc:sldMk cId="2824187389" sldId="265"/>
        </pc:sldMkLst>
        <pc:spChg chg="mod">
          <ac:chgData name="Tong, Xiaoran (NIH/NIEHS) [F]" userId="888a7c56-a406-4363-a59f-54b43044321d" providerId="ADAL" clId="{91508466-EA9B-4AB6-A6EA-A2F7AAA8D57D}" dt="2022-07-26T19:33:44.602" v="1984" actId="20577"/>
          <ac:spMkLst>
            <pc:docMk/>
            <pc:sldMk cId="2824187389" sldId="265"/>
            <ac:spMk id="3" creationId="{ABE4F2B3-211A-61E7-8139-BDC2B388329E}"/>
          </ac:spMkLst>
        </pc:spChg>
      </pc:sldChg>
      <pc:sldChg chg="addSp delSp modSp new del mod">
        <pc:chgData name="Tong, Xiaoran (NIH/NIEHS) [F]" userId="888a7c56-a406-4363-a59f-54b43044321d" providerId="ADAL" clId="{91508466-EA9B-4AB6-A6EA-A2F7AAA8D57D}" dt="2022-07-25T19:43:20.908" v="1980" actId="2696"/>
        <pc:sldMkLst>
          <pc:docMk/>
          <pc:sldMk cId="3874187988" sldId="266"/>
        </pc:sldMkLst>
        <pc:spChg chg="del">
          <ac:chgData name="Tong, Xiaoran (NIH/NIEHS) [F]" userId="888a7c56-a406-4363-a59f-54b43044321d" providerId="ADAL" clId="{91508466-EA9B-4AB6-A6EA-A2F7AAA8D57D}" dt="2022-07-25T18:16:04.174" v="911" actId="478"/>
          <ac:spMkLst>
            <pc:docMk/>
            <pc:sldMk cId="3874187988" sldId="266"/>
            <ac:spMk id="2" creationId="{EAB21409-13B0-4635-A3DA-610D76E73A2A}"/>
          </ac:spMkLst>
        </pc:spChg>
        <pc:spChg chg="del">
          <ac:chgData name="Tong, Xiaoran (NIH/NIEHS) [F]" userId="888a7c56-a406-4363-a59f-54b43044321d" providerId="ADAL" clId="{91508466-EA9B-4AB6-A6EA-A2F7AAA8D57D}" dt="2022-07-25T18:16:04.174" v="911" actId="478"/>
          <ac:spMkLst>
            <pc:docMk/>
            <pc:sldMk cId="3874187988" sldId="266"/>
            <ac:spMk id="3" creationId="{30C19985-0CF2-418D-85E3-56B4B42C61FA}"/>
          </ac:spMkLst>
        </pc:spChg>
        <pc:spChg chg="add mod">
          <ac:chgData name="Tong, Xiaoran (NIH/NIEHS) [F]" userId="888a7c56-a406-4363-a59f-54b43044321d" providerId="ADAL" clId="{91508466-EA9B-4AB6-A6EA-A2F7AAA8D57D}" dt="2022-07-25T18:16:04.858" v="912"/>
          <ac:spMkLst>
            <pc:docMk/>
            <pc:sldMk cId="3874187988" sldId="266"/>
            <ac:spMk id="4" creationId="{ACF27550-D4C5-4FAE-BB3E-A49994F646C5}"/>
          </ac:spMkLst>
        </pc:spChg>
        <pc:spChg chg="add mod">
          <ac:chgData name="Tong, Xiaoran (NIH/NIEHS) [F]" userId="888a7c56-a406-4363-a59f-54b43044321d" providerId="ADAL" clId="{91508466-EA9B-4AB6-A6EA-A2F7AAA8D57D}" dt="2022-07-25T18:16:04.858" v="912"/>
          <ac:spMkLst>
            <pc:docMk/>
            <pc:sldMk cId="3874187988" sldId="266"/>
            <ac:spMk id="5" creationId="{6BC72A83-87D1-4AA7-9F84-247B5F013531}"/>
          </ac:spMkLst>
        </pc:spChg>
        <pc:spChg chg="add mod">
          <ac:chgData name="Tong, Xiaoran (NIH/NIEHS) [F]" userId="888a7c56-a406-4363-a59f-54b43044321d" providerId="ADAL" clId="{91508466-EA9B-4AB6-A6EA-A2F7AAA8D57D}" dt="2022-07-25T18:16:04.858" v="912"/>
          <ac:spMkLst>
            <pc:docMk/>
            <pc:sldMk cId="3874187988" sldId="266"/>
            <ac:spMk id="6" creationId="{412F7D8A-B920-4209-B49B-19EB0729F52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F1773E-550E-3343-A8DD-8D8EC68B1FAB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FC4C7-588E-E946-9D61-3B5839B45F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8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623D3-BB79-ED43-8FB4-0459B34C00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F1127A-94E5-6F48-A41E-3A41C52D02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A0A4B-FC64-0444-871F-9B2124CC47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B7B4C-1194-B64E-92BC-7496FE2A9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B9BB8-485D-524B-8056-1AAADDBBC7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2938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27EFB-800D-6A4C-A426-51696FE41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FF92B5-52D6-084E-AB34-817F89711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81405-878D-4B4E-9DCF-8CAB05DF4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C67C0-E326-7E4F-8498-1FC2594658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773A1D-71EF-9B44-9F67-4728DD273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53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C5F116B-A513-9C4E-B950-EF53F32C3B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8337B6-51D7-4E49-B70E-5490A182E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5F8F8-2BC0-804B-9496-ACC535A6A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0A0314-197D-1943-9D1A-BD21C9A36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50AF35-902F-5E4E-B141-FD1FF8F38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11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14401-0213-134B-BE3E-63A113515D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FA159-99C9-8540-B35D-52E36E2E97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CC40B-CA1A-E148-9E1A-54C22C970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ED4741-D143-9648-A6B9-707725E24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492EB-3731-DB4C-87C3-CAD841AEF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64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D02E9-6F16-6043-A4EA-E2486E65F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2EFC6F-AF22-3E40-9142-F10A537F17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3CD1F-77BD-1A4C-884A-D3653C7B9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EE574-D4B7-7040-B1F6-440DCFD59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6434B-177E-6F4C-9350-919AEA008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304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DBE0E-9154-A64D-92EF-DF49276F62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163CA1-C322-C749-B05A-8993EB8B52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9A3376-CAF3-0D49-8BDD-754B5FC9BA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9D6CA-6AD4-5C44-921A-3E02C46D9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CB6145-7EDB-494D-AE14-726F74A99F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B3AE6FC-2DDA-E349-A9BF-B23D2990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05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4CB13E-25CD-E641-AC6F-65F415807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0E27C1-5B79-A64D-A307-02554A8EEB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CAD898-EB94-1B42-AE01-2CF40038E3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1483812-ABE2-8849-A35C-848A9C29D2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4D32A64-693F-2544-81BF-56BEB4030D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0E3CAE-4B95-D24C-A602-9E591FE8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665CE2-C878-354B-889A-A1D999D7B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658A25-EAC7-0A4E-ABF3-9C8778FC0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020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0AFEAE-0489-6E42-B61D-9D4457516B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A6E9883-0D96-6946-9733-7A7424BA29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6AC94-3121-A746-8039-C4FCAD88E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AF0C79-1906-9E40-B5E4-9B38254BA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04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430D98-3536-4541-BFEB-E53EBBE15D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910876F-D626-0948-8AA7-BAA7DE7F3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308E3C-34BF-F949-88F0-7B7CEEC89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328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F4BAE-3066-FD4F-823F-BC00E276FE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84F1F9-B11B-5341-9E1E-ABCE59926D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EEF8FC-B003-BD46-8938-CF19115142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62B075-1A08-A34E-AC44-75ED7325F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FEA851-B947-C641-BFD7-AA9CD7B34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D73098-11AA-F347-B860-4891D9F66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424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ABFFB2-587F-1A4C-8DDB-AAE251292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73F100-5944-3045-90D6-8A2857DD79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30ED7B-2A61-5342-9710-1EE493DE1E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A5425B-A841-8D4D-9638-0AAD390A9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410F7B-C9BC-A142-A162-6D7A28822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5CC1E3-9B7B-6C47-A5E3-9BA1EB3B8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877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64CCCE-77AD-BC47-9B08-0281C496A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DA5BC2-DB1A-9D40-9F68-A830A9CDED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EEDE09-A88C-2C45-9D0A-9D01BF839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08DCC9-81A8-5844-8AD6-248918ED762A}" type="datetimeFigureOut">
              <a:rPr lang="en-US" smtClean="0"/>
              <a:t>7/26/2022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10591E-2F64-6946-A279-372EA831EF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0F71FB-523F-E140-AE2E-E2EBB6A7DA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736BA3-885D-DF4B-BB09-836940BB07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452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9.png"/><Relationship Id="rId7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0.png"/><Relationship Id="rId7" Type="http://schemas.openxmlformats.org/officeDocument/2006/relationships/image" Target="../media/image1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" name="Elbow Connector 36">
            <a:extLst>
              <a:ext uri="{FF2B5EF4-FFF2-40B4-BE49-F238E27FC236}">
                <a16:creationId xmlns:a16="http://schemas.microsoft.com/office/drawing/2014/main" id="{90E98098-9013-BA2F-1688-DBAC56FC2A08}"/>
              </a:ext>
            </a:extLst>
          </p:cNvPr>
          <p:cNvCxnSpPr>
            <a:cxnSpLocks/>
            <a:stCxn id="123" idx="3"/>
            <a:endCxn id="55" idx="0"/>
          </p:cNvCxnSpPr>
          <p:nvPr/>
        </p:nvCxnSpPr>
        <p:spPr>
          <a:xfrm>
            <a:off x="2151688" y="1371304"/>
            <a:ext cx="1688793" cy="228896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>
            <a:extLst>
              <a:ext uri="{FF2B5EF4-FFF2-40B4-BE49-F238E27FC236}">
                <a16:creationId xmlns:a16="http://schemas.microsoft.com/office/drawing/2014/main" id="{A1ED1D19-6503-3E34-6E4D-6305DFB83CEA}"/>
              </a:ext>
            </a:extLst>
          </p:cNvPr>
          <p:cNvCxnSpPr>
            <a:cxnSpLocks/>
            <a:stCxn id="123" idx="3"/>
            <a:endCxn id="49" idx="2"/>
          </p:cNvCxnSpPr>
          <p:nvPr/>
        </p:nvCxnSpPr>
        <p:spPr>
          <a:xfrm flipV="1">
            <a:off x="2151688" y="1143000"/>
            <a:ext cx="1688792" cy="228304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9E68415-09DD-524D-6B43-BEF3FBC47389}"/>
              </a:ext>
            </a:extLst>
          </p:cNvPr>
          <p:cNvCxnSpPr>
            <a:cxnSpLocks/>
            <a:stCxn id="47" idx="3"/>
            <a:endCxn id="64" idx="1"/>
          </p:cNvCxnSpPr>
          <p:nvPr/>
        </p:nvCxnSpPr>
        <p:spPr>
          <a:xfrm flipV="1">
            <a:off x="4754880" y="684807"/>
            <a:ext cx="411480" cy="6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8A3D8A2-8C64-75A6-5770-55038B74EDF1}"/>
              </a:ext>
            </a:extLst>
          </p:cNvPr>
          <p:cNvCxnSpPr>
            <a:cxnSpLocks/>
            <a:stCxn id="73" idx="3"/>
            <a:endCxn id="96" idx="1"/>
          </p:cNvCxnSpPr>
          <p:nvPr/>
        </p:nvCxnSpPr>
        <p:spPr>
          <a:xfrm>
            <a:off x="6995160" y="2056407"/>
            <a:ext cx="457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>
            <a:extLst>
              <a:ext uri="{FF2B5EF4-FFF2-40B4-BE49-F238E27FC236}">
                <a16:creationId xmlns:a16="http://schemas.microsoft.com/office/drawing/2014/main" id="{24457AAE-8411-1C87-46FD-DB15762C3D7C}"/>
              </a:ext>
            </a:extLst>
          </p:cNvPr>
          <p:cNvCxnSpPr>
            <a:cxnSpLocks/>
            <a:stCxn id="64" idx="3"/>
            <a:endCxn id="102" idx="1"/>
          </p:cNvCxnSpPr>
          <p:nvPr/>
        </p:nvCxnSpPr>
        <p:spPr>
          <a:xfrm>
            <a:off x="6995160" y="684807"/>
            <a:ext cx="457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82A255D4-C43F-C605-B7DB-9D9BF1C52403}"/>
              </a:ext>
            </a:extLst>
          </p:cNvPr>
          <p:cNvCxnSpPr>
            <a:cxnSpLocks/>
            <a:stCxn id="102" idx="3"/>
            <a:endCxn id="107" idx="1"/>
          </p:cNvCxnSpPr>
          <p:nvPr/>
        </p:nvCxnSpPr>
        <p:spPr>
          <a:xfrm>
            <a:off x="9281160" y="684807"/>
            <a:ext cx="4572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A704678A-AAC9-276C-2017-A04A1A78C2DF}"/>
              </a:ext>
            </a:extLst>
          </p:cNvPr>
          <p:cNvCxnSpPr>
            <a:cxnSpLocks/>
            <a:stCxn id="96" idx="3"/>
            <a:endCxn id="107" idx="1"/>
          </p:cNvCxnSpPr>
          <p:nvPr/>
        </p:nvCxnSpPr>
        <p:spPr>
          <a:xfrm flipV="1">
            <a:off x="9281160" y="1370607"/>
            <a:ext cx="4572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BE4F2B3-211A-61E7-8139-BDC2B388329E}"/>
              </a:ext>
            </a:extLst>
          </p:cNvPr>
          <p:cNvSpPr txBox="1"/>
          <p:nvPr/>
        </p:nvSpPr>
        <p:spPr>
          <a:xfrm>
            <a:off x="0" y="3020128"/>
            <a:ext cx="12192000" cy="23237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/>
              <a:t>Figure X1. Workflow for UKBB Internal GxE Enrichment Analysis</a:t>
            </a:r>
            <a:r>
              <a:rPr lang="en-US" sz="1600" dirty="0"/>
              <a:t>.</a:t>
            </a:r>
          </a:p>
          <a:p>
            <a:pPr algn="just"/>
            <a:r>
              <a:rPr lang="en-US" sz="1600" b="1" dirty="0"/>
              <a:t>Top. </a:t>
            </a:r>
            <a:r>
              <a:rPr lang="en-US" sz="1600" dirty="0"/>
              <a:t>Roughly 11m variants were selected based on MAF &gt; 0.01 amongst genotyped UKBB participants. Unrelated British white participants with T2D and BMI information (n~354k) were used by one of the means-based (GWA) or variance-based association tests (VLA, DLM, LVT, DRM) for GxE candidate screening, and putatively ranking GxE variants as 1 – p-values. </a:t>
            </a:r>
            <a:r>
              <a:rPr lang="en-US" sz="1600" b="1" dirty="0"/>
              <a:t>Bottom.</a:t>
            </a:r>
            <a:r>
              <a:rPr lang="en-US" sz="1600" dirty="0"/>
              <a:t> Unrelated Non-British white participants (n~25k) with data on 16 exposures were used for GxE modeling, and empirically scoring GxE variants as sum of –log(p-values) across 16 exposures. </a:t>
            </a:r>
            <a:r>
              <a:rPr lang="en-US" sz="1600" b="1" dirty="0"/>
              <a:t>Last Block. </a:t>
            </a:r>
            <a:r>
              <a:rPr lang="en-US" sz="1600" dirty="0"/>
              <a:t>By regressing the putative ranking vector against the empirically-derived scoring vector, the regression coefficient measures the efficiency of a screening test (VLA, GWA, DLM, VLT, or DRM) in enriching the detection of significant GxE.</a:t>
            </a:r>
          </a:p>
          <a:p>
            <a:pPr algn="just"/>
            <a:endParaRPr lang="en-US" sz="1100" dirty="0"/>
          </a:p>
          <a:p>
            <a:pPr algn="just"/>
            <a:r>
              <a:rPr lang="en-US" sz="1100" dirty="0"/>
              <a:t>* VLA-Variance Loci Analysis Test of positive gradient of </a:t>
            </a:r>
            <a:r>
              <a:rPr lang="en-US" sz="1100" b="1" dirty="0"/>
              <a:t>variance</a:t>
            </a:r>
            <a:r>
              <a:rPr lang="en-US" sz="1100" dirty="0"/>
              <a:t>; GWA-genome wide association test of additive mean; DLM-Double Linear Model Test of additive </a:t>
            </a:r>
            <a:r>
              <a:rPr lang="en-US" sz="1100" b="1" dirty="0"/>
              <a:t>variance</a:t>
            </a:r>
            <a:r>
              <a:rPr lang="en-US" sz="1100" dirty="0"/>
              <a:t>;  LVT-Levene’s robust test of heterogeneous </a:t>
            </a:r>
            <a:r>
              <a:rPr lang="en-US" sz="1100" b="1" dirty="0"/>
              <a:t>variation</a:t>
            </a:r>
            <a:r>
              <a:rPr lang="en-US" sz="1100" dirty="0"/>
              <a:t>; DRM-deviation regression model test of additive </a:t>
            </a:r>
            <a:r>
              <a:rPr lang="en-US" sz="1100" b="1" dirty="0"/>
              <a:t>variation</a:t>
            </a:r>
            <a:r>
              <a:rPr lang="en-US" sz="1100" dirty="0"/>
              <a:t>.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7909195-2F99-492E-AE89-A16A4368297E}"/>
              </a:ext>
            </a:extLst>
          </p:cNvPr>
          <p:cNvGrpSpPr/>
          <p:nvPr/>
        </p:nvGrpSpPr>
        <p:grpSpPr>
          <a:xfrm>
            <a:off x="2926080" y="228600"/>
            <a:ext cx="1828800" cy="914400"/>
            <a:chOff x="591506" y="4347510"/>
            <a:chExt cx="1828800" cy="914400"/>
          </a:xfrm>
        </p:grpSpPr>
        <p:sp>
          <p:nvSpPr>
            <p:cNvPr id="47" name="Rounded Rectangle 18">
              <a:extLst>
                <a:ext uri="{FF2B5EF4-FFF2-40B4-BE49-F238E27FC236}">
                  <a16:creationId xmlns:a16="http://schemas.microsoft.com/office/drawing/2014/main" id="{2E86AEFC-1BD1-46AA-80D5-8CA53C6F6FAE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8" name="Rounded Rectangle 20">
                  <a:extLst>
                    <a:ext uri="{FF2B5EF4-FFF2-40B4-BE49-F238E27FC236}">
                      <a16:creationId xmlns:a16="http://schemas.microsoft.com/office/drawing/2014/main" id="{E9F15622-EF26-4523-B79A-6AF6E7F12700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11m Variants</a:t>
                  </a:r>
                </a:p>
              </p:txBody>
            </p:sp>
          </mc:Choice>
          <mc:Fallback xmlns="">
            <p:sp>
              <p:nvSpPr>
                <p:cNvPr id="48" name="Rounded Rectangle 20">
                  <a:extLst>
                    <a:ext uri="{FF2B5EF4-FFF2-40B4-BE49-F238E27FC236}">
                      <a16:creationId xmlns:a16="http://schemas.microsoft.com/office/drawing/2014/main" id="{E9F15622-EF26-4523-B79A-6AF6E7F12700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E5453883-7619-47CD-AA36-D40F11EAEAF5}"/>
                </a:ext>
              </a:extLst>
            </p:cNvPr>
            <p:cNvSpPr txBox="1"/>
            <p:nvPr/>
          </p:nvSpPr>
          <p:spPr>
            <a:xfrm>
              <a:off x="682946" y="507903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BBCAA0E8-34D5-43A7-8D54-AD6A0DDFE774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354k 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British</a:t>
              </a:r>
            </a:p>
          </p:txBody>
        </p:sp>
      </p:grpSp>
      <p:grpSp>
        <p:nvGrpSpPr>
          <p:cNvPr id="136" name="Group 135">
            <a:extLst>
              <a:ext uri="{FF2B5EF4-FFF2-40B4-BE49-F238E27FC236}">
                <a16:creationId xmlns:a16="http://schemas.microsoft.com/office/drawing/2014/main" id="{B347970F-C2C0-49B6-A3E6-B2B053A3402D}"/>
              </a:ext>
            </a:extLst>
          </p:cNvPr>
          <p:cNvGrpSpPr/>
          <p:nvPr/>
        </p:nvGrpSpPr>
        <p:grpSpPr>
          <a:xfrm>
            <a:off x="2926080" y="1600200"/>
            <a:ext cx="1828800" cy="914400"/>
            <a:chOff x="2926080" y="1600200"/>
            <a:chExt cx="1828800" cy="914400"/>
          </a:xfrm>
        </p:grpSpPr>
        <p:sp>
          <p:nvSpPr>
            <p:cNvPr id="52" name="Rounded Rectangle 18">
              <a:extLst>
                <a:ext uri="{FF2B5EF4-FFF2-40B4-BE49-F238E27FC236}">
                  <a16:creationId xmlns:a16="http://schemas.microsoft.com/office/drawing/2014/main" id="{63631F19-DA83-49E5-93D4-DA81790370B3}"/>
                </a:ext>
              </a:extLst>
            </p:cNvPr>
            <p:cNvSpPr/>
            <p:nvPr/>
          </p:nvSpPr>
          <p:spPr>
            <a:xfrm>
              <a:off x="2926080" y="160089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ounded Rectangle 20">
                  <a:extLst>
                    <a:ext uri="{FF2B5EF4-FFF2-40B4-BE49-F238E27FC236}">
                      <a16:creationId xmlns:a16="http://schemas.microsoft.com/office/drawing/2014/main" id="{EA580071-0DD9-4816-9BE4-DB14513D482C}"/>
                    </a:ext>
                  </a:extLst>
                </p:cNvPr>
                <p:cNvSpPr/>
                <p:nvPr/>
              </p:nvSpPr>
              <p:spPr>
                <a:xfrm>
                  <a:off x="3014516" y="18288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11m Variants</a:t>
                  </a:r>
                </a:p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16 Exposures</a:t>
                  </a:r>
                </a:p>
              </p:txBody>
            </p:sp>
          </mc:Choice>
          <mc:Fallback xmlns="">
            <p:sp>
              <p:nvSpPr>
                <p:cNvPr id="53" name="Rounded Rectangle 20">
                  <a:extLst>
                    <a:ext uri="{FF2B5EF4-FFF2-40B4-BE49-F238E27FC236}">
                      <a16:creationId xmlns:a16="http://schemas.microsoft.com/office/drawing/2014/main" id="{EA580071-0DD9-4816-9BE4-DB14513D48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014516" y="1828800"/>
                  <a:ext cx="1645920" cy="502920"/>
                </a:xfrm>
                <a:prstGeom prst="roundRect">
                  <a:avLst/>
                </a:prstGeom>
                <a:blipFill>
                  <a:blip r:embed="rId3"/>
                  <a:stretch>
                    <a:fillRect t="-2326" b="-10465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5E9FB2D-8BD3-478F-A977-59145C8A3846}"/>
                </a:ext>
              </a:extLst>
            </p:cNvPr>
            <p:cNvSpPr txBox="1"/>
            <p:nvPr/>
          </p:nvSpPr>
          <p:spPr>
            <a:xfrm>
              <a:off x="3017520" y="23317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11m × 16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GxE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5795AA-1F0A-4D2E-A5EB-F6C3703F154B}"/>
                </a:ext>
              </a:extLst>
            </p:cNvPr>
            <p:cNvSpPr txBox="1"/>
            <p:nvPr/>
          </p:nvSpPr>
          <p:spPr>
            <a:xfrm>
              <a:off x="3017521" y="160020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25k Non-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British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BF2A1ACF-58FE-4E04-B6A8-C0EBEE13812A}"/>
              </a:ext>
            </a:extLst>
          </p:cNvPr>
          <p:cNvGrpSpPr/>
          <p:nvPr/>
        </p:nvGrpSpPr>
        <p:grpSpPr>
          <a:xfrm>
            <a:off x="5166360" y="228600"/>
            <a:ext cx="1828800" cy="913703"/>
            <a:chOff x="6080518" y="229297"/>
            <a:chExt cx="1828800" cy="913703"/>
          </a:xfrm>
        </p:grpSpPr>
        <p:sp>
          <p:nvSpPr>
            <p:cNvPr id="64" name="Rounded Rectangle 18">
              <a:extLst>
                <a:ext uri="{FF2B5EF4-FFF2-40B4-BE49-F238E27FC236}">
                  <a16:creationId xmlns:a16="http://schemas.microsoft.com/office/drawing/2014/main" id="{007E4701-8FF4-48D2-8AAF-2FE00E4D6565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4B4D2327-12BE-4D30-8713-99DC319672D2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Screening</a:t>
              </a:r>
            </a:p>
          </p:txBody>
        </p:sp>
        <p:sp>
          <p:nvSpPr>
            <p:cNvPr id="67" name="Rounded Rectangle 20">
              <a:extLst>
                <a:ext uri="{FF2B5EF4-FFF2-40B4-BE49-F238E27FC236}">
                  <a16:creationId xmlns:a16="http://schemas.microsoft.com/office/drawing/2014/main" id="{84094CDB-9364-4FAE-AD31-FB837E152FBA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One of: VLA, GWA, DLM, LVT, or DRM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762CAA53-61CD-42C5-87DF-EA39CC775082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One Vector of Test P-values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73B17DAC-9DD8-48E3-8941-D2D274EA79A5}"/>
              </a:ext>
            </a:extLst>
          </p:cNvPr>
          <p:cNvGrpSpPr/>
          <p:nvPr/>
        </p:nvGrpSpPr>
        <p:grpSpPr>
          <a:xfrm>
            <a:off x="5166360" y="1600200"/>
            <a:ext cx="1828800" cy="913703"/>
            <a:chOff x="6080518" y="229297"/>
            <a:chExt cx="1828800" cy="913703"/>
          </a:xfrm>
        </p:grpSpPr>
        <p:sp>
          <p:nvSpPr>
            <p:cNvPr id="73" name="Rounded Rectangle 18">
              <a:extLst>
                <a:ext uri="{FF2B5EF4-FFF2-40B4-BE49-F238E27FC236}">
                  <a16:creationId xmlns:a16="http://schemas.microsoft.com/office/drawing/2014/main" id="{7C2B9FBA-76DE-4C88-8F81-008887C8879D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F7274C90-66FE-4236-9458-CE6D96EE77CA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Modeling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Rounded Rectangle 20">
                  <a:extLst>
                    <a:ext uri="{FF2B5EF4-FFF2-40B4-BE49-F238E27FC236}">
                      <a16:creationId xmlns:a16="http://schemas.microsoft.com/office/drawing/2014/main" id="{75C4CE9E-F76E-4E0B-8C9F-EDC2B782766B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850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16 Exposures</a:t>
                  </a:r>
                </a:p>
              </p:txBody>
            </p:sp>
          </mc:Choice>
          <mc:Fallback xmlns="">
            <p:sp>
              <p:nvSpPr>
                <p:cNvPr id="78" name="Rounded Rectangle 20">
                  <a:extLst>
                    <a:ext uri="{FF2B5EF4-FFF2-40B4-BE49-F238E27FC236}">
                      <a16:creationId xmlns:a16="http://schemas.microsoft.com/office/drawing/2014/main" id="{75C4CE9E-F76E-4E0B-8C9F-EDC2B782766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4"/>
                  <a:stretch>
                    <a:fillRect b="-8235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62F2D694-A3CA-4F97-96D8-6821966C38AB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16 vectors of GxE P-values</a:t>
              </a:r>
            </a:p>
          </p:txBody>
        </p:sp>
      </p:grpSp>
      <p:sp>
        <p:nvSpPr>
          <p:cNvPr id="81" name="TextBox 80">
            <a:extLst>
              <a:ext uri="{FF2B5EF4-FFF2-40B4-BE49-F238E27FC236}">
                <a16:creationId xmlns:a16="http://schemas.microsoft.com/office/drawing/2014/main" id="{7471FC3E-E312-4572-9E46-6100005549EE}"/>
              </a:ext>
            </a:extLst>
          </p:cNvPr>
          <p:cNvSpPr txBox="1"/>
          <p:nvPr/>
        </p:nvSpPr>
        <p:spPr>
          <a:xfrm>
            <a:off x="2187333" y="885859"/>
            <a:ext cx="701308" cy="646331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5%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0B6E813-339A-40DC-8FBE-6CA7E4057B39}"/>
              </a:ext>
            </a:extLst>
          </p:cNvPr>
          <p:cNvGrpSpPr/>
          <p:nvPr/>
        </p:nvGrpSpPr>
        <p:grpSpPr>
          <a:xfrm>
            <a:off x="7452360" y="1600200"/>
            <a:ext cx="1828800" cy="913703"/>
            <a:chOff x="6080518" y="229297"/>
            <a:chExt cx="1828800" cy="913703"/>
          </a:xfrm>
        </p:grpSpPr>
        <p:sp>
          <p:nvSpPr>
            <p:cNvPr id="96" name="Rounded Rectangle 18">
              <a:extLst>
                <a:ext uri="{FF2B5EF4-FFF2-40B4-BE49-F238E27FC236}">
                  <a16:creationId xmlns:a16="http://schemas.microsoft.com/office/drawing/2014/main" id="{04FE567D-50B0-40A8-A8AE-9049CAEC8248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C0873369-8AB3-40E1-8370-0221D3F5CCEB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Empirical GxE Scoring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Rounded Rectangle 20">
                  <a:extLst>
                    <a:ext uri="{FF2B5EF4-FFF2-40B4-BE49-F238E27FC236}">
                      <a16:creationId xmlns:a16="http://schemas.microsoft.com/office/drawing/2014/main" id="{6DB12DE5-56B6-41A3-BD72-80CB29CCA62A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850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𝒔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𝑗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16</m:t>
                          </m:r>
                        </m:sup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6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sz="16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11m Variants</a:t>
                  </a:r>
                </a:p>
              </p:txBody>
            </p:sp>
          </mc:Choice>
          <mc:Fallback xmlns="">
            <p:sp>
              <p:nvSpPr>
                <p:cNvPr id="98" name="Rounded Rectangle 20">
                  <a:extLst>
                    <a:ext uri="{FF2B5EF4-FFF2-40B4-BE49-F238E27FC236}">
                      <a16:creationId xmlns:a16="http://schemas.microsoft.com/office/drawing/2014/main" id="{6DB12DE5-56B6-41A3-BD72-80CB29CCA6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5"/>
                  <a:stretch>
                    <a:fillRect t="-61176" b="-54118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582BCAE-9D5C-4596-B8CB-2E8B84E3CE94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Scoring Vector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F18CA63E-DF6B-4F5C-AFC3-60DAB2E2D8BB}"/>
              </a:ext>
            </a:extLst>
          </p:cNvPr>
          <p:cNvGrpSpPr/>
          <p:nvPr/>
        </p:nvGrpSpPr>
        <p:grpSpPr>
          <a:xfrm>
            <a:off x="7452360" y="228600"/>
            <a:ext cx="1828800" cy="913703"/>
            <a:chOff x="6080518" y="229297"/>
            <a:chExt cx="1828800" cy="913703"/>
          </a:xfrm>
        </p:grpSpPr>
        <p:sp>
          <p:nvSpPr>
            <p:cNvPr id="102" name="Rounded Rectangle 18">
              <a:extLst>
                <a:ext uri="{FF2B5EF4-FFF2-40B4-BE49-F238E27FC236}">
                  <a16:creationId xmlns:a16="http://schemas.microsoft.com/office/drawing/2014/main" id="{5EA70102-9AA1-47D7-867B-E7DCC056CF39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ADB9675A-5403-406B-8810-E59EB84976ED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Putative GxE Ranking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4" name="Rounded Rectangle 20">
                  <a:extLst>
                    <a:ext uri="{FF2B5EF4-FFF2-40B4-BE49-F238E27FC236}">
                      <a16:creationId xmlns:a16="http://schemas.microsoft.com/office/drawing/2014/main" id="{C7E3B066-55D8-460D-ADF3-52E6B1BA55C9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𝒓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=1−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𝒑</m:t>
                      </m:r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11m Variants</a:t>
                  </a:r>
                </a:p>
              </p:txBody>
            </p:sp>
          </mc:Choice>
          <mc:Fallback xmlns="">
            <p:sp>
              <p:nvSpPr>
                <p:cNvPr id="104" name="Rounded Rectangle 20">
                  <a:extLst>
                    <a:ext uri="{FF2B5EF4-FFF2-40B4-BE49-F238E27FC236}">
                      <a16:creationId xmlns:a16="http://schemas.microsoft.com/office/drawing/2014/main" id="{C7E3B066-55D8-460D-ADF3-52E6B1BA55C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6"/>
                  <a:stretch>
                    <a:fillRect b="-10588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6DC41E26-89D0-4A11-BCAB-379C4CF2058D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Ranking Vector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106" name="Group 105">
            <a:extLst>
              <a:ext uri="{FF2B5EF4-FFF2-40B4-BE49-F238E27FC236}">
                <a16:creationId xmlns:a16="http://schemas.microsoft.com/office/drawing/2014/main" id="{B71E6601-981A-4E3C-8CD8-1CA132FF70BA}"/>
              </a:ext>
            </a:extLst>
          </p:cNvPr>
          <p:cNvGrpSpPr/>
          <p:nvPr/>
        </p:nvGrpSpPr>
        <p:grpSpPr>
          <a:xfrm>
            <a:off x="9738360" y="914400"/>
            <a:ext cx="1828800" cy="913703"/>
            <a:chOff x="6080518" y="229297"/>
            <a:chExt cx="1828800" cy="913703"/>
          </a:xfrm>
        </p:grpSpPr>
        <p:sp>
          <p:nvSpPr>
            <p:cNvPr id="107" name="Rounded Rectangle 18">
              <a:extLst>
                <a:ext uri="{FF2B5EF4-FFF2-40B4-BE49-F238E27FC236}">
                  <a16:creationId xmlns:a16="http://schemas.microsoft.com/office/drawing/2014/main" id="{1EE33903-A7BA-4CAA-AAE6-396FA49D0680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8" name="TextBox 107">
              <a:extLst>
                <a:ext uri="{FF2B5EF4-FFF2-40B4-BE49-F238E27FC236}">
                  <a16:creationId xmlns:a16="http://schemas.microsoft.com/office/drawing/2014/main" id="{F1E7FDCC-C3C7-4C0F-ABCB-486409900551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Enrichment Regression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8" name="Rounded Rectangle 20">
                  <a:extLst>
                    <a:ext uri="{FF2B5EF4-FFF2-40B4-BE49-F238E27FC236}">
                      <a16:creationId xmlns:a16="http://schemas.microsoft.com/office/drawing/2014/main" id="{B86A9EB4-7D76-475D-BEB9-D0DF4257AEDE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𝜇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𝝐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18" name="Rounded Rectangle 20">
                  <a:extLst>
                    <a:ext uri="{FF2B5EF4-FFF2-40B4-BE49-F238E27FC236}">
                      <a16:creationId xmlns:a16="http://schemas.microsoft.com/office/drawing/2014/main" id="{B86A9EB4-7D76-475D-BEB9-D0DF4257AED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4B16C839-1C38-4D26-A7A8-46C06EDA5678}"/>
                    </a:ext>
                  </a:extLst>
                </p:cNvPr>
                <p:cNvSpPr txBox="1"/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 anchorCtr="0">
                  <a:normAutofit lnSpcReduction="10000"/>
                </a:bodyPr>
                <a:lstStyle/>
                <a:p>
                  <a:pPr algn="ctr"/>
                  <a:r>
                    <a:rPr lang="en-US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Enrichment Coefficient</a:t>
                  </a:r>
                  <a14:m>
                    <m:oMath xmlns:m="http://schemas.openxmlformats.org/officeDocument/2006/math">
                      <m:r>
                        <a:rPr lang="en-US" sz="12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</m:acc>
                    </m:oMath>
                  </a14:m>
                  <a:endPara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4B16C839-1C38-4D26-A7A8-46C06EDA567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blipFill>
                  <a:blip r:embed="rId8"/>
                  <a:stretch>
                    <a:fillRect l="-3333" t="-33333" r="-8889" b="-5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29" name="Group 128">
            <a:extLst>
              <a:ext uri="{FF2B5EF4-FFF2-40B4-BE49-F238E27FC236}">
                <a16:creationId xmlns:a16="http://schemas.microsoft.com/office/drawing/2014/main" id="{A1A2C823-C0EA-44E3-8E15-8B71AF52A117}"/>
              </a:ext>
            </a:extLst>
          </p:cNvPr>
          <p:cNvGrpSpPr/>
          <p:nvPr/>
        </p:nvGrpSpPr>
        <p:grpSpPr>
          <a:xfrm>
            <a:off x="322888" y="914400"/>
            <a:ext cx="1828800" cy="914400"/>
            <a:chOff x="44474" y="1264777"/>
            <a:chExt cx="1828800" cy="914400"/>
          </a:xfrm>
        </p:grpSpPr>
        <p:sp>
          <p:nvSpPr>
            <p:cNvPr id="123" name="Rounded Rectangle 18">
              <a:extLst>
                <a:ext uri="{FF2B5EF4-FFF2-40B4-BE49-F238E27FC236}">
                  <a16:creationId xmlns:a16="http://schemas.microsoft.com/office/drawing/2014/main" id="{EF1CFB32-7345-4A06-91E9-3146F82A51BE}"/>
                </a:ext>
              </a:extLst>
            </p:cNvPr>
            <p:cNvSpPr/>
            <p:nvPr/>
          </p:nvSpPr>
          <p:spPr>
            <a:xfrm>
              <a:off x="44474" y="1265474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4" name="Rounded Rectangle 20">
              <a:extLst>
                <a:ext uri="{FF2B5EF4-FFF2-40B4-BE49-F238E27FC236}">
                  <a16:creationId xmlns:a16="http://schemas.microsoft.com/office/drawing/2014/main" id="{8E7C4050-DB8F-46CD-ADDC-37719421B324}"/>
                </a:ext>
              </a:extLst>
            </p:cNvPr>
            <p:cNvSpPr/>
            <p:nvPr/>
          </p:nvSpPr>
          <p:spPr>
            <a:xfrm>
              <a:off x="132910" y="1493377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97m Imputed Variants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502k Participants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3453 Survey Questions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9E26938F-EBB3-4486-811E-4552720BECE4}"/>
                </a:ext>
              </a:extLst>
            </p:cNvPr>
            <p:cNvSpPr txBox="1"/>
            <p:nvPr/>
          </p:nvSpPr>
          <p:spPr>
            <a:xfrm>
              <a:off x="135914" y="1996297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2E7D6372-2A7B-441C-9838-798C6BF8065C}"/>
                </a:ext>
              </a:extLst>
            </p:cNvPr>
            <p:cNvSpPr txBox="1"/>
            <p:nvPr/>
          </p:nvSpPr>
          <p:spPr>
            <a:xfrm>
              <a:off x="135915" y="1264777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UK Biobank</a:t>
              </a:r>
            </a:p>
          </p:txBody>
        </p:sp>
      </p:grpSp>
      <p:cxnSp>
        <p:nvCxnSpPr>
          <p:cNvPr id="137" name="Straight Connector 136">
            <a:extLst>
              <a:ext uri="{FF2B5EF4-FFF2-40B4-BE49-F238E27FC236}">
                <a16:creationId xmlns:a16="http://schemas.microsoft.com/office/drawing/2014/main" id="{3BF223C9-06DA-4DC2-BF95-52E3A0F11A8C}"/>
              </a:ext>
            </a:extLst>
          </p:cNvPr>
          <p:cNvCxnSpPr>
            <a:cxnSpLocks/>
            <a:stCxn id="52" idx="3"/>
            <a:endCxn id="73" idx="1"/>
          </p:cNvCxnSpPr>
          <p:nvPr/>
        </p:nvCxnSpPr>
        <p:spPr>
          <a:xfrm flipV="1">
            <a:off x="4754880" y="2056407"/>
            <a:ext cx="411480" cy="6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13904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Straight Connector 99">
            <a:extLst>
              <a:ext uri="{FF2B5EF4-FFF2-40B4-BE49-F238E27FC236}">
                <a16:creationId xmlns:a16="http://schemas.microsoft.com/office/drawing/2014/main" id="{A8A3D8A2-8C64-75A6-5770-55038B74EDF1}"/>
              </a:ext>
            </a:extLst>
          </p:cNvPr>
          <p:cNvCxnSpPr>
            <a:cxnSpLocks/>
            <a:stCxn id="73" idx="3"/>
            <a:endCxn id="96" idx="1"/>
          </p:cNvCxnSpPr>
          <p:nvPr/>
        </p:nvCxnSpPr>
        <p:spPr>
          <a:xfrm>
            <a:off x="6995160" y="2056407"/>
            <a:ext cx="457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A704678A-AAC9-276C-2017-A04A1A78C2DF}"/>
              </a:ext>
            </a:extLst>
          </p:cNvPr>
          <p:cNvCxnSpPr>
            <a:cxnSpLocks/>
            <a:stCxn id="96" idx="3"/>
            <a:endCxn id="127" idx="1"/>
          </p:cNvCxnSpPr>
          <p:nvPr/>
        </p:nvCxnSpPr>
        <p:spPr>
          <a:xfrm flipV="1">
            <a:off x="9281160" y="1370607"/>
            <a:ext cx="4572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ABE4F2B3-211A-61E7-8139-BDC2B388329E}"/>
              </a:ext>
            </a:extLst>
          </p:cNvPr>
          <p:cNvSpPr txBox="1"/>
          <p:nvPr/>
        </p:nvSpPr>
        <p:spPr>
          <a:xfrm>
            <a:off x="0" y="3020128"/>
            <a:ext cx="121920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/>
              <a:t>Figure X2. </a:t>
            </a:r>
            <a:r>
              <a:rPr lang="en-US" sz="1600" b="1" dirty="0"/>
              <a:t>Workflow for UKBB+PEGS External GxE Enrichment Analysis.</a:t>
            </a:r>
          </a:p>
          <a:p>
            <a:pPr algn="just"/>
            <a:r>
              <a:rPr lang="en-US" sz="1600" b="1" dirty="0"/>
              <a:t>Top. </a:t>
            </a:r>
            <a:r>
              <a:rPr lang="en-US" sz="1600" dirty="0"/>
              <a:t>Roughly 11m variants were selected based on MAF &gt; 0.01 amongst genotyped UKBB participants. Unrelated white participants with T2D and BMI information (n~379k) were used by one of the means-based (GWA) or variance-based association tests (VLA, DLM, LVT, DRM) for GxE candidate screening, and putatively ranking GxE variants as 1 – p-values (amongst ~8.3m variants shared with PEGS). </a:t>
            </a:r>
            <a:r>
              <a:rPr lang="en-US" sz="1600" b="1" dirty="0"/>
              <a:t>Bottom.</a:t>
            </a:r>
            <a:r>
              <a:rPr lang="en-US" sz="1600" dirty="0"/>
              <a:t> Roughly 15m variants were selected based on MAF &gt; 0.005 amongst genotyped PEGS participants. Unrelated North Carolinian participants (n~25k) with data on 768 exposures were used for GxE modeling, and empirically scoring GxE variants as sum of –log(p-values) across 768 exposures (amongst ~8.3m variants shared with UKBB). </a:t>
            </a:r>
            <a:r>
              <a:rPr lang="en-US" sz="1600" b="1" dirty="0"/>
              <a:t>Last Block. </a:t>
            </a:r>
            <a:r>
              <a:rPr lang="en-US" sz="1600" dirty="0"/>
              <a:t>By regressing the putative ranking vector against the empirically-derived scoring vector, the regression coefficient measures the efficiency of a screening test (VLA, GWA, DLM, VLT, or DRM) on in enriching the detection of significant GxE in an external cohort (i.e., PEGS).</a:t>
            </a:r>
          </a:p>
          <a:p>
            <a:pPr algn="just"/>
            <a:endParaRPr lang="en-US" sz="1600" dirty="0"/>
          </a:p>
          <a:p>
            <a:pPr algn="just"/>
            <a:r>
              <a:rPr lang="en-US" sz="1100" dirty="0"/>
              <a:t>* VLA-Variance Loci Analysis Test of positive gradient of </a:t>
            </a:r>
            <a:r>
              <a:rPr lang="en-US" sz="1100" b="1" dirty="0"/>
              <a:t>variance</a:t>
            </a:r>
            <a:r>
              <a:rPr lang="en-US" sz="1100" dirty="0"/>
              <a:t>; GWA-genome wide association test of additive mean; DLM-Double Linear Model Test of additive </a:t>
            </a:r>
            <a:r>
              <a:rPr lang="en-US" sz="1100" b="1" dirty="0"/>
              <a:t>variance</a:t>
            </a:r>
            <a:r>
              <a:rPr lang="en-US" sz="1100" dirty="0"/>
              <a:t>;  LVT-Levene’s robust test of heterogeneous </a:t>
            </a:r>
            <a:r>
              <a:rPr lang="en-US" sz="1100" b="1" dirty="0"/>
              <a:t>variation</a:t>
            </a:r>
            <a:r>
              <a:rPr lang="en-US" sz="1100" dirty="0"/>
              <a:t>; DRM-deviation regression model test of additive </a:t>
            </a:r>
            <a:r>
              <a:rPr lang="en-US" sz="1100" b="1" dirty="0"/>
              <a:t>variation</a:t>
            </a:r>
            <a:r>
              <a:rPr lang="en-US" sz="1100" dirty="0"/>
              <a:t>.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BCC69FA3-53C6-440F-859C-707B45877DD6}"/>
              </a:ext>
            </a:extLst>
          </p:cNvPr>
          <p:cNvGrpSpPr/>
          <p:nvPr/>
        </p:nvGrpSpPr>
        <p:grpSpPr>
          <a:xfrm>
            <a:off x="2926080" y="1600200"/>
            <a:ext cx="1828800" cy="914400"/>
            <a:chOff x="591506" y="4347510"/>
            <a:chExt cx="1828800" cy="914400"/>
          </a:xfrm>
        </p:grpSpPr>
        <p:sp>
          <p:nvSpPr>
            <p:cNvPr id="52" name="Rounded Rectangle 18">
              <a:extLst>
                <a:ext uri="{FF2B5EF4-FFF2-40B4-BE49-F238E27FC236}">
                  <a16:creationId xmlns:a16="http://schemas.microsoft.com/office/drawing/2014/main" id="{63631F19-DA83-49E5-93D4-DA81790370B3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3" name="Rounded Rectangle 20">
                  <a:extLst>
                    <a:ext uri="{FF2B5EF4-FFF2-40B4-BE49-F238E27FC236}">
                      <a16:creationId xmlns:a16="http://schemas.microsoft.com/office/drawing/2014/main" id="{EA580071-0DD9-4816-9BE4-DB14513D482C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15m Variants</a:t>
                  </a:r>
                </a:p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768 Exposures</a:t>
                  </a:r>
                </a:p>
              </p:txBody>
            </p:sp>
          </mc:Choice>
          <mc:Fallback xmlns="">
            <p:sp>
              <p:nvSpPr>
                <p:cNvPr id="53" name="Rounded Rectangle 20">
                  <a:extLst>
                    <a:ext uri="{FF2B5EF4-FFF2-40B4-BE49-F238E27FC236}">
                      <a16:creationId xmlns:a16="http://schemas.microsoft.com/office/drawing/2014/main" id="{EA580071-0DD9-4816-9BE4-DB14513D482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2"/>
                  <a:stretch>
                    <a:fillRect t="-2326" b="-10465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5E9FB2D-8BD3-478F-A977-59145C8A3846}"/>
                </a:ext>
              </a:extLst>
            </p:cNvPr>
            <p:cNvSpPr txBox="1"/>
            <p:nvPr/>
          </p:nvSpPr>
          <p:spPr>
            <a:xfrm>
              <a:off x="682947" y="507903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11m ×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768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GxE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5795AA-1F0A-4D2E-A5EB-F6C3703F154B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4.6k 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North Carolinian</a:t>
              </a:r>
            </a:p>
          </p:txBody>
        </p:sp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73B17DAC-9DD8-48E3-8941-D2D274EA79A5}"/>
              </a:ext>
            </a:extLst>
          </p:cNvPr>
          <p:cNvGrpSpPr/>
          <p:nvPr/>
        </p:nvGrpSpPr>
        <p:grpSpPr>
          <a:xfrm>
            <a:off x="5166360" y="1600200"/>
            <a:ext cx="1828800" cy="913703"/>
            <a:chOff x="6080518" y="229297"/>
            <a:chExt cx="1828800" cy="913703"/>
          </a:xfrm>
        </p:grpSpPr>
        <p:sp>
          <p:nvSpPr>
            <p:cNvPr id="73" name="Rounded Rectangle 18">
              <a:extLst>
                <a:ext uri="{FF2B5EF4-FFF2-40B4-BE49-F238E27FC236}">
                  <a16:creationId xmlns:a16="http://schemas.microsoft.com/office/drawing/2014/main" id="{7C2B9FBA-76DE-4C88-8F81-008887C8879D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F7274C90-66FE-4236-9458-CE6D96EE77CA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Modeling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Rounded Rectangle 20">
                  <a:extLst>
                    <a:ext uri="{FF2B5EF4-FFF2-40B4-BE49-F238E27FC236}">
                      <a16:creationId xmlns:a16="http://schemas.microsoft.com/office/drawing/2014/main" id="{75C4CE9E-F76E-4E0B-8C9F-EDC2B782766B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850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𝒚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×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768 Exposures</a:t>
                  </a:r>
                </a:p>
              </p:txBody>
            </p:sp>
          </mc:Choice>
          <mc:Fallback xmlns="">
            <p:sp>
              <p:nvSpPr>
                <p:cNvPr id="78" name="Rounded Rectangle 20">
                  <a:extLst>
                    <a:ext uri="{FF2B5EF4-FFF2-40B4-BE49-F238E27FC236}">
                      <a16:creationId xmlns:a16="http://schemas.microsoft.com/office/drawing/2014/main" id="{75C4CE9E-F76E-4E0B-8C9F-EDC2B782766B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3"/>
                  <a:stretch>
                    <a:fillRect b="-8235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62F2D694-A3CA-4F97-96D8-6821966C38AB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768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vectors of GxE P-values</a:t>
              </a: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30B6E813-339A-40DC-8FBE-6CA7E4057B39}"/>
              </a:ext>
            </a:extLst>
          </p:cNvPr>
          <p:cNvGrpSpPr/>
          <p:nvPr/>
        </p:nvGrpSpPr>
        <p:grpSpPr>
          <a:xfrm>
            <a:off x="7452360" y="1600200"/>
            <a:ext cx="1828800" cy="913703"/>
            <a:chOff x="6080518" y="229297"/>
            <a:chExt cx="1828800" cy="913703"/>
          </a:xfrm>
        </p:grpSpPr>
        <p:sp>
          <p:nvSpPr>
            <p:cNvPr id="96" name="Rounded Rectangle 18">
              <a:extLst>
                <a:ext uri="{FF2B5EF4-FFF2-40B4-BE49-F238E27FC236}">
                  <a16:creationId xmlns:a16="http://schemas.microsoft.com/office/drawing/2014/main" id="{04FE567D-50B0-40A8-A8AE-9049CAEC8248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7" name="TextBox 96">
              <a:extLst>
                <a:ext uri="{FF2B5EF4-FFF2-40B4-BE49-F238E27FC236}">
                  <a16:creationId xmlns:a16="http://schemas.microsoft.com/office/drawing/2014/main" id="{C0873369-8AB3-40E1-8370-0221D3F5CCEB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Empirical GxE Scoring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8" name="Rounded Rectangle 20">
                  <a:extLst>
                    <a:ext uri="{FF2B5EF4-FFF2-40B4-BE49-F238E27FC236}">
                      <a16:creationId xmlns:a16="http://schemas.microsoft.com/office/drawing/2014/main" id="{6DB12DE5-56B6-41A3-BD72-80CB29CCA62A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850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𝒔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𝑗</m:t>
                          </m:r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768</m:t>
                          </m:r>
                        </m:sup>
                        <m:e>
                          <m:r>
                            <a:rPr lang="en-US" sz="16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func>
                            <m:funcPr>
                              <m:ctrlPr>
                                <a:rPr lang="en-US" sz="16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1600" b="0" i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log</m:t>
                              </m:r>
                            </m:fName>
                            <m:e>
                              <m:d>
                                <m:dPr>
                                  <m:ctrlPr>
                                    <a:rPr lang="en-US" sz="1600" b="0" i="1" smtClean="0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16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600" b="1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𝒑</m:t>
                                      </m:r>
                                    </m:e>
                                    <m:sub>
                                      <m:r>
                                        <a:rPr lang="en-US" sz="1600" b="0" i="1" smtClean="0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  <a:cs typeface="Times New Roman" panose="02020603050405020304" pitchFamily="18" charset="0"/>
                                        </a:rPr>
                                        <m:t>𝑗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8.3m Variants</a:t>
                  </a:r>
                </a:p>
              </p:txBody>
            </p:sp>
          </mc:Choice>
          <mc:Fallback xmlns="">
            <p:sp>
              <p:nvSpPr>
                <p:cNvPr id="98" name="Rounded Rectangle 20">
                  <a:extLst>
                    <a:ext uri="{FF2B5EF4-FFF2-40B4-BE49-F238E27FC236}">
                      <a16:creationId xmlns:a16="http://schemas.microsoft.com/office/drawing/2014/main" id="{6DB12DE5-56B6-41A3-BD72-80CB29CCA62A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4"/>
                  <a:stretch>
                    <a:fillRect t="-61176" b="-54118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582BCAE-9D5C-4596-B8CB-2E8B84E3CE94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Scoring Vector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4DE11E42-4B35-4414-954D-FC7CFEE05C65}"/>
              </a:ext>
            </a:extLst>
          </p:cNvPr>
          <p:cNvGrpSpPr/>
          <p:nvPr/>
        </p:nvGrpSpPr>
        <p:grpSpPr>
          <a:xfrm>
            <a:off x="322888" y="1600200"/>
            <a:ext cx="1828800" cy="914400"/>
            <a:chOff x="44474" y="1264777"/>
            <a:chExt cx="1828800" cy="914400"/>
          </a:xfrm>
        </p:grpSpPr>
        <p:sp>
          <p:nvSpPr>
            <p:cNvPr id="59" name="Rounded Rectangle 18">
              <a:extLst>
                <a:ext uri="{FF2B5EF4-FFF2-40B4-BE49-F238E27FC236}">
                  <a16:creationId xmlns:a16="http://schemas.microsoft.com/office/drawing/2014/main" id="{BFD1CD8D-A6D2-4955-BA8C-074C14611334}"/>
                </a:ext>
              </a:extLst>
            </p:cNvPr>
            <p:cNvSpPr/>
            <p:nvPr/>
          </p:nvSpPr>
          <p:spPr>
            <a:xfrm>
              <a:off x="44474" y="1265474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Rounded Rectangle 20">
              <a:extLst>
                <a:ext uri="{FF2B5EF4-FFF2-40B4-BE49-F238E27FC236}">
                  <a16:creationId xmlns:a16="http://schemas.microsoft.com/office/drawing/2014/main" id="{E10E394D-6920-4F35-B61B-6B93140AE8C7}"/>
                </a:ext>
              </a:extLst>
            </p:cNvPr>
            <p:cNvSpPr/>
            <p:nvPr/>
          </p:nvSpPr>
          <p:spPr>
            <a:xfrm>
              <a:off x="132910" y="1493377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46m Variants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9.8k Participants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1842 Survey Questions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A2053F30-1BD6-4C23-B835-B24B654DDE85}"/>
                </a:ext>
              </a:extLst>
            </p:cNvPr>
            <p:cNvSpPr txBox="1"/>
            <p:nvPr/>
          </p:nvSpPr>
          <p:spPr>
            <a:xfrm>
              <a:off x="135915" y="1996297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58C24B5D-CCE6-478D-B0C1-98E07898CFBA}"/>
                </a:ext>
              </a:extLst>
            </p:cNvPr>
            <p:cNvSpPr txBox="1"/>
            <p:nvPr/>
          </p:nvSpPr>
          <p:spPr>
            <a:xfrm>
              <a:off x="135915" y="1264777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PEGS</a:t>
              </a: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189FD061-3880-449F-B98C-3A4558727F26}"/>
              </a:ext>
            </a:extLst>
          </p:cNvPr>
          <p:cNvCxnSpPr>
            <a:cxnSpLocks/>
            <a:stCxn id="59" idx="3"/>
            <a:endCxn id="52" idx="1"/>
          </p:cNvCxnSpPr>
          <p:nvPr/>
        </p:nvCxnSpPr>
        <p:spPr>
          <a:xfrm>
            <a:off x="2151688" y="2057104"/>
            <a:ext cx="774392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FFE24185-9488-4EE5-897E-A148A58F8D35}"/>
              </a:ext>
            </a:extLst>
          </p:cNvPr>
          <p:cNvSpPr txBox="1"/>
          <p:nvPr/>
        </p:nvSpPr>
        <p:spPr>
          <a:xfrm>
            <a:off x="2197389" y="195311"/>
            <a:ext cx="701308" cy="646331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5%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grpSp>
        <p:nvGrpSpPr>
          <p:cNvPr id="74" name="Group 73">
            <a:extLst>
              <a:ext uri="{FF2B5EF4-FFF2-40B4-BE49-F238E27FC236}">
                <a16:creationId xmlns:a16="http://schemas.microsoft.com/office/drawing/2014/main" id="{7CBBAC75-20CF-43ED-8C55-D6358E68C8A5}"/>
              </a:ext>
            </a:extLst>
          </p:cNvPr>
          <p:cNvGrpSpPr/>
          <p:nvPr/>
        </p:nvGrpSpPr>
        <p:grpSpPr>
          <a:xfrm>
            <a:off x="322888" y="224933"/>
            <a:ext cx="1828800" cy="914400"/>
            <a:chOff x="44474" y="1264777"/>
            <a:chExt cx="1828800" cy="914400"/>
          </a:xfrm>
        </p:grpSpPr>
        <p:sp>
          <p:nvSpPr>
            <p:cNvPr id="76" name="Rounded Rectangle 18">
              <a:extLst>
                <a:ext uri="{FF2B5EF4-FFF2-40B4-BE49-F238E27FC236}">
                  <a16:creationId xmlns:a16="http://schemas.microsoft.com/office/drawing/2014/main" id="{CC22DC9F-C593-4780-AA71-62A013739B29}"/>
                </a:ext>
              </a:extLst>
            </p:cNvPr>
            <p:cNvSpPr/>
            <p:nvPr/>
          </p:nvSpPr>
          <p:spPr>
            <a:xfrm>
              <a:off x="44474" y="1265474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0" name="Rounded Rectangle 20">
              <a:extLst>
                <a:ext uri="{FF2B5EF4-FFF2-40B4-BE49-F238E27FC236}">
                  <a16:creationId xmlns:a16="http://schemas.microsoft.com/office/drawing/2014/main" id="{DC038A44-BB57-46D0-A659-D900064692CF}"/>
                </a:ext>
              </a:extLst>
            </p:cNvPr>
            <p:cNvSpPr/>
            <p:nvPr/>
          </p:nvSpPr>
          <p:spPr>
            <a:xfrm>
              <a:off x="132910" y="1493377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97m Imputed Variants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502k Participants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3453 Survey Questions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39FB9DC1-EED7-46EA-BFAF-86A853698733}"/>
                </a:ext>
              </a:extLst>
            </p:cNvPr>
            <p:cNvSpPr txBox="1"/>
            <p:nvPr/>
          </p:nvSpPr>
          <p:spPr>
            <a:xfrm>
              <a:off x="135914" y="1996297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9658B4B0-A163-44F5-8869-C14F6480B4F4}"/>
                </a:ext>
              </a:extLst>
            </p:cNvPr>
            <p:cNvSpPr txBox="1"/>
            <p:nvPr/>
          </p:nvSpPr>
          <p:spPr>
            <a:xfrm>
              <a:off x="135915" y="1264777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UK Biobank</a:t>
              </a:r>
            </a:p>
          </p:txBody>
        </p:sp>
      </p:grpSp>
      <p:cxnSp>
        <p:nvCxnSpPr>
          <p:cNvPr id="85" name="Straight Connector 84">
            <a:extLst>
              <a:ext uri="{FF2B5EF4-FFF2-40B4-BE49-F238E27FC236}">
                <a16:creationId xmlns:a16="http://schemas.microsoft.com/office/drawing/2014/main" id="{BEBA483D-9B4A-4D34-83C8-1DF636338592}"/>
              </a:ext>
            </a:extLst>
          </p:cNvPr>
          <p:cNvCxnSpPr>
            <a:cxnSpLocks/>
            <a:stCxn id="89" idx="3"/>
            <a:endCxn id="94" idx="1"/>
          </p:cNvCxnSpPr>
          <p:nvPr/>
        </p:nvCxnSpPr>
        <p:spPr>
          <a:xfrm flipV="1">
            <a:off x="4754880" y="684807"/>
            <a:ext cx="411480" cy="6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D59458C5-801B-407D-A293-9A4AA0E612FA}"/>
              </a:ext>
            </a:extLst>
          </p:cNvPr>
          <p:cNvCxnSpPr>
            <a:cxnSpLocks/>
            <a:stCxn id="94" idx="3"/>
            <a:endCxn id="114" idx="1"/>
          </p:cNvCxnSpPr>
          <p:nvPr/>
        </p:nvCxnSpPr>
        <p:spPr>
          <a:xfrm>
            <a:off x="6995160" y="684807"/>
            <a:ext cx="457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53DD3BC-9E1C-4D34-92BE-45814EE4D1F0}"/>
              </a:ext>
            </a:extLst>
          </p:cNvPr>
          <p:cNvCxnSpPr>
            <a:cxnSpLocks/>
            <a:stCxn id="114" idx="3"/>
            <a:endCxn id="127" idx="1"/>
          </p:cNvCxnSpPr>
          <p:nvPr/>
        </p:nvCxnSpPr>
        <p:spPr>
          <a:xfrm>
            <a:off x="9281160" y="684807"/>
            <a:ext cx="4572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>
            <a:extLst>
              <a:ext uri="{FF2B5EF4-FFF2-40B4-BE49-F238E27FC236}">
                <a16:creationId xmlns:a16="http://schemas.microsoft.com/office/drawing/2014/main" id="{266AD889-621C-4E17-ADBA-DA1AD2BA2BB6}"/>
              </a:ext>
            </a:extLst>
          </p:cNvPr>
          <p:cNvGrpSpPr/>
          <p:nvPr/>
        </p:nvGrpSpPr>
        <p:grpSpPr>
          <a:xfrm>
            <a:off x="2926080" y="228600"/>
            <a:ext cx="1828800" cy="914400"/>
            <a:chOff x="591506" y="4347510"/>
            <a:chExt cx="1828800" cy="914400"/>
          </a:xfrm>
        </p:grpSpPr>
        <p:sp>
          <p:nvSpPr>
            <p:cNvPr id="89" name="Rounded Rectangle 18">
              <a:extLst>
                <a:ext uri="{FF2B5EF4-FFF2-40B4-BE49-F238E27FC236}">
                  <a16:creationId xmlns:a16="http://schemas.microsoft.com/office/drawing/2014/main" id="{B6A9E4BD-0116-41FC-A856-F26B6C91A5E9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0" name="Rounded Rectangle 20">
                  <a:extLst>
                    <a:ext uri="{FF2B5EF4-FFF2-40B4-BE49-F238E27FC236}">
                      <a16:creationId xmlns:a16="http://schemas.microsoft.com/office/drawing/2014/main" id="{2760F667-670F-43AE-8D8F-17BA7DBD63B9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11m Variants</a:t>
                  </a:r>
                </a:p>
              </p:txBody>
            </p:sp>
          </mc:Choice>
          <mc:Fallback xmlns="">
            <p:sp>
              <p:nvSpPr>
                <p:cNvPr id="90" name="Rounded Rectangle 20">
                  <a:extLst>
                    <a:ext uri="{FF2B5EF4-FFF2-40B4-BE49-F238E27FC236}">
                      <a16:creationId xmlns:a16="http://schemas.microsoft.com/office/drawing/2014/main" id="{2760F667-670F-43AE-8D8F-17BA7DBD63B9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1" name="TextBox 90">
              <a:extLst>
                <a:ext uri="{FF2B5EF4-FFF2-40B4-BE49-F238E27FC236}">
                  <a16:creationId xmlns:a16="http://schemas.microsoft.com/office/drawing/2014/main" id="{828D6051-6EA4-43A6-B04E-30898626382D}"/>
                </a:ext>
              </a:extLst>
            </p:cNvPr>
            <p:cNvSpPr txBox="1"/>
            <p:nvPr/>
          </p:nvSpPr>
          <p:spPr>
            <a:xfrm>
              <a:off x="682946" y="507903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id="{07C1A333-657F-43A1-ABBD-5F4CBD44B2C6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379k 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Whites</a:t>
              </a: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041188C3-84AD-49BB-88A2-BC916A87074A}"/>
              </a:ext>
            </a:extLst>
          </p:cNvPr>
          <p:cNvGrpSpPr/>
          <p:nvPr/>
        </p:nvGrpSpPr>
        <p:grpSpPr>
          <a:xfrm>
            <a:off x="5166360" y="228600"/>
            <a:ext cx="1828800" cy="913703"/>
            <a:chOff x="6080518" y="229297"/>
            <a:chExt cx="1828800" cy="913703"/>
          </a:xfrm>
        </p:grpSpPr>
        <p:sp>
          <p:nvSpPr>
            <p:cNvPr id="94" name="Rounded Rectangle 18">
              <a:extLst>
                <a:ext uri="{FF2B5EF4-FFF2-40B4-BE49-F238E27FC236}">
                  <a16:creationId xmlns:a16="http://schemas.microsoft.com/office/drawing/2014/main" id="{46EE1430-79CF-4EC9-9090-D7F6F1E3FD7E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CC1ED5FF-1B74-416A-A958-82AF1306BE31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Screening</a:t>
              </a:r>
            </a:p>
          </p:txBody>
        </p:sp>
        <p:sp>
          <p:nvSpPr>
            <p:cNvPr id="110" name="Rounded Rectangle 20">
              <a:extLst>
                <a:ext uri="{FF2B5EF4-FFF2-40B4-BE49-F238E27FC236}">
                  <a16:creationId xmlns:a16="http://schemas.microsoft.com/office/drawing/2014/main" id="{D6851652-C1EA-40A9-A4A7-F220772E7D8F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One of: VLA, GWA, DLM, LVT, or DRM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5768A29F-49E3-4507-9D67-B70D216C1622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One Vector of Test P-values</a:t>
              </a:r>
            </a:p>
          </p:txBody>
        </p:sp>
      </p:grp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AB1C72FE-8542-44E5-B00C-6A2D70F5EC59}"/>
              </a:ext>
            </a:extLst>
          </p:cNvPr>
          <p:cNvGrpSpPr/>
          <p:nvPr/>
        </p:nvGrpSpPr>
        <p:grpSpPr>
          <a:xfrm>
            <a:off x="7452360" y="228600"/>
            <a:ext cx="1828800" cy="913703"/>
            <a:chOff x="6080518" y="229297"/>
            <a:chExt cx="1828800" cy="913703"/>
          </a:xfrm>
        </p:grpSpPr>
        <p:sp>
          <p:nvSpPr>
            <p:cNvPr id="114" name="Rounded Rectangle 18">
              <a:extLst>
                <a:ext uri="{FF2B5EF4-FFF2-40B4-BE49-F238E27FC236}">
                  <a16:creationId xmlns:a16="http://schemas.microsoft.com/office/drawing/2014/main" id="{2CF48555-192B-4ACA-808B-12C0D4DA93CF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70EF217A-5741-45E5-84FF-51B7BF779D60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Putative GxE Ranking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6" name="Rounded Rectangle 20">
                  <a:extLst>
                    <a:ext uri="{FF2B5EF4-FFF2-40B4-BE49-F238E27FC236}">
                      <a16:creationId xmlns:a16="http://schemas.microsoft.com/office/drawing/2014/main" id="{3276CAB2-01F6-42E3-88E7-9F283702232D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𝒓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=1−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𝒑</m:t>
                      </m:r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8.3m Variants</a:t>
                  </a:r>
                </a:p>
              </p:txBody>
            </p:sp>
          </mc:Choice>
          <mc:Fallback xmlns="">
            <p:sp>
              <p:nvSpPr>
                <p:cNvPr id="116" name="Rounded Rectangle 20">
                  <a:extLst>
                    <a:ext uri="{FF2B5EF4-FFF2-40B4-BE49-F238E27FC236}">
                      <a16:creationId xmlns:a16="http://schemas.microsoft.com/office/drawing/2014/main" id="{3276CAB2-01F6-42E3-88E7-9F283702232D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6"/>
                  <a:stretch>
                    <a:fillRect b="-10588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CF686E79-6349-45A4-8BC0-DF6C50F0173E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Ranking Vector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121" name="Group 120">
            <a:extLst>
              <a:ext uri="{FF2B5EF4-FFF2-40B4-BE49-F238E27FC236}">
                <a16:creationId xmlns:a16="http://schemas.microsoft.com/office/drawing/2014/main" id="{1A6757ED-55FC-4634-8CF6-70EE07913E37}"/>
              </a:ext>
            </a:extLst>
          </p:cNvPr>
          <p:cNvGrpSpPr/>
          <p:nvPr/>
        </p:nvGrpSpPr>
        <p:grpSpPr>
          <a:xfrm>
            <a:off x="9738360" y="914400"/>
            <a:ext cx="1828800" cy="913703"/>
            <a:chOff x="6080518" y="229297"/>
            <a:chExt cx="1828800" cy="913703"/>
          </a:xfrm>
        </p:grpSpPr>
        <p:sp>
          <p:nvSpPr>
            <p:cNvPr id="127" name="Rounded Rectangle 18">
              <a:extLst>
                <a:ext uri="{FF2B5EF4-FFF2-40B4-BE49-F238E27FC236}">
                  <a16:creationId xmlns:a16="http://schemas.microsoft.com/office/drawing/2014/main" id="{FEDB55E5-3250-480F-B715-4D03424CCDDA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C1957725-2F0E-4C74-BADC-3EAA5974C718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Enrichment Regression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0" name="Rounded Rectangle 20">
                  <a:extLst>
                    <a:ext uri="{FF2B5EF4-FFF2-40B4-BE49-F238E27FC236}">
                      <a16:creationId xmlns:a16="http://schemas.microsoft.com/office/drawing/2014/main" id="{B0A7DA36-D28E-4020-AABA-47D59FDCCA6E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𝜇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𝝐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30" name="Rounded Rectangle 20">
                  <a:extLst>
                    <a:ext uri="{FF2B5EF4-FFF2-40B4-BE49-F238E27FC236}">
                      <a16:creationId xmlns:a16="http://schemas.microsoft.com/office/drawing/2014/main" id="{B0A7DA36-D28E-4020-AABA-47D59FDCCA6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7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F06704B7-3675-4FF5-A22C-F889B2CA60AA}"/>
                    </a:ext>
                  </a:extLst>
                </p:cNvPr>
                <p:cNvSpPr txBox="1"/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 anchorCtr="0">
                  <a:normAutofit lnSpcReduction="10000"/>
                </a:bodyPr>
                <a:lstStyle/>
                <a:p>
                  <a:pPr algn="ctr"/>
                  <a:r>
                    <a:rPr lang="en-US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Enrichment Coefficient</a:t>
                  </a:r>
                  <a14:m>
                    <m:oMath xmlns:m="http://schemas.openxmlformats.org/officeDocument/2006/math">
                      <m:r>
                        <a:rPr lang="en-US" sz="12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</m:acc>
                    </m:oMath>
                  </a14:m>
                  <a:endPara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131" name="TextBox 130">
                  <a:extLst>
                    <a:ext uri="{FF2B5EF4-FFF2-40B4-BE49-F238E27FC236}">
                      <a16:creationId xmlns:a16="http://schemas.microsoft.com/office/drawing/2014/main" id="{F06704B7-3675-4FF5-A22C-F889B2CA60AA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blipFill>
                  <a:blip r:embed="rId8"/>
                  <a:stretch>
                    <a:fillRect l="-3333" t="-33333" r="-8889" b="-5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32" name="Straight Connector 131">
            <a:extLst>
              <a:ext uri="{FF2B5EF4-FFF2-40B4-BE49-F238E27FC236}">
                <a16:creationId xmlns:a16="http://schemas.microsoft.com/office/drawing/2014/main" id="{C81B2F23-B865-4E11-89CF-10F06674B9B9}"/>
              </a:ext>
            </a:extLst>
          </p:cNvPr>
          <p:cNvCxnSpPr>
            <a:cxnSpLocks/>
            <a:stCxn id="76" idx="3"/>
            <a:endCxn id="89" idx="1"/>
          </p:cNvCxnSpPr>
          <p:nvPr/>
        </p:nvCxnSpPr>
        <p:spPr>
          <a:xfrm>
            <a:off x="2151688" y="681837"/>
            <a:ext cx="774392" cy="36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BC6CACE0-3231-46FF-B319-DE436069F517}"/>
              </a:ext>
            </a:extLst>
          </p:cNvPr>
          <p:cNvSpPr txBox="1"/>
          <p:nvPr/>
        </p:nvSpPr>
        <p:spPr>
          <a:xfrm>
            <a:off x="2197389" y="1568771"/>
            <a:ext cx="701308" cy="646331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5e-3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5%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cxnSp>
        <p:nvCxnSpPr>
          <p:cNvPr id="134" name="Straight Connector 133">
            <a:extLst>
              <a:ext uri="{FF2B5EF4-FFF2-40B4-BE49-F238E27FC236}">
                <a16:creationId xmlns:a16="http://schemas.microsoft.com/office/drawing/2014/main" id="{5DC0793C-6767-4F31-B18F-666CF3B99219}"/>
              </a:ext>
            </a:extLst>
          </p:cNvPr>
          <p:cNvCxnSpPr>
            <a:cxnSpLocks/>
            <a:stCxn id="52" idx="3"/>
            <a:endCxn id="73" idx="1"/>
          </p:cNvCxnSpPr>
          <p:nvPr/>
        </p:nvCxnSpPr>
        <p:spPr>
          <a:xfrm flipV="1">
            <a:off x="4754880" y="2056407"/>
            <a:ext cx="411480" cy="6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1873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A22FDA69-D07C-E101-D5E0-6FC6122B71EB}"/>
              </a:ext>
            </a:extLst>
          </p:cNvPr>
          <p:cNvCxnSpPr>
            <a:cxnSpLocks/>
            <a:stCxn id="67" idx="3"/>
            <a:endCxn id="92" idx="2"/>
          </p:cNvCxnSpPr>
          <p:nvPr/>
        </p:nvCxnSpPr>
        <p:spPr>
          <a:xfrm flipV="1">
            <a:off x="9281160" y="1828103"/>
            <a:ext cx="1371601" cy="936091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48833A6F-0D36-4634-9AB6-03D6867D4DD0}"/>
              </a:ext>
            </a:extLst>
          </p:cNvPr>
          <p:cNvGrpSpPr/>
          <p:nvPr/>
        </p:nvGrpSpPr>
        <p:grpSpPr>
          <a:xfrm>
            <a:off x="5166360" y="1600200"/>
            <a:ext cx="4114800" cy="2327987"/>
            <a:chOff x="5166360" y="1600200"/>
            <a:chExt cx="4114800" cy="2327987"/>
          </a:xfrm>
        </p:grpSpPr>
        <p:sp>
          <p:nvSpPr>
            <p:cNvPr id="67" name="Rounded Rectangle 66">
              <a:extLst>
                <a:ext uri="{FF2B5EF4-FFF2-40B4-BE49-F238E27FC236}">
                  <a16:creationId xmlns:a16="http://schemas.microsoft.com/office/drawing/2014/main" id="{8DD1AE26-905F-46BA-C938-C48A6BD795BC}"/>
                </a:ext>
              </a:extLst>
            </p:cNvPr>
            <p:cNvSpPr/>
            <p:nvPr/>
          </p:nvSpPr>
          <p:spPr>
            <a:xfrm>
              <a:off x="5166360" y="1600200"/>
              <a:ext cx="4114800" cy="2327987"/>
            </a:xfrm>
            <a:prstGeom prst="roundRect">
              <a:avLst>
                <a:gd name="adj" fmla="val 6996"/>
              </a:avLst>
            </a:prstGeom>
            <a:solidFill>
              <a:schemeClr val="bg1">
                <a:lumMod val="85000"/>
              </a:schemeClr>
            </a:solidFill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id="{472AC0FC-6E7F-489B-01F0-33678EB442C4}"/>
                </a:ext>
              </a:extLst>
            </p:cNvPr>
            <p:cNvSpPr txBox="1"/>
            <p:nvPr/>
          </p:nvSpPr>
          <p:spPr>
            <a:xfrm>
              <a:off x="5253769" y="1603933"/>
              <a:ext cx="3931920" cy="22860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and Scored Variants</a:t>
              </a:r>
            </a:p>
          </p:txBody>
        </p:sp>
        <p:sp>
          <p:nvSpPr>
            <p:cNvPr id="89" name="Rounded Rectangle 88">
              <a:extLst>
                <a:ext uri="{FF2B5EF4-FFF2-40B4-BE49-F238E27FC236}">
                  <a16:creationId xmlns:a16="http://schemas.microsoft.com/office/drawing/2014/main" id="{BEE62EB5-BBBC-291A-33D3-C8A0F22D2C64}"/>
                </a:ext>
              </a:extLst>
            </p:cNvPr>
            <p:cNvSpPr/>
            <p:nvPr/>
          </p:nvSpPr>
          <p:spPr>
            <a:xfrm>
              <a:off x="5257800" y="1828800"/>
              <a:ext cx="3931920" cy="2743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Intergenic? for all variants</a:t>
              </a:r>
            </a:p>
          </p:txBody>
        </p:sp>
        <p:sp>
          <p:nvSpPr>
            <p:cNvPr id="5" name="Rounded Rectangle 4">
              <a:extLst>
                <a:ext uri="{FF2B5EF4-FFF2-40B4-BE49-F238E27FC236}">
                  <a16:creationId xmlns:a16="http://schemas.microsoft.com/office/drawing/2014/main" id="{39854112-D3AA-9C0E-E971-27D5ACFC2896}"/>
                </a:ext>
              </a:extLst>
            </p:cNvPr>
            <p:cNvSpPr/>
            <p:nvPr/>
          </p:nvSpPr>
          <p:spPr>
            <a:xfrm>
              <a:off x="5253769" y="2194560"/>
              <a:ext cx="1916200" cy="54864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92500" lnSpcReduction="20000"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Intronic?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 in/near genes</a:t>
              </a: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DDCA3532-76D0-5B69-EBC7-8D241B06B011}"/>
                </a:ext>
              </a:extLst>
            </p:cNvPr>
            <p:cNvSpPr/>
            <p:nvPr/>
          </p:nvSpPr>
          <p:spPr>
            <a:xfrm>
              <a:off x="5253767" y="3474720"/>
              <a:ext cx="3932947" cy="2743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CADD score for all variants</a:t>
              </a:r>
            </a:p>
          </p:txBody>
        </p:sp>
        <p:sp>
          <p:nvSpPr>
            <p:cNvPr id="104" name="Rounded Rectangle 103">
              <a:extLst>
                <a:ext uri="{FF2B5EF4-FFF2-40B4-BE49-F238E27FC236}">
                  <a16:creationId xmlns:a16="http://schemas.microsoft.com/office/drawing/2014/main" id="{263F6AC2-E869-227B-99F1-1E7A97FE4252}"/>
                </a:ext>
              </a:extLst>
            </p:cNvPr>
            <p:cNvSpPr/>
            <p:nvPr/>
          </p:nvSpPr>
          <p:spPr>
            <a:xfrm>
              <a:off x="7273558" y="2194560"/>
              <a:ext cx="1920240" cy="54864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92500" lnSpcReduction="20000"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Upstream?</a:t>
              </a:r>
              <a:b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 in/near genes</a:t>
              </a:r>
            </a:p>
          </p:txBody>
        </p:sp>
        <p:sp>
          <p:nvSpPr>
            <p:cNvPr id="139" name="TextBox 138">
              <a:extLst>
                <a:ext uri="{FF2B5EF4-FFF2-40B4-BE49-F238E27FC236}">
                  <a16:creationId xmlns:a16="http://schemas.microsoft.com/office/drawing/2014/main" id="{1BD4957B-D424-BC63-D3DB-D935D8261509}"/>
                </a:ext>
              </a:extLst>
            </p:cNvPr>
            <p:cNvSpPr txBox="1"/>
            <p:nvPr/>
          </p:nvSpPr>
          <p:spPr>
            <a:xfrm>
              <a:off x="5253768" y="3745307"/>
              <a:ext cx="3932945" cy="182880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 vector of labels or scores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), one out of six.</a:t>
              </a:r>
            </a:p>
          </p:txBody>
        </p:sp>
        <p:sp>
          <p:nvSpPr>
            <p:cNvPr id="11" name="Rounded Rectangle 10">
              <a:extLst>
                <a:ext uri="{FF2B5EF4-FFF2-40B4-BE49-F238E27FC236}">
                  <a16:creationId xmlns:a16="http://schemas.microsoft.com/office/drawing/2014/main" id="{1242F558-5640-14A9-F17A-66F1E8B04933}"/>
                </a:ext>
              </a:extLst>
            </p:cNvPr>
            <p:cNvSpPr/>
            <p:nvPr/>
          </p:nvSpPr>
          <p:spPr>
            <a:xfrm>
              <a:off x="5253767" y="2834640"/>
              <a:ext cx="1920240" cy="54864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92500" lnSpcReduction="20000"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Exonic?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 in/near genes</a:t>
              </a:r>
            </a:p>
          </p:txBody>
        </p:sp>
        <p:sp>
          <p:nvSpPr>
            <p:cNvPr id="12" name="Rounded Rectangle 11">
              <a:extLst>
                <a:ext uri="{FF2B5EF4-FFF2-40B4-BE49-F238E27FC236}">
                  <a16:creationId xmlns:a16="http://schemas.microsoft.com/office/drawing/2014/main" id="{FCB23589-1197-934E-6776-27C5C9FBAAA4}"/>
                </a:ext>
              </a:extLst>
            </p:cNvPr>
            <p:cNvSpPr/>
            <p:nvPr/>
          </p:nvSpPr>
          <p:spPr>
            <a:xfrm>
              <a:off x="7273557" y="2834640"/>
              <a:ext cx="1920240" cy="54864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85000" lnSpcReduction="10000"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Labeled Downstream?</a:t>
              </a:r>
              <a:b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 in/near genes</a:t>
              </a: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7C5D9779-CD9A-455B-9969-F3E07FB805E3}"/>
              </a:ext>
            </a:extLst>
          </p:cNvPr>
          <p:cNvSpPr txBox="1"/>
          <p:nvPr/>
        </p:nvSpPr>
        <p:spPr>
          <a:xfrm>
            <a:off x="2197389" y="195311"/>
            <a:ext cx="701308" cy="646331"/>
          </a:xfrm>
          <a:prstGeom prst="rect">
            <a:avLst/>
          </a:prstGeom>
          <a:noFill/>
        </p:spPr>
        <p:txBody>
          <a:bodyPr wrap="square" lIns="0" tIns="0" rIns="0" bIns="0" rtlCol="0">
            <a:normAutofit/>
          </a:bodyPr>
          <a:lstStyle/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5%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T2D &amp; BMI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0C471648-5F78-402A-B86C-0160F325EC1D}"/>
              </a:ext>
            </a:extLst>
          </p:cNvPr>
          <p:cNvGrpSpPr/>
          <p:nvPr/>
        </p:nvGrpSpPr>
        <p:grpSpPr>
          <a:xfrm>
            <a:off x="322888" y="224933"/>
            <a:ext cx="1828800" cy="914400"/>
            <a:chOff x="44474" y="1264777"/>
            <a:chExt cx="1828800" cy="914400"/>
          </a:xfrm>
        </p:grpSpPr>
        <p:sp>
          <p:nvSpPr>
            <p:cNvPr id="47" name="Rounded Rectangle 18">
              <a:extLst>
                <a:ext uri="{FF2B5EF4-FFF2-40B4-BE49-F238E27FC236}">
                  <a16:creationId xmlns:a16="http://schemas.microsoft.com/office/drawing/2014/main" id="{C257147B-4C4E-4B6E-8D5B-A5644C14C3D3}"/>
                </a:ext>
              </a:extLst>
            </p:cNvPr>
            <p:cNvSpPr/>
            <p:nvPr/>
          </p:nvSpPr>
          <p:spPr>
            <a:xfrm>
              <a:off x="44474" y="1265474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8" name="Rounded Rectangle 20">
              <a:extLst>
                <a:ext uri="{FF2B5EF4-FFF2-40B4-BE49-F238E27FC236}">
                  <a16:creationId xmlns:a16="http://schemas.microsoft.com/office/drawing/2014/main" id="{D572250D-32EC-494F-906C-3CEE361D329B}"/>
                </a:ext>
              </a:extLst>
            </p:cNvPr>
            <p:cNvSpPr/>
            <p:nvPr/>
          </p:nvSpPr>
          <p:spPr>
            <a:xfrm>
              <a:off x="132910" y="1493377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97m Imputed Variants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502k Participants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3453 Survey Questions</a:t>
              </a: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6295898C-1D4B-437D-8A7D-387E2E2E291F}"/>
                </a:ext>
              </a:extLst>
            </p:cNvPr>
            <p:cNvSpPr txBox="1"/>
            <p:nvPr/>
          </p:nvSpPr>
          <p:spPr>
            <a:xfrm>
              <a:off x="135914" y="1996297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4FDBE60F-1658-4C6A-BC0C-BF3CF9E3C4D8}"/>
                </a:ext>
              </a:extLst>
            </p:cNvPr>
            <p:cNvSpPr txBox="1"/>
            <p:nvPr/>
          </p:nvSpPr>
          <p:spPr>
            <a:xfrm>
              <a:off x="135915" y="1264777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UK Biobank</a:t>
              </a:r>
            </a:p>
          </p:txBody>
        </p:sp>
      </p:grp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119772A1-D722-46E1-B174-2A1D5978179E}"/>
              </a:ext>
            </a:extLst>
          </p:cNvPr>
          <p:cNvCxnSpPr>
            <a:cxnSpLocks/>
            <a:stCxn id="54" idx="3"/>
            <a:endCxn id="59" idx="1"/>
          </p:cNvCxnSpPr>
          <p:nvPr/>
        </p:nvCxnSpPr>
        <p:spPr>
          <a:xfrm flipV="1">
            <a:off x="4754880" y="684807"/>
            <a:ext cx="411480" cy="69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9156B9F3-F4AC-4EF7-BD51-69BDA91DE446}"/>
              </a:ext>
            </a:extLst>
          </p:cNvPr>
          <p:cNvCxnSpPr>
            <a:cxnSpLocks/>
            <a:stCxn id="59" idx="3"/>
            <a:endCxn id="68" idx="1"/>
          </p:cNvCxnSpPr>
          <p:nvPr/>
        </p:nvCxnSpPr>
        <p:spPr>
          <a:xfrm>
            <a:off x="6995160" y="684807"/>
            <a:ext cx="457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5B3349D-E189-45D9-9150-785DC98CF6A1}"/>
              </a:ext>
            </a:extLst>
          </p:cNvPr>
          <p:cNvGrpSpPr/>
          <p:nvPr/>
        </p:nvGrpSpPr>
        <p:grpSpPr>
          <a:xfrm>
            <a:off x="2926080" y="228600"/>
            <a:ext cx="1828800" cy="914400"/>
            <a:chOff x="591506" y="4347510"/>
            <a:chExt cx="1828800" cy="914400"/>
          </a:xfrm>
        </p:grpSpPr>
        <p:sp>
          <p:nvSpPr>
            <p:cNvPr id="54" name="Rounded Rectangle 18">
              <a:extLst>
                <a:ext uri="{FF2B5EF4-FFF2-40B4-BE49-F238E27FC236}">
                  <a16:creationId xmlns:a16="http://schemas.microsoft.com/office/drawing/2014/main" id="{539DF4E7-1382-4757-8E79-6E111522096D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5" name="Rounded Rectangle 20">
                  <a:extLst>
                    <a:ext uri="{FF2B5EF4-FFF2-40B4-BE49-F238E27FC236}">
                      <a16:creationId xmlns:a16="http://schemas.microsoft.com/office/drawing/2014/main" id="{F67BC682-2F5E-41B4-A4D9-3ADD23CBBB08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11m Variants</a:t>
                  </a:r>
                </a:p>
              </p:txBody>
            </p:sp>
          </mc:Choice>
          <mc:Fallback xmlns="">
            <p:sp>
              <p:nvSpPr>
                <p:cNvPr id="55" name="Rounded Rectangle 20">
                  <a:extLst>
                    <a:ext uri="{FF2B5EF4-FFF2-40B4-BE49-F238E27FC236}">
                      <a16:creationId xmlns:a16="http://schemas.microsoft.com/office/drawing/2014/main" id="{F67BC682-2F5E-41B4-A4D9-3ADD23CBBB0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1373AD75-128A-4B32-8307-9C5A65454F6B}"/>
                </a:ext>
              </a:extLst>
            </p:cNvPr>
            <p:cNvSpPr txBox="1"/>
            <p:nvPr/>
          </p:nvSpPr>
          <p:spPr>
            <a:xfrm>
              <a:off x="682946" y="507903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11m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B7330F3A-287C-4CCC-A7FD-9242FBD63EC9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379k </a:t>
              </a:r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Whites</a:t>
              </a:r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3A887D06-CE6F-4F64-BFB3-53CC1EDE7543}"/>
              </a:ext>
            </a:extLst>
          </p:cNvPr>
          <p:cNvGrpSpPr/>
          <p:nvPr/>
        </p:nvGrpSpPr>
        <p:grpSpPr>
          <a:xfrm>
            <a:off x="5166360" y="228600"/>
            <a:ext cx="1828800" cy="913703"/>
            <a:chOff x="6080518" y="229297"/>
            <a:chExt cx="1828800" cy="913703"/>
          </a:xfrm>
        </p:grpSpPr>
        <p:sp>
          <p:nvSpPr>
            <p:cNvPr id="59" name="Rounded Rectangle 18">
              <a:extLst>
                <a:ext uri="{FF2B5EF4-FFF2-40B4-BE49-F238E27FC236}">
                  <a16:creationId xmlns:a16="http://schemas.microsoft.com/office/drawing/2014/main" id="{10C64A8C-B788-4CC1-BA7D-CC775709A63E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5C4CE8DA-C33C-44DC-8EB6-2737CF4B12EE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Screening</a:t>
              </a:r>
            </a:p>
          </p:txBody>
        </p:sp>
        <p:sp>
          <p:nvSpPr>
            <p:cNvPr id="62" name="Rounded Rectangle 20">
              <a:extLst>
                <a:ext uri="{FF2B5EF4-FFF2-40B4-BE49-F238E27FC236}">
                  <a16:creationId xmlns:a16="http://schemas.microsoft.com/office/drawing/2014/main" id="{10DE6E61-C7B3-4DB5-9A28-47BE1AEC03DB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One of: VLA, GWA, DLM, LVT, or DRM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59B68E96-9408-49D5-B6FF-2573E91DD268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One Vector of Test P-values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13A7DECE-197F-4DAD-8DC0-BDB04B03E61B}"/>
              </a:ext>
            </a:extLst>
          </p:cNvPr>
          <p:cNvGrpSpPr/>
          <p:nvPr/>
        </p:nvGrpSpPr>
        <p:grpSpPr>
          <a:xfrm>
            <a:off x="7452360" y="228600"/>
            <a:ext cx="1828800" cy="913703"/>
            <a:chOff x="7452360" y="228600"/>
            <a:chExt cx="1828800" cy="913703"/>
          </a:xfrm>
        </p:grpSpPr>
        <p:sp>
          <p:nvSpPr>
            <p:cNvPr id="68" name="Rounded Rectangle 18">
              <a:extLst>
                <a:ext uri="{FF2B5EF4-FFF2-40B4-BE49-F238E27FC236}">
                  <a16:creationId xmlns:a16="http://schemas.microsoft.com/office/drawing/2014/main" id="{187DB522-E79F-4F9D-A35F-2AFCE787ED85}"/>
                </a:ext>
              </a:extLst>
            </p:cNvPr>
            <p:cNvSpPr/>
            <p:nvPr/>
          </p:nvSpPr>
          <p:spPr>
            <a:xfrm>
              <a:off x="7452360" y="228600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EF36B798-7A33-44AD-8352-1DAC8732C4C5}"/>
                </a:ext>
              </a:extLst>
            </p:cNvPr>
            <p:cNvSpPr txBox="1"/>
            <p:nvPr/>
          </p:nvSpPr>
          <p:spPr>
            <a:xfrm>
              <a:off x="7543800" y="228600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Putative GxE Ranking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5" name="Rounded Rectangle 20">
                  <a:extLst>
                    <a:ext uri="{FF2B5EF4-FFF2-40B4-BE49-F238E27FC236}">
                      <a16:creationId xmlns:a16="http://schemas.microsoft.com/office/drawing/2014/main" id="{F8088ADA-F5FD-4F28-83C5-2A5ECC548672}"/>
                    </a:ext>
                  </a:extLst>
                </p:cNvPr>
                <p:cNvSpPr/>
                <p:nvPr/>
              </p:nvSpPr>
              <p:spPr>
                <a:xfrm>
                  <a:off x="7540796" y="456503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 lnSpcReduction="10000"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𝒓</m:t>
                      </m:r>
                      <m:r>
                        <a:rPr lang="en-US" sz="16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=1−</m:t>
                      </m:r>
                      <m:r>
                        <a:rPr lang="en-US" sz="16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𝒑</m:t>
                      </m:r>
                    </m:oMath>
                  </a14:m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</a:t>
                  </a:r>
                </a:p>
                <a:p>
                  <a:pPr algn="ctr"/>
                  <a:r>
                    <a:rPr lang="en-US" sz="16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For 11m Variants</a:t>
                  </a:r>
                </a:p>
              </p:txBody>
            </p:sp>
          </mc:Choice>
          <mc:Fallback xmlns="">
            <p:sp>
              <p:nvSpPr>
                <p:cNvPr id="75" name="Rounded Rectangle 20">
                  <a:extLst>
                    <a:ext uri="{FF2B5EF4-FFF2-40B4-BE49-F238E27FC236}">
                      <a16:creationId xmlns:a16="http://schemas.microsoft.com/office/drawing/2014/main" id="{F8088ADA-F5FD-4F28-83C5-2A5ECC54867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40796" y="456503"/>
                  <a:ext cx="1645920" cy="502920"/>
                </a:xfrm>
                <a:prstGeom prst="roundRect">
                  <a:avLst/>
                </a:prstGeom>
                <a:blipFill>
                  <a:blip r:embed="rId3"/>
                  <a:stretch>
                    <a:fillRect b="-10588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817BA571-D8F6-4BD7-A447-65BC6912A7AE}"/>
                </a:ext>
              </a:extLst>
            </p:cNvPr>
            <p:cNvSpPr txBox="1"/>
            <p:nvPr/>
          </p:nvSpPr>
          <p:spPr>
            <a:xfrm>
              <a:off x="7543801" y="959423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Ranking Vector (</a:t>
              </a:r>
              <a:r>
                <a:rPr lang="en-US" sz="1200" b="1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n-US" sz="12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667F2289-BA40-4D50-A962-F23673949E5F}"/>
              </a:ext>
            </a:extLst>
          </p:cNvPr>
          <p:cNvCxnSpPr>
            <a:cxnSpLocks/>
            <a:stCxn id="47" idx="3"/>
            <a:endCxn id="54" idx="1"/>
          </p:cNvCxnSpPr>
          <p:nvPr/>
        </p:nvCxnSpPr>
        <p:spPr>
          <a:xfrm>
            <a:off x="2151688" y="681837"/>
            <a:ext cx="774392" cy="36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1" name="Group 80">
            <a:extLst>
              <a:ext uri="{FF2B5EF4-FFF2-40B4-BE49-F238E27FC236}">
                <a16:creationId xmlns:a16="http://schemas.microsoft.com/office/drawing/2014/main" id="{0F2FEFB4-FDC0-4E9B-9178-6DE63335787D}"/>
              </a:ext>
            </a:extLst>
          </p:cNvPr>
          <p:cNvGrpSpPr/>
          <p:nvPr/>
        </p:nvGrpSpPr>
        <p:grpSpPr>
          <a:xfrm>
            <a:off x="2926080" y="1600200"/>
            <a:ext cx="1828800" cy="913703"/>
            <a:chOff x="6080518" y="229297"/>
            <a:chExt cx="1828800" cy="913703"/>
          </a:xfrm>
        </p:grpSpPr>
        <p:sp>
          <p:nvSpPr>
            <p:cNvPr id="82" name="Rounded Rectangle 18">
              <a:extLst>
                <a:ext uri="{FF2B5EF4-FFF2-40B4-BE49-F238E27FC236}">
                  <a16:creationId xmlns:a16="http://schemas.microsoft.com/office/drawing/2014/main" id="{5E7FD22C-AC4B-4201-862D-827C0F20F1CC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8583603D-B630-4F81-99DB-19CA81F71831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 Annotation</a:t>
              </a:r>
            </a:p>
          </p:txBody>
        </p:sp>
        <p:sp>
          <p:nvSpPr>
            <p:cNvPr id="84" name="Rounded Rectangle 20">
              <a:extLst>
                <a:ext uri="{FF2B5EF4-FFF2-40B4-BE49-F238E27FC236}">
                  <a16:creationId xmlns:a16="http://schemas.microsoft.com/office/drawing/2014/main" id="{0A87179A-EC7B-4355-A08B-4ED5426275AB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2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ANNOVAR</a:t>
              </a:r>
              <a:endParaRPr lang="en-US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id="{B0739F86-0536-4E51-BDFB-10BF08ADB5CC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Functional Labels and Scores</a:t>
              </a:r>
            </a:p>
          </p:txBody>
        </p:sp>
      </p:grpSp>
      <p:grpSp>
        <p:nvGrpSpPr>
          <p:cNvPr id="86" name="Group 85">
            <a:extLst>
              <a:ext uri="{FF2B5EF4-FFF2-40B4-BE49-F238E27FC236}">
                <a16:creationId xmlns:a16="http://schemas.microsoft.com/office/drawing/2014/main" id="{9EC3DBE8-7F9F-4AD4-9C50-33DAED55B9A3}"/>
              </a:ext>
            </a:extLst>
          </p:cNvPr>
          <p:cNvGrpSpPr/>
          <p:nvPr/>
        </p:nvGrpSpPr>
        <p:grpSpPr>
          <a:xfrm>
            <a:off x="9738360" y="914400"/>
            <a:ext cx="1828800" cy="913703"/>
            <a:chOff x="6080518" y="229297"/>
            <a:chExt cx="1828800" cy="913703"/>
          </a:xfrm>
        </p:grpSpPr>
        <p:sp>
          <p:nvSpPr>
            <p:cNvPr id="88" name="Rounded Rectangle 18">
              <a:extLst>
                <a:ext uri="{FF2B5EF4-FFF2-40B4-BE49-F238E27FC236}">
                  <a16:creationId xmlns:a16="http://schemas.microsoft.com/office/drawing/2014/main" id="{24FF4B15-D5B6-4853-AC4A-4A2DE8DD0566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0" name="TextBox 89">
              <a:extLst>
                <a:ext uri="{FF2B5EF4-FFF2-40B4-BE49-F238E27FC236}">
                  <a16:creationId xmlns:a16="http://schemas.microsoft.com/office/drawing/2014/main" id="{CD66BFEF-A87A-4C31-A4CF-69A9C92CB8EF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Enrichment Regression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1" name="Rounded Rectangle 20">
                  <a:extLst>
                    <a:ext uri="{FF2B5EF4-FFF2-40B4-BE49-F238E27FC236}">
                      <a16:creationId xmlns:a16="http://schemas.microsoft.com/office/drawing/2014/main" id="{34B0533A-2F02-4FBC-AD7F-3C4EF6B0B4E4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𝒔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𝜇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𝛽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𝒓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𝝐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1" name="Rounded Rectangle 20">
                  <a:extLst>
                    <a:ext uri="{FF2B5EF4-FFF2-40B4-BE49-F238E27FC236}">
                      <a16:creationId xmlns:a16="http://schemas.microsoft.com/office/drawing/2014/main" id="{34B0533A-2F02-4FBC-AD7F-3C4EF6B0B4E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47938916-72B2-44B7-A722-91A794F484E3}"/>
                    </a:ext>
                  </a:extLst>
                </p:cNvPr>
                <p:cNvSpPr txBox="1"/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 anchor="ctr" anchorCtr="0">
                  <a:normAutofit lnSpcReduction="10000"/>
                </a:bodyPr>
                <a:lstStyle/>
                <a:p>
                  <a:pPr algn="ctr"/>
                  <a:r>
                    <a:rPr lang="en-US" sz="1200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Enrichment Coefficient</a:t>
                  </a:r>
                  <a14:m>
                    <m:oMath xmlns:m="http://schemas.openxmlformats.org/officeDocument/2006/math">
                      <m:r>
                        <a:rPr lang="en-US" sz="1200" b="0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acc>
                        <m:accPr>
                          <m:chr m:val="̂"/>
                          <m:ctrlP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1200" b="0" i="1" smtClean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𝛽</m:t>
                          </m:r>
                        </m:e>
                      </m:acc>
                    </m:oMath>
                  </a14:m>
                  <a:endParaRPr lang="en-US" sz="1200" dirty="0"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92" name="TextBox 91">
                  <a:extLst>
                    <a:ext uri="{FF2B5EF4-FFF2-40B4-BE49-F238E27FC236}">
                      <a16:creationId xmlns:a16="http://schemas.microsoft.com/office/drawing/2014/main" id="{47938916-72B2-44B7-A722-91A794F484E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71959" y="960120"/>
                  <a:ext cx="1645920" cy="182880"/>
                </a:xfrm>
                <a:prstGeom prst="rect">
                  <a:avLst/>
                </a:prstGeom>
                <a:blipFill>
                  <a:blip r:embed="rId5"/>
                  <a:stretch>
                    <a:fillRect l="-3333" t="-33333" r="-8889" b="-50000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0F671157-4DB4-44D7-8C15-F1F1869C44A2}"/>
              </a:ext>
            </a:extLst>
          </p:cNvPr>
          <p:cNvCxnSpPr>
            <a:cxnSpLocks/>
            <a:stCxn id="68" idx="3"/>
            <a:endCxn id="88" idx="1"/>
          </p:cNvCxnSpPr>
          <p:nvPr/>
        </p:nvCxnSpPr>
        <p:spPr>
          <a:xfrm>
            <a:off x="9281160" y="684807"/>
            <a:ext cx="457200" cy="6858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70">
            <a:extLst>
              <a:ext uri="{FF2B5EF4-FFF2-40B4-BE49-F238E27FC236}">
                <a16:creationId xmlns:a16="http://schemas.microsoft.com/office/drawing/2014/main" id="{593D10E8-73FE-43C3-94EC-78CCA7642DD5}"/>
              </a:ext>
            </a:extLst>
          </p:cNvPr>
          <p:cNvCxnSpPr>
            <a:cxnSpLocks/>
            <a:stCxn id="85" idx="2"/>
            <a:endCxn id="67" idx="1"/>
          </p:cNvCxnSpPr>
          <p:nvPr/>
        </p:nvCxnSpPr>
        <p:spPr>
          <a:xfrm rot="16200000" flipH="1">
            <a:off x="4378275" y="1976108"/>
            <a:ext cx="250291" cy="1325879"/>
          </a:xfrm>
          <a:prstGeom prst="bentConnector2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TextBox 94">
            <a:extLst>
              <a:ext uri="{FF2B5EF4-FFF2-40B4-BE49-F238E27FC236}">
                <a16:creationId xmlns:a16="http://schemas.microsoft.com/office/drawing/2014/main" id="{E11BF779-AE8C-493C-A1F4-F16A9FA90DE4}"/>
              </a:ext>
            </a:extLst>
          </p:cNvPr>
          <p:cNvSpPr txBox="1"/>
          <p:nvPr/>
        </p:nvSpPr>
        <p:spPr>
          <a:xfrm>
            <a:off x="0" y="4127019"/>
            <a:ext cx="12192000" cy="25699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/>
              <a:t>Figure X. Workflow for Functional enrichment analysis Enrichment Analysis.</a:t>
            </a:r>
          </a:p>
          <a:p>
            <a:pPr algn="just"/>
            <a:r>
              <a:rPr lang="en-US" sz="1600" b="1" dirty="0"/>
              <a:t>Top. </a:t>
            </a:r>
            <a:r>
              <a:rPr lang="en-US" sz="1600" dirty="0"/>
              <a:t>Roughly 11m variants were selected amongst genotyped UKBB participants. Unrelated white participants with T2D and BMI information (n~379k) were used by one of the means-based (GWA) or variance-based association tests (VLA, DLM, LVT, DRM) for GxE candidate screening, and putatively ranking GxE variants as 1 – p-values. </a:t>
            </a:r>
            <a:r>
              <a:rPr lang="en-US" sz="1600" b="1" dirty="0"/>
              <a:t>Bottom.</a:t>
            </a:r>
            <a:r>
              <a:rPr lang="en-US" sz="1600" dirty="0"/>
              <a:t> The same 11m variants were passed to ANNOVAR and assigned functional labels (intergenic intronic, exonic, gene upstream/downstream) and CPDD scores. </a:t>
            </a:r>
            <a:r>
              <a:rPr lang="en-US" sz="1600" b="1" dirty="0"/>
              <a:t>Last Block. </a:t>
            </a:r>
            <a:r>
              <a:rPr lang="en-US" sz="1600" dirty="0"/>
              <a:t>By regressing a vector of functional labels or scores against a vector of putative rankings, the regression coefficient measures the over-representation of certain type of variants (intergenic, intronic, exonic, gene upstream/downstream, high CPDD) among putatively significant GxE selected by one of the screening tests (GWA, VLA, DLM, LVT, DRM).</a:t>
            </a:r>
          </a:p>
          <a:p>
            <a:pPr algn="just"/>
            <a:endParaRPr lang="en-US" sz="1600" dirty="0"/>
          </a:p>
          <a:p>
            <a:pPr algn="just"/>
            <a:r>
              <a:rPr lang="en-US" sz="1100" dirty="0"/>
              <a:t>*VLA-Variance Loci Analysis Test of positive gradient of </a:t>
            </a:r>
            <a:r>
              <a:rPr lang="en-US" sz="1100" b="1" dirty="0"/>
              <a:t>variance</a:t>
            </a:r>
            <a:r>
              <a:rPr lang="en-US" sz="1100" dirty="0"/>
              <a:t>; GWA-genome wide association test of additive mean; DLM-Double Linear Model Test of additive </a:t>
            </a:r>
            <a:r>
              <a:rPr lang="en-US" sz="1100" b="1" dirty="0"/>
              <a:t>variance</a:t>
            </a:r>
            <a:r>
              <a:rPr lang="en-US" sz="1100" dirty="0"/>
              <a:t>;  LVT-Levene’s robust test of heterogeneous </a:t>
            </a:r>
            <a:r>
              <a:rPr lang="en-US" sz="1100" b="1" dirty="0"/>
              <a:t>variation</a:t>
            </a:r>
            <a:r>
              <a:rPr lang="en-US" sz="1100" dirty="0"/>
              <a:t>; DRM-deviation regression model test of additive </a:t>
            </a:r>
            <a:r>
              <a:rPr lang="en-US" sz="1100" b="1" dirty="0"/>
              <a:t>variation</a:t>
            </a:r>
            <a:r>
              <a:rPr lang="en-US" sz="1100" dirty="0"/>
              <a:t>.</a:t>
            </a:r>
          </a:p>
          <a:p>
            <a:pPr algn="just"/>
            <a:r>
              <a:rPr lang="en-US" sz="1100" dirty="0"/>
              <a:t>*CPDD - Combined Annotation Dependent Depletion, higher means a variants is more likely to be pathological.</a:t>
            </a:r>
          </a:p>
        </p:txBody>
      </p:sp>
    </p:spTree>
    <p:extLst>
      <p:ext uri="{BB962C8B-B14F-4D97-AF65-F5344CB8AC3E}">
        <p14:creationId xmlns:p14="http://schemas.microsoft.com/office/powerpoint/2010/main" val="2212417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D30516E0-964E-4B23-B5FF-2F5471403B99}"/>
              </a:ext>
            </a:extLst>
          </p:cNvPr>
          <p:cNvGrpSpPr/>
          <p:nvPr/>
        </p:nvGrpSpPr>
        <p:grpSpPr>
          <a:xfrm>
            <a:off x="320040" y="1600897"/>
            <a:ext cx="1828800" cy="913703"/>
            <a:chOff x="333824" y="1600897"/>
            <a:chExt cx="1828800" cy="913703"/>
          </a:xfrm>
        </p:grpSpPr>
        <p:sp>
          <p:nvSpPr>
            <p:cNvPr id="33" name="Rounded Rectangle 18">
              <a:extLst>
                <a:ext uri="{FF2B5EF4-FFF2-40B4-BE49-F238E27FC236}">
                  <a16:creationId xmlns:a16="http://schemas.microsoft.com/office/drawing/2014/main" id="{6743BDB7-7D4F-4C27-A3F2-BE563B91A59A}"/>
                </a:ext>
              </a:extLst>
            </p:cNvPr>
            <p:cNvSpPr/>
            <p:nvPr/>
          </p:nvSpPr>
          <p:spPr>
            <a:xfrm>
              <a:off x="333824" y="160089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86324D3F-D5A9-4591-B25D-038CD3F80B86}"/>
                </a:ext>
              </a:extLst>
            </p:cNvPr>
            <p:cNvSpPr txBox="1"/>
            <p:nvPr/>
          </p:nvSpPr>
          <p:spPr>
            <a:xfrm>
              <a:off x="425265" y="1600897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Hospitalization</a:t>
              </a:r>
            </a:p>
          </p:txBody>
        </p:sp>
        <p:sp>
          <p:nvSpPr>
            <p:cNvPr id="36" name="Rounded Rectangle 20">
              <a:extLst>
                <a:ext uri="{FF2B5EF4-FFF2-40B4-BE49-F238E27FC236}">
                  <a16:creationId xmlns:a16="http://schemas.microsoft.com/office/drawing/2014/main" id="{41742E90-55EF-4D2B-AA3D-209DF22FCF79}"/>
                </a:ext>
              </a:extLst>
            </p:cNvPr>
            <p:cNvSpPr/>
            <p:nvPr/>
          </p:nvSpPr>
          <p:spPr>
            <a:xfrm>
              <a:off x="422260" y="1828800"/>
              <a:ext cx="1645919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Diagnosis Records in</a:t>
              </a:r>
              <a:b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ICD-10, n ≤ 488k</a:t>
              </a: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A68646B5-043F-4449-A26F-846D14A22743}"/>
                </a:ext>
              </a:extLst>
            </p:cNvPr>
            <p:cNvSpPr txBox="1"/>
            <p:nvPr/>
          </p:nvSpPr>
          <p:spPr>
            <a:xfrm>
              <a:off x="425265" y="23317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ICD-10 codes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39CEF8DC-8C54-4514-820D-AF9ED4E57716}"/>
              </a:ext>
            </a:extLst>
          </p:cNvPr>
          <p:cNvCxnSpPr>
            <a:cxnSpLocks/>
            <a:stCxn id="43" idx="2"/>
            <a:endCxn id="33" idx="0"/>
          </p:cNvCxnSpPr>
          <p:nvPr/>
        </p:nvCxnSpPr>
        <p:spPr>
          <a:xfrm>
            <a:off x="1234440" y="1141710"/>
            <a:ext cx="0" cy="45918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8B10B9F7-8F91-9DA9-A3A4-36C6B23CD829}"/>
              </a:ext>
            </a:extLst>
          </p:cNvPr>
          <p:cNvGrpSpPr/>
          <p:nvPr/>
        </p:nvGrpSpPr>
        <p:grpSpPr>
          <a:xfrm>
            <a:off x="2926080" y="2972497"/>
            <a:ext cx="1828800" cy="913703"/>
            <a:chOff x="3335674" y="2972497"/>
            <a:chExt cx="1828800" cy="913703"/>
          </a:xfrm>
        </p:grpSpPr>
        <p:sp>
          <p:nvSpPr>
            <p:cNvPr id="48" name="Rounded Rectangle 18">
              <a:extLst>
                <a:ext uri="{FF2B5EF4-FFF2-40B4-BE49-F238E27FC236}">
                  <a16:creationId xmlns:a16="http://schemas.microsoft.com/office/drawing/2014/main" id="{F6A7FAB5-286F-4427-885F-36FE5F167071}"/>
                </a:ext>
              </a:extLst>
            </p:cNvPr>
            <p:cNvSpPr/>
            <p:nvPr/>
          </p:nvSpPr>
          <p:spPr>
            <a:xfrm>
              <a:off x="3335674" y="29724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1C3929AD-5D32-4B87-ADA7-0A9A4D7E682A}"/>
                </a:ext>
              </a:extLst>
            </p:cNvPr>
            <p:cNvSpPr txBox="1"/>
            <p:nvPr/>
          </p:nvSpPr>
          <p:spPr>
            <a:xfrm>
              <a:off x="3427114" y="29724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PHECODE Mapping</a:t>
              </a:r>
            </a:p>
          </p:txBody>
        </p:sp>
        <p:sp>
          <p:nvSpPr>
            <p:cNvPr id="50" name="Rounded Rectangle 20">
              <a:extLst>
                <a:ext uri="{FF2B5EF4-FFF2-40B4-BE49-F238E27FC236}">
                  <a16:creationId xmlns:a16="http://schemas.microsoft.com/office/drawing/2014/main" id="{EE8B7D15-EE88-479B-8F12-BC760C712CAE}"/>
                </a:ext>
              </a:extLst>
            </p:cNvPr>
            <p:cNvSpPr/>
            <p:nvPr/>
          </p:nvSpPr>
          <p:spPr>
            <a:xfrm>
              <a:off x="3424110" y="32004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ICD-10 map to 1,693 diseases, n ≤ 488k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EAAB528-BE5D-4ED0-8ED4-FB8D1F6F8A7E}"/>
                </a:ext>
              </a:extLst>
            </p:cNvPr>
            <p:cNvSpPr txBox="1"/>
            <p:nvPr/>
          </p:nvSpPr>
          <p:spPr>
            <a:xfrm>
              <a:off x="3427115" y="37033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Disease phenotypes</a:t>
              </a:r>
            </a:p>
          </p:txBody>
        </p:sp>
      </p:grp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1442BC61-2098-4E2C-AA29-08E7107EC988}"/>
              </a:ext>
            </a:extLst>
          </p:cNvPr>
          <p:cNvCxnSpPr>
            <a:cxnSpLocks/>
            <a:stCxn id="37" idx="3"/>
            <a:endCxn id="49" idx="1"/>
          </p:cNvCxnSpPr>
          <p:nvPr/>
        </p:nvCxnSpPr>
        <p:spPr>
          <a:xfrm>
            <a:off x="2057401" y="2423160"/>
            <a:ext cx="960119" cy="66363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E29CC981-6838-FED1-6AFC-FEF83DE976C7}"/>
              </a:ext>
            </a:extLst>
          </p:cNvPr>
          <p:cNvGrpSpPr/>
          <p:nvPr/>
        </p:nvGrpSpPr>
        <p:grpSpPr>
          <a:xfrm>
            <a:off x="2926080" y="1598910"/>
            <a:ext cx="1828800" cy="915690"/>
            <a:chOff x="3332671" y="1598910"/>
            <a:chExt cx="1828800" cy="915690"/>
          </a:xfrm>
        </p:grpSpPr>
        <p:sp>
          <p:nvSpPr>
            <p:cNvPr id="54" name="Rounded Rectangle 18">
              <a:extLst>
                <a:ext uri="{FF2B5EF4-FFF2-40B4-BE49-F238E27FC236}">
                  <a16:creationId xmlns:a16="http://schemas.microsoft.com/office/drawing/2014/main" id="{CFF18F33-EC40-4BB0-B4F5-9D10452F4D22}"/>
                </a:ext>
              </a:extLst>
            </p:cNvPr>
            <p:cNvSpPr/>
            <p:nvPr/>
          </p:nvSpPr>
          <p:spPr>
            <a:xfrm>
              <a:off x="3332671" y="160218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392188D6-3F61-4EFD-9011-4D7D8B8A2000}"/>
                </a:ext>
              </a:extLst>
            </p:cNvPr>
            <p:cNvSpPr txBox="1"/>
            <p:nvPr/>
          </p:nvSpPr>
          <p:spPr>
            <a:xfrm>
              <a:off x="3424110" y="15989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Health </a:t>
              </a:r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Outcomes</a:t>
              </a:r>
              <a:endParaRPr lang="en-US" sz="1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6" name="Rounded Rectangle 20">
              <a:extLst>
                <a:ext uri="{FF2B5EF4-FFF2-40B4-BE49-F238E27FC236}">
                  <a16:creationId xmlns:a16="http://schemas.microsoft.com/office/drawing/2014/main" id="{7E321863-173A-404C-AACA-8B5BEA4A606E}"/>
                </a:ext>
              </a:extLst>
            </p:cNvPr>
            <p:cNvSpPr/>
            <p:nvPr/>
          </p:nvSpPr>
          <p:spPr>
            <a:xfrm>
              <a:off x="3424110" y="182751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1,580 Outcomes</a:t>
              </a: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502K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DC25052B-E7BC-4EDC-93EE-E47998D65694}"/>
                </a:ext>
              </a:extLst>
            </p:cNvPr>
            <p:cNvSpPr txBox="1"/>
            <p:nvPr/>
          </p:nvSpPr>
          <p:spPr>
            <a:xfrm>
              <a:off x="3424110" y="233043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Health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phenotypes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ECE4065F-1E3F-470B-9E00-FA04F0E7E968}"/>
              </a:ext>
            </a:extLst>
          </p:cNvPr>
          <p:cNvCxnSpPr>
            <a:cxnSpLocks/>
            <a:stCxn id="46" idx="3"/>
            <a:endCxn id="55" idx="1"/>
          </p:cNvCxnSpPr>
          <p:nvPr/>
        </p:nvCxnSpPr>
        <p:spPr>
          <a:xfrm>
            <a:off x="2049780" y="1051560"/>
            <a:ext cx="967739" cy="66165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>
            <a:extLst>
              <a:ext uri="{FF2B5EF4-FFF2-40B4-BE49-F238E27FC236}">
                <a16:creationId xmlns:a16="http://schemas.microsoft.com/office/drawing/2014/main" id="{8344B0C8-5082-4EB4-BDE2-51C4DF72BDA3}"/>
              </a:ext>
            </a:extLst>
          </p:cNvPr>
          <p:cNvGrpSpPr/>
          <p:nvPr/>
        </p:nvGrpSpPr>
        <p:grpSpPr>
          <a:xfrm>
            <a:off x="320040" y="228600"/>
            <a:ext cx="1828800" cy="914400"/>
            <a:chOff x="333824" y="228600"/>
            <a:chExt cx="1828800" cy="914400"/>
          </a:xfrm>
        </p:grpSpPr>
        <p:sp>
          <p:nvSpPr>
            <p:cNvPr id="43" name="Rounded Rectangle 18">
              <a:extLst>
                <a:ext uri="{FF2B5EF4-FFF2-40B4-BE49-F238E27FC236}">
                  <a16:creationId xmlns:a16="http://schemas.microsoft.com/office/drawing/2014/main" id="{966638F4-E852-453E-8D87-7C1915BDCAFF}"/>
                </a:ext>
              </a:extLst>
            </p:cNvPr>
            <p:cNvSpPr/>
            <p:nvPr/>
          </p:nvSpPr>
          <p:spPr>
            <a:xfrm>
              <a:off x="333824" y="22929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5" name="Rounded Rectangle 20">
              <a:extLst>
                <a:ext uri="{FF2B5EF4-FFF2-40B4-BE49-F238E27FC236}">
                  <a16:creationId xmlns:a16="http://schemas.microsoft.com/office/drawing/2014/main" id="{E0B589E5-CA40-4EA4-B08D-50E831C44E64}"/>
                </a:ext>
              </a:extLst>
            </p:cNvPr>
            <p:cNvSpPr/>
            <p:nvPr/>
          </p:nvSpPr>
          <p:spPr>
            <a:xfrm>
              <a:off x="422260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97m Variants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502k Participants</a:t>
              </a:r>
            </a:p>
            <a:p>
              <a:pPr algn="ctr"/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3453 Survey Questions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6EBD373E-BCC9-4569-AEDD-9832524AACA2}"/>
                </a:ext>
              </a:extLst>
            </p:cNvPr>
            <p:cNvSpPr txBox="1"/>
            <p:nvPr/>
          </p:nvSpPr>
          <p:spPr>
            <a:xfrm>
              <a:off x="425265" y="96012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1F22C32A-0DD1-4FCD-9CCE-68F228EAEDFB}"/>
                </a:ext>
              </a:extLst>
            </p:cNvPr>
            <p:cNvSpPr txBox="1"/>
            <p:nvPr/>
          </p:nvSpPr>
          <p:spPr>
            <a:xfrm>
              <a:off x="425265" y="22860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UK Biobank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ADF88D72-D6D9-44A8-9BB7-AEDAFD7195F6}"/>
              </a:ext>
            </a:extLst>
          </p:cNvPr>
          <p:cNvGrpSpPr/>
          <p:nvPr/>
        </p:nvGrpSpPr>
        <p:grpSpPr>
          <a:xfrm>
            <a:off x="5532120" y="1598910"/>
            <a:ext cx="1828800" cy="915690"/>
            <a:chOff x="5825842" y="1598910"/>
            <a:chExt cx="1828800" cy="915690"/>
          </a:xfrm>
        </p:grpSpPr>
        <p:sp>
          <p:nvSpPr>
            <p:cNvPr id="83" name="Rounded Rectangle 18">
              <a:extLst>
                <a:ext uri="{FF2B5EF4-FFF2-40B4-BE49-F238E27FC236}">
                  <a16:creationId xmlns:a16="http://schemas.microsoft.com/office/drawing/2014/main" id="{81F1EA1E-E0B1-4626-8F2C-AA26CD6B9FC9}"/>
                </a:ext>
              </a:extLst>
            </p:cNvPr>
            <p:cNvSpPr/>
            <p:nvPr/>
          </p:nvSpPr>
          <p:spPr>
            <a:xfrm>
              <a:off x="5825842" y="160218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id="{F1C6B6E1-06A3-43E4-9A87-38C20305E863}"/>
                </a:ext>
              </a:extLst>
            </p:cNvPr>
            <p:cNvSpPr txBox="1"/>
            <p:nvPr/>
          </p:nvSpPr>
          <p:spPr>
            <a:xfrm>
              <a:off x="5917281" y="15989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UKBB Phenome</a:t>
              </a:r>
            </a:p>
          </p:txBody>
        </p:sp>
        <p:sp>
          <p:nvSpPr>
            <p:cNvPr id="85" name="Rounded Rectangle 20">
              <a:extLst>
                <a:ext uri="{FF2B5EF4-FFF2-40B4-BE49-F238E27FC236}">
                  <a16:creationId xmlns:a16="http://schemas.microsoft.com/office/drawing/2014/main" id="{93CF6009-7577-4D77-B90F-98405740BCB2}"/>
                </a:ext>
              </a:extLst>
            </p:cNvPr>
            <p:cNvSpPr/>
            <p:nvPr/>
          </p:nvSpPr>
          <p:spPr>
            <a:xfrm>
              <a:off x="5917281" y="182751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 fontScale="92500" lnSpcReduction="10000"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3,273 Phenotypes</a:t>
              </a:r>
            </a:p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≤ 502K</a:t>
              </a:r>
            </a:p>
          </p:txBody>
        </p:sp>
        <p:sp>
          <p:nvSpPr>
            <p:cNvPr id="86" name="TextBox 85">
              <a:extLst>
                <a:ext uri="{FF2B5EF4-FFF2-40B4-BE49-F238E27FC236}">
                  <a16:creationId xmlns:a16="http://schemas.microsoft.com/office/drawing/2014/main" id="{FE3DCECA-1696-475E-84F9-25A2CEE7A77E}"/>
                </a:ext>
              </a:extLst>
            </p:cNvPr>
            <p:cNvSpPr txBox="1"/>
            <p:nvPr/>
          </p:nvSpPr>
          <p:spPr>
            <a:xfrm>
              <a:off x="5917281" y="233043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Combine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Phenotypes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F76B9CEB-4AD9-41BF-8F27-0E60AB56C9C6}"/>
              </a:ext>
            </a:extLst>
          </p:cNvPr>
          <p:cNvCxnSpPr>
            <a:cxnSpLocks/>
            <a:stCxn id="54" idx="3"/>
            <a:endCxn id="83" idx="1"/>
          </p:cNvCxnSpPr>
          <p:nvPr/>
        </p:nvCxnSpPr>
        <p:spPr>
          <a:xfrm>
            <a:off x="4754880" y="2058394"/>
            <a:ext cx="77724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EBEB7F93-5CF0-9531-45C9-7BEFB94A8B0A}"/>
              </a:ext>
            </a:extLst>
          </p:cNvPr>
          <p:cNvGrpSpPr/>
          <p:nvPr/>
        </p:nvGrpSpPr>
        <p:grpSpPr>
          <a:xfrm>
            <a:off x="5532120" y="229297"/>
            <a:ext cx="1828800" cy="913703"/>
            <a:chOff x="6080518" y="229297"/>
            <a:chExt cx="1828800" cy="913703"/>
          </a:xfrm>
        </p:grpSpPr>
        <p:sp>
          <p:nvSpPr>
            <p:cNvPr id="95" name="Rounded Rectangle 18">
              <a:extLst>
                <a:ext uri="{FF2B5EF4-FFF2-40B4-BE49-F238E27FC236}">
                  <a16:creationId xmlns:a16="http://schemas.microsoft.com/office/drawing/2014/main" id="{C6EC9939-F816-4B3D-A590-EB01F08535E3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6D3B3279-B6A3-4B1F-B14F-7E6BAE357A09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GxE Screening</a:t>
              </a:r>
            </a:p>
          </p:txBody>
        </p:sp>
        <p:sp>
          <p:nvSpPr>
            <p:cNvPr id="98" name="Rounded Rectangle 20">
              <a:extLst>
                <a:ext uri="{FF2B5EF4-FFF2-40B4-BE49-F238E27FC236}">
                  <a16:creationId xmlns:a16="http://schemas.microsoft.com/office/drawing/2014/main" id="{935F4B5D-34E7-4CE6-BFF4-A383F21225F8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Stratified VLA</a:t>
              </a:r>
            </a:p>
          </p:txBody>
        </p: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120ADA32-03F7-4741-A3C6-C4CD1B66225B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Variant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Statistics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458F031-003A-E514-300E-F2EEB190179D}"/>
              </a:ext>
            </a:extLst>
          </p:cNvPr>
          <p:cNvGrpSpPr/>
          <p:nvPr/>
        </p:nvGrpSpPr>
        <p:grpSpPr>
          <a:xfrm>
            <a:off x="2926080" y="224434"/>
            <a:ext cx="1828800" cy="915690"/>
            <a:chOff x="3328416" y="224434"/>
            <a:chExt cx="1828800" cy="915690"/>
          </a:xfrm>
        </p:grpSpPr>
        <p:sp>
          <p:nvSpPr>
            <p:cNvPr id="101" name="Rounded Rectangle 18">
              <a:extLst>
                <a:ext uri="{FF2B5EF4-FFF2-40B4-BE49-F238E27FC236}">
                  <a16:creationId xmlns:a16="http://schemas.microsoft.com/office/drawing/2014/main" id="{9EA97730-6E5D-496A-8F9A-BFB2379A59B3}"/>
                </a:ext>
              </a:extLst>
            </p:cNvPr>
            <p:cNvSpPr/>
            <p:nvPr/>
          </p:nvSpPr>
          <p:spPr>
            <a:xfrm>
              <a:off x="3328416" y="227711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2" name="TextBox 101">
              <a:extLst>
                <a:ext uri="{FF2B5EF4-FFF2-40B4-BE49-F238E27FC236}">
                  <a16:creationId xmlns:a16="http://schemas.microsoft.com/office/drawing/2014/main" id="{2290261E-06D1-420E-A8A7-F196862B1BA2}"/>
                </a:ext>
              </a:extLst>
            </p:cNvPr>
            <p:cNvSpPr txBox="1"/>
            <p:nvPr/>
          </p:nvSpPr>
          <p:spPr>
            <a:xfrm>
              <a:off x="3424110" y="224434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Unrelated Individuals</a:t>
              </a:r>
            </a:p>
          </p:txBody>
        </p:sp>
        <p:sp>
          <p:nvSpPr>
            <p:cNvPr id="103" name="Rounded Rectangle 20">
              <a:extLst>
                <a:ext uri="{FF2B5EF4-FFF2-40B4-BE49-F238E27FC236}">
                  <a16:creationId xmlns:a16="http://schemas.microsoft.com/office/drawing/2014/main" id="{611DBAF8-D574-45D7-8FBB-640EC316C914}"/>
                </a:ext>
              </a:extLst>
            </p:cNvPr>
            <p:cNvSpPr/>
            <p:nvPr/>
          </p:nvSpPr>
          <p:spPr>
            <a:xfrm>
              <a:off x="3424110" y="453034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11m Variants</a:t>
              </a:r>
            </a:p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 = 405K</a:t>
              </a: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A4CC3123-7DEE-4390-A4E9-4A0BE86B2D7B}"/>
                </a:ext>
              </a:extLst>
            </p:cNvPr>
            <p:cNvSpPr txBox="1"/>
            <p:nvPr/>
          </p:nvSpPr>
          <p:spPr>
            <a:xfrm>
              <a:off x="3424110" y="955954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Collect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phenotypes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05" name="Straight Connector 104">
            <a:extLst>
              <a:ext uri="{FF2B5EF4-FFF2-40B4-BE49-F238E27FC236}">
                <a16:creationId xmlns:a16="http://schemas.microsoft.com/office/drawing/2014/main" id="{41E6B1D1-3DDA-405E-9106-F0A56D08C602}"/>
              </a:ext>
            </a:extLst>
          </p:cNvPr>
          <p:cNvCxnSpPr>
            <a:cxnSpLocks/>
            <a:stCxn id="43" idx="3"/>
            <a:endCxn id="101" idx="1"/>
          </p:cNvCxnSpPr>
          <p:nvPr/>
        </p:nvCxnSpPr>
        <p:spPr>
          <a:xfrm flipV="1">
            <a:off x="2148840" y="683918"/>
            <a:ext cx="777240" cy="15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10D98E3F-6FD4-4E93-8CE0-95FFBA82E5E7}"/>
              </a:ext>
            </a:extLst>
          </p:cNvPr>
          <p:cNvCxnSpPr>
            <a:cxnSpLocks/>
            <a:stCxn id="101" idx="3"/>
            <a:endCxn id="95" idx="1"/>
          </p:cNvCxnSpPr>
          <p:nvPr/>
        </p:nvCxnSpPr>
        <p:spPr>
          <a:xfrm>
            <a:off x="4754880" y="683918"/>
            <a:ext cx="777240" cy="1586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>
            <a:extLst>
              <a:ext uri="{FF2B5EF4-FFF2-40B4-BE49-F238E27FC236}">
                <a16:creationId xmlns:a16="http://schemas.microsoft.com/office/drawing/2014/main" id="{F4F1FF0A-5EF6-4FC3-BC03-00E63EC5DF7D}"/>
              </a:ext>
            </a:extLst>
          </p:cNvPr>
          <p:cNvCxnSpPr>
            <a:cxnSpLocks/>
            <a:stCxn id="84" idx="0"/>
            <a:endCxn id="99" idx="2"/>
          </p:cNvCxnSpPr>
          <p:nvPr/>
        </p:nvCxnSpPr>
        <p:spPr>
          <a:xfrm flipV="1">
            <a:off x="6446519" y="1143000"/>
            <a:ext cx="2" cy="45591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Rounded Rectangle 18">
            <a:extLst>
              <a:ext uri="{FF2B5EF4-FFF2-40B4-BE49-F238E27FC236}">
                <a16:creationId xmlns:a16="http://schemas.microsoft.com/office/drawing/2014/main" id="{0DA8641D-3996-484A-8486-447187307E87}"/>
              </a:ext>
            </a:extLst>
          </p:cNvPr>
          <p:cNvSpPr/>
          <p:nvPr/>
        </p:nvSpPr>
        <p:spPr>
          <a:xfrm>
            <a:off x="8184883" y="230587"/>
            <a:ext cx="2788920" cy="2285303"/>
          </a:xfrm>
          <a:prstGeom prst="roundRect">
            <a:avLst>
              <a:gd name="adj" fmla="val 6024"/>
            </a:avLst>
          </a:prstGeom>
          <a:solidFill>
            <a:schemeClr val="bg1">
              <a:lumMod val="85000"/>
            </a:schemeClr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2641A888-4481-4153-90C8-05CBFE526369}"/>
              </a:ext>
            </a:extLst>
          </p:cNvPr>
          <p:cNvSpPr txBox="1"/>
          <p:nvPr/>
        </p:nvSpPr>
        <p:spPr>
          <a:xfrm>
            <a:off x="8276323" y="229001"/>
            <a:ext cx="2590800" cy="228600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rmAutofit/>
          </a:bodyPr>
          <a:lstStyle/>
          <a:p>
            <a:pPr algn="ctr"/>
            <a:r>
              <a:rPr lang="en-US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NIEHS VLA-Catalog Stratified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171B422E-68EB-447A-BC96-8F0514B4CBCA}"/>
              </a:ext>
            </a:extLst>
          </p:cNvPr>
          <p:cNvSpPr txBox="1"/>
          <p:nvPr/>
        </p:nvSpPr>
        <p:spPr>
          <a:xfrm>
            <a:off x="8276322" y="2331720"/>
            <a:ext cx="2590801" cy="182880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normAutofit/>
          </a:bodyPr>
          <a:lstStyle/>
          <a:p>
            <a:pPr algn="ctr"/>
            <a:r>
              <a:rPr lang="en-U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Statistics</a:t>
            </a:r>
            <a:r>
              <a:rPr lang="en-US"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for 11m Variants, 3.2K Phenotypes</a:t>
            </a:r>
            <a:endParaRPr lang="en-US" sz="1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Rounded Rectangle 20">
            <a:extLst>
              <a:ext uri="{FF2B5EF4-FFF2-40B4-BE49-F238E27FC236}">
                <a16:creationId xmlns:a16="http://schemas.microsoft.com/office/drawing/2014/main" id="{ED61F273-3E32-4E2D-A8FE-828FE08C42B7}"/>
              </a:ext>
            </a:extLst>
          </p:cNvPr>
          <p:cNvSpPr/>
          <p:nvPr/>
        </p:nvSpPr>
        <p:spPr>
          <a:xfrm>
            <a:off x="8276318" y="182880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Asian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female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4.6K</a:t>
            </a:r>
          </a:p>
        </p:txBody>
      </p:sp>
      <p:sp>
        <p:nvSpPr>
          <p:cNvPr id="69" name="Rounded Rectangle 20">
            <a:extLst>
              <a:ext uri="{FF2B5EF4-FFF2-40B4-BE49-F238E27FC236}">
                <a16:creationId xmlns:a16="http://schemas.microsoft.com/office/drawing/2014/main" id="{6D0F2B06-63E9-4C73-8490-47022BE35B06}"/>
              </a:ext>
            </a:extLst>
          </p:cNvPr>
          <p:cNvSpPr/>
          <p:nvPr/>
        </p:nvSpPr>
        <p:spPr>
          <a:xfrm>
            <a:off x="8276318" y="119001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female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1.7K</a:t>
            </a:r>
          </a:p>
        </p:txBody>
      </p:sp>
      <p:sp>
        <p:nvSpPr>
          <p:cNvPr id="70" name="Rounded Rectangle 20">
            <a:extLst>
              <a:ext uri="{FF2B5EF4-FFF2-40B4-BE49-F238E27FC236}">
                <a16:creationId xmlns:a16="http://schemas.microsoft.com/office/drawing/2014/main" id="{7DD08A5F-78B6-47EF-88F0-582C92D5A6F0}"/>
              </a:ext>
            </a:extLst>
          </p:cNvPr>
          <p:cNvSpPr/>
          <p:nvPr/>
        </p:nvSpPr>
        <p:spPr>
          <a:xfrm>
            <a:off x="8276318" y="54993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female</a:t>
            </a:r>
            <a:b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205K</a:t>
            </a:r>
          </a:p>
        </p:txBody>
      </p:sp>
      <p:sp>
        <p:nvSpPr>
          <p:cNvPr id="72" name="Rounded Rectangle 20">
            <a:extLst>
              <a:ext uri="{FF2B5EF4-FFF2-40B4-BE49-F238E27FC236}">
                <a16:creationId xmlns:a16="http://schemas.microsoft.com/office/drawing/2014/main" id="{42D2F8D2-EF9A-4891-BD82-536DC235C087}"/>
              </a:ext>
            </a:extLst>
          </p:cNvPr>
          <p:cNvSpPr/>
          <p:nvPr/>
        </p:nvSpPr>
        <p:spPr>
          <a:xfrm>
            <a:off x="9186458" y="54993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male</a:t>
            </a:r>
            <a:b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174K</a:t>
            </a:r>
          </a:p>
        </p:txBody>
      </p:sp>
      <p:sp>
        <p:nvSpPr>
          <p:cNvPr id="73" name="Rounded Rectangle 20">
            <a:extLst>
              <a:ext uri="{FF2B5EF4-FFF2-40B4-BE49-F238E27FC236}">
                <a16:creationId xmlns:a16="http://schemas.microsoft.com/office/drawing/2014/main" id="{756A8FFA-7E7B-4C5B-9196-65D65B3E1DA4}"/>
              </a:ext>
            </a:extLst>
          </p:cNvPr>
          <p:cNvSpPr/>
          <p:nvPr/>
        </p:nvSpPr>
        <p:spPr>
          <a:xfrm>
            <a:off x="10096598" y="54993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White</a:t>
            </a:r>
            <a:b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sex</a:t>
            </a:r>
            <a:b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379K</a:t>
            </a:r>
          </a:p>
        </p:txBody>
      </p:sp>
      <p:sp>
        <p:nvSpPr>
          <p:cNvPr id="75" name="Rounded Rectangle 20">
            <a:extLst>
              <a:ext uri="{FF2B5EF4-FFF2-40B4-BE49-F238E27FC236}">
                <a16:creationId xmlns:a16="http://schemas.microsoft.com/office/drawing/2014/main" id="{529D89A9-C411-47C6-9441-435DB52BDA7C}"/>
              </a:ext>
            </a:extLst>
          </p:cNvPr>
          <p:cNvSpPr/>
          <p:nvPr/>
        </p:nvSpPr>
        <p:spPr>
          <a:xfrm>
            <a:off x="9186458" y="119001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1.7K</a:t>
            </a:r>
          </a:p>
        </p:txBody>
      </p:sp>
      <p:sp>
        <p:nvSpPr>
          <p:cNvPr id="76" name="Rounded Rectangle 20">
            <a:extLst>
              <a:ext uri="{FF2B5EF4-FFF2-40B4-BE49-F238E27FC236}">
                <a16:creationId xmlns:a16="http://schemas.microsoft.com/office/drawing/2014/main" id="{70BDFAA0-30AE-4539-B7F1-7873E1D5CE34}"/>
              </a:ext>
            </a:extLst>
          </p:cNvPr>
          <p:cNvSpPr/>
          <p:nvPr/>
        </p:nvSpPr>
        <p:spPr>
          <a:xfrm>
            <a:off x="10089884" y="119001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Black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sex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3.4K</a:t>
            </a:r>
          </a:p>
        </p:txBody>
      </p:sp>
      <p:sp>
        <p:nvSpPr>
          <p:cNvPr id="78" name="Rounded Rectangle 20">
            <a:extLst>
              <a:ext uri="{FF2B5EF4-FFF2-40B4-BE49-F238E27FC236}">
                <a16:creationId xmlns:a16="http://schemas.microsoft.com/office/drawing/2014/main" id="{2F03F61A-4D9A-468E-A184-FE3A3BA4DBC8}"/>
              </a:ext>
            </a:extLst>
          </p:cNvPr>
          <p:cNvSpPr/>
          <p:nvPr/>
        </p:nvSpPr>
        <p:spPr>
          <a:xfrm>
            <a:off x="9190483" y="182880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Asian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male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5.3K</a:t>
            </a:r>
          </a:p>
        </p:txBody>
      </p:sp>
      <p:sp>
        <p:nvSpPr>
          <p:cNvPr id="79" name="Rounded Rectangle 20">
            <a:extLst>
              <a:ext uri="{FF2B5EF4-FFF2-40B4-BE49-F238E27FC236}">
                <a16:creationId xmlns:a16="http://schemas.microsoft.com/office/drawing/2014/main" id="{808AD251-909E-4FB2-9844-45C94CDCDDFA}"/>
              </a:ext>
            </a:extLst>
          </p:cNvPr>
          <p:cNvSpPr/>
          <p:nvPr/>
        </p:nvSpPr>
        <p:spPr>
          <a:xfrm>
            <a:off x="10096598" y="1828800"/>
            <a:ext cx="777240" cy="50292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>
            <a:normAutofit fontScale="92500" lnSpcReduction="10000"/>
          </a:bodyPr>
          <a:lstStyle/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Asian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both sex</a:t>
            </a:r>
          </a:p>
          <a:p>
            <a:pPr algn="ctr"/>
            <a:r>
              <a:rPr lang="en-US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9.9K</a:t>
            </a:r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92415B7-9D33-4C34-AF31-480588EA9A29}"/>
              </a:ext>
            </a:extLst>
          </p:cNvPr>
          <p:cNvCxnSpPr>
            <a:cxnSpLocks/>
            <a:stCxn id="95" idx="3"/>
            <a:endCxn id="64" idx="1"/>
          </p:cNvCxnSpPr>
          <p:nvPr/>
        </p:nvCxnSpPr>
        <p:spPr>
          <a:xfrm>
            <a:off x="7360920" y="685504"/>
            <a:ext cx="823963" cy="68773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0F1B1A22-83F7-931C-F49C-2D3BC66B00FC}"/>
              </a:ext>
            </a:extLst>
          </p:cNvPr>
          <p:cNvSpPr txBox="1"/>
          <p:nvPr/>
        </p:nvSpPr>
        <p:spPr>
          <a:xfrm>
            <a:off x="2141582" y="368106"/>
            <a:ext cx="784498" cy="48474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MAF &gt; 0.01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HWE &gt; 1e-9</a:t>
            </a:r>
          </a:p>
          <a:p>
            <a:pPr algn="ctr"/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NA% &lt; 5%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DC8376C-3ABE-4A0A-9F4C-ABB854A46375}"/>
              </a:ext>
            </a:extLst>
          </p:cNvPr>
          <p:cNvGrpSpPr/>
          <p:nvPr/>
        </p:nvGrpSpPr>
        <p:grpSpPr>
          <a:xfrm>
            <a:off x="320040" y="2967789"/>
            <a:ext cx="1828800" cy="913703"/>
            <a:chOff x="333824" y="2967789"/>
            <a:chExt cx="1828800" cy="913703"/>
          </a:xfrm>
        </p:grpSpPr>
        <p:sp>
          <p:nvSpPr>
            <p:cNvPr id="60" name="Rounded Rectangle 18">
              <a:extLst>
                <a:ext uri="{FF2B5EF4-FFF2-40B4-BE49-F238E27FC236}">
                  <a16:creationId xmlns:a16="http://schemas.microsoft.com/office/drawing/2014/main" id="{B69A3129-690D-4CBD-827A-3E85CDAC40FA}"/>
                </a:ext>
              </a:extLst>
            </p:cNvPr>
            <p:cNvSpPr/>
            <p:nvPr/>
          </p:nvSpPr>
          <p:spPr>
            <a:xfrm>
              <a:off x="333824" y="2967789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13B93178-D2C1-4DD3-902D-8DC0BA78D2E0}"/>
                </a:ext>
              </a:extLst>
            </p:cNvPr>
            <p:cNvSpPr txBox="1"/>
            <p:nvPr/>
          </p:nvSpPr>
          <p:spPr>
            <a:xfrm>
              <a:off x="425265" y="2967789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lnSpcReduction="10000"/>
            </a:bodyPr>
            <a:lstStyle/>
            <a:p>
              <a:pPr algn="ctr"/>
              <a:r>
                <a:rPr lang="en-US" sz="1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phewascatalog.org</a:t>
              </a:r>
            </a:p>
          </p:txBody>
        </p:sp>
        <p:sp>
          <p:nvSpPr>
            <p:cNvPr id="62" name="Rounded Rectangle 20">
              <a:extLst>
                <a:ext uri="{FF2B5EF4-FFF2-40B4-BE49-F238E27FC236}">
                  <a16:creationId xmlns:a16="http://schemas.microsoft.com/office/drawing/2014/main" id="{16197122-06E9-4FF1-B44A-D995C62880F4}"/>
                </a:ext>
              </a:extLst>
            </p:cNvPr>
            <p:cNvSpPr/>
            <p:nvPr/>
          </p:nvSpPr>
          <p:spPr>
            <a:xfrm>
              <a:off x="422260" y="3195692"/>
              <a:ext cx="1645919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PHECODE (v1.2)</a:t>
              </a:r>
              <a:b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</a:br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with ICD-10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5DEF108-1F35-4A19-BF0E-767B56C57686}"/>
                </a:ext>
              </a:extLst>
            </p:cNvPr>
            <p:cNvSpPr txBox="1"/>
            <p:nvPr/>
          </p:nvSpPr>
          <p:spPr>
            <a:xfrm>
              <a:off x="425265" y="3698612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Download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Mapping Table</a:t>
              </a:r>
              <a:endParaRPr lang="en-US" sz="11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79DCEBD6-2D90-4E73-80CD-440B1DC86421}"/>
              </a:ext>
            </a:extLst>
          </p:cNvPr>
          <p:cNvCxnSpPr>
            <a:cxnSpLocks/>
            <a:stCxn id="60" idx="3"/>
            <a:endCxn id="48" idx="1"/>
          </p:cNvCxnSpPr>
          <p:nvPr/>
        </p:nvCxnSpPr>
        <p:spPr>
          <a:xfrm>
            <a:off x="2148840" y="3423996"/>
            <a:ext cx="777240" cy="470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0BD211E3-0A5E-46D7-B082-4F2D18B1EA67}"/>
              </a:ext>
            </a:extLst>
          </p:cNvPr>
          <p:cNvCxnSpPr>
            <a:cxnSpLocks/>
            <a:stCxn id="49" idx="3"/>
            <a:endCxn id="86" idx="1"/>
          </p:cNvCxnSpPr>
          <p:nvPr/>
        </p:nvCxnSpPr>
        <p:spPr>
          <a:xfrm flipV="1">
            <a:off x="4660435" y="2421870"/>
            <a:ext cx="963124" cy="664927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89A6A3EF-44E5-478E-8078-161DD355A612}"/>
              </a:ext>
            </a:extLst>
          </p:cNvPr>
          <p:cNvSpPr txBox="1"/>
          <p:nvPr/>
        </p:nvSpPr>
        <p:spPr>
          <a:xfrm>
            <a:off x="0" y="3932541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b="1" dirty="0"/>
              <a:t>Figure X. Workflow for Creating multi-strata VLA-catalog.</a:t>
            </a:r>
          </a:p>
          <a:p>
            <a:pPr algn="just"/>
            <a:r>
              <a:rPr lang="en-US" sz="1600" b="1" dirty="0"/>
              <a:t>Row 1. </a:t>
            </a:r>
            <a:r>
              <a:rPr lang="en-US" sz="1600" dirty="0"/>
              <a:t>Amongst genotyped UKBB participants, roughly 405k unrelated participants with 11m imputed variants were selected for stratified variance-loci analysis (VLA). </a:t>
            </a:r>
            <a:r>
              <a:rPr lang="en-US" sz="1600" b="1" dirty="0"/>
              <a:t>Row 2 and 3.</a:t>
            </a:r>
            <a:r>
              <a:rPr lang="en-US" sz="1600" dirty="0"/>
              <a:t> a total of 3,273 phenotypes were collected for stratified variance-loci analysis, of which 1,580 were based on UKBB’s original survey items, 1,693 were diseases derived from ICD-10 coded hospital diagnosis according to the up-to-date PHECODE. </a:t>
            </a:r>
            <a:r>
              <a:rPr lang="en-US" sz="1600" b="1" dirty="0"/>
              <a:t>Last Block.</a:t>
            </a:r>
            <a:r>
              <a:rPr lang="en-US" sz="1600" dirty="0"/>
              <a:t> 9 strata of VLA-catalog were created, each strata contains variance loci statistics for 11m variant across 3,273 phenotypes. </a:t>
            </a:r>
            <a:r>
              <a:rPr lang="en-US" sz="1600" b="1" dirty="0"/>
              <a:t>Bottom left:</a:t>
            </a:r>
            <a:r>
              <a:rPr lang="en-US" sz="1600" dirty="0"/>
              <a:t> the PHECODE table maps ICD-10 codes to disease cast/control status.</a:t>
            </a:r>
          </a:p>
        </p:txBody>
      </p:sp>
    </p:spTree>
    <p:extLst>
      <p:ext uri="{BB962C8B-B14F-4D97-AF65-F5344CB8AC3E}">
        <p14:creationId xmlns:p14="http://schemas.microsoft.com/office/powerpoint/2010/main" val="30787256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4966E-11EC-B673-2CC8-69C344FFD4E0}"/>
              </a:ext>
            </a:extLst>
          </p:cNvPr>
          <p:cNvGrpSpPr/>
          <p:nvPr/>
        </p:nvGrpSpPr>
        <p:grpSpPr>
          <a:xfrm>
            <a:off x="591506" y="1601594"/>
            <a:ext cx="1828800" cy="914400"/>
            <a:chOff x="591506" y="228600"/>
            <a:chExt cx="1828800" cy="914400"/>
          </a:xfrm>
        </p:grpSpPr>
        <p:sp>
          <p:nvSpPr>
            <p:cNvPr id="4" name="Rounded Rectangle 18">
              <a:extLst>
                <a:ext uri="{FF2B5EF4-FFF2-40B4-BE49-F238E27FC236}">
                  <a16:creationId xmlns:a16="http://schemas.microsoft.com/office/drawing/2014/main" id="{9650C39F-59FC-7488-2555-01668B5A2FE3}"/>
                </a:ext>
              </a:extLst>
            </p:cNvPr>
            <p:cNvSpPr/>
            <p:nvPr/>
          </p:nvSpPr>
          <p:spPr>
            <a:xfrm>
              <a:off x="591506" y="22929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" name="Rounded Rectangle 20">
              <a:extLst>
                <a:ext uri="{FF2B5EF4-FFF2-40B4-BE49-F238E27FC236}">
                  <a16:creationId xmlns:a16="http://schemas.microsoft.com/office/drawing/2014/main" id="{088D07B5-684E-7062-4FA9-9C265B4A4C69}"/>
                </a:ext>
              </a:extLst>
            </p:cNvPr>
            <p:cNvSpPr/>
            <p:nvPr/>
          </p:nvSpPr>
          <p:spPr>
            <a:xfrm>
              <a:off x="679942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11m Variants, 3.2k Phenotypes, 9 strata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85E1CD8D-E87B-117E-3146-53A7402998B0}"/>
                </a:ext>
              </a:extLst>
            </p:cNvPr>
            <p:cNvSpPr txBox="1"/>
            <p:nvPr/>
          </p:nvSpPr>
          <p:spPr>
            <a:xfrm>
              <a:off x="682947" y="96012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Vectors of VLA statistics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6685E581-20EC-7855-96F1-6F18901A0D34}"/>
                </a:ext>
              </a:extLst>
            </p:cNvPr>
            <p:cNvSpPr txBox="1"/>
            <p:nvPr/>
          </p:nvSpPr>
          <p:spPr>
            <a:xfrm>
              <a:off x="682947" y="22860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NIEHS VLA Catalog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9B6A90D-3086-ED59-ABA9-F4AC4D1AF123}"/>
              </a:ext>
            </a:extLst>
          </p:cNvPr>
          <p:cNvGrpSpPr/>
          <p:nvPr/>
        </p:nvGrpSpPr>
        <p:grpSpPr>
          <a:xfrm>
            <a:off x="3337560" y="2973194"/>
            <a:ext cx="1828800" cy="914400"/>
            <a:chOff x="591506" y="4347510"/>
            <a:chExt cx="1828800" cy="914400"/>
          </a:xfrm>
        </p:grpSpPr>
        <p:sp>
          <p:nvSpPr>
            <p:cNvPr id="14" name="Rounded Rectangle 18">
              <a:extLst>
                <a:ext uri="{FF2B5EF4-FFF2-40B4-BE49-F238E27FC236}">
                  <a16:creationId xmlns:a16="http://schemas.microsoft.com/office/drawing/2014/main" id="{353BB9DD-153E-60E1-B415-1C79BE238D73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ounded Rectangle 20">
                  <a:extLst>
                    <a:ext uri="{FF2B5EF4-FFF2-40B4-BE49-F238E27FC236}">
                      <a16:creationId xmlns:a16="http://schemas.microsoft.com/office/drawing/2014/main" id="{029AA8B4-0EB2-D1A9-E9C3-5252C278A648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accPr>
                        <m:e>
                          <m:r>
                            <a:rPr lang="en-US" sz="1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𝑮</m:t>
                          </m:r>
                        </m:e>
                      </m:acc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1/R Variants</a:t>
                  </a:r>
                  <a:b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</a:br>
                  <a14:m>
                    <m:oMath xmlns:m="http://schemas.openxmlformats.org/officeDocument/2006/math">
                      <m:r>
                        <a:rPr lang="en-US" sz="1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exposures</a:t>
                  </a:r>
                </a:p>
              </p:txBody>
            </p:sp>
          </mc:Choice>
          <mc:Fallback xmlns="">
            <p:sp>
              <p:nvSpPr>
                <p:cNvPr id="15" name="Rounded Rectangle 20">
                  <a:extLst>
                    <a:ext uri="{FF2B5EF4-FFF2-40B4-BE49-F238E27FC236}">
                      <a16:creationId xmlns:a16="http://schemas.microsoft.com/office/drawing/2014/main" id="{029AA8B4-0EB2-D1A9-E9C3-5252C278A648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2"/>
                  <a:stretch>
                    <a:fillRect t="-2381" b="-11905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83AC2D4-0C65-A742-DCDB-93D1DC32B014}"/>
                </a:ext>
              </a:extLst>
            </p:cNvPr>
            <p:cNvSpPr txBox="1"/>
            <p:nvPr/>
          </p:nvSpPr>
          <p:spPr>
            <a:xfrm>
              <a:off x="682947" y="507903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M/R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Promising GxE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2F22DC2-1F4E-07F2-2AD7-3192F2AC1D3F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Selected Variants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48E7EFA-6F68-5C8E-7C09-08F4D0F26486}"/>
              </a:ext>
            </a:extLst>
          </p:cNvPr>
          <p:cNvCxnSpPr>
            <a:cxnSpLocks/>
            <a:stCxn id="6" idx="3"/>
            <a:endCxn id="17" idx="1"/>
          </p:cNvCxnSpPr>
          <p:nvPr/>
        </p:nvCxnSpPr>
        <p:spPr>
          <a:xfrm>
            <a:off x="2321246" y="2424554"/>
            <a:ext cx="1107755" cy="662940"/>
          </a:xfrm>
          <a:prstGeom prst="line">
            <a:avLst/>
          </a:prstGeom>
          <a:ln w="12700">
            <a:headEnd type="diamon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255FE0EF-8B05-8336-1BCC-BF2ABF86A8D6}"/>
              </a:ext>
            </a:extLst>
          </p:cNvPr>
          <p:cNvSpPr txBox="1"/>
          <p:nvPr/>
        </p:nvSpPr>
        <p:spPr>
          <a:xfrm>
            <a:off x="3044704" y="4521038"/>
            <a:ext cx="2121413" cy="337586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70000" lnSpcReduction="20000"/>
          </a:bodyPr>
          <a:lstStyle/>
          <a:p>
            <a:pPr algn="ctr"/>
            <a:r>
              <a:rPr lang="en-US" dirty="0"/>
              <a:t>search by name, synonyms, or proxy of a </a:t>
            </a:r>
            <a:r>
              <a:rPr lang="en-US" sz="1800" dirty="0"/>
              <a:t>phenotype</a:t>
            </a:r>
            <a:endParaRPr lang="en-US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0E716168-263E-CAA3-4F80-9351AD40F11D}"/>
              </a:ext>
            </a:extLst>
          </p:cNvPr>
          <p:cNvGrpSpPr/>
          <p:nvPr/>
        </p:nvGrpSpPr>
        <p:grpSpPr>
          <a:xfrm>
            <a:off x="6080518" y="1601001"/>
            <a:ext cx="1828800" cy="913703"/>
            <a:chOff x="6080518" y="229297"/>
            <a:chExt cx="1828800" cy="913703"/>
          </a:xfrm>
        </p:grpSpPr>
        <p:sp>
          <p:nvSpPr>
            <p:cNvPr id="27" name="Rounded Rectangle 18">
              <a:extLst>
                <a:ext uri="{FF2B5EF4-FFF2-40B4-BE49-F238E27FC236}">
                  <a16:creationId xmlns:a16="http://schemas.microsoft.com/office/drawing/2014/main" id="{89B9C6FA-D97F-B1FB-F6A9-AB86151432CD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C005A3B9-587C-BB04-8991-DC60C51BE697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85000" lnSpcReduction="100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Exhaustive GxE Modeling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ounded Rectangle 20">
                  <a:extLst>
                    <a:ext uri="{FF2B5EF4-FFF2-40B4-BE49-F238E27FC236}">
                      <a16:creationId xmlns:a16="http://schemas.microsoft.com/office/drawing/2014/main" id="{308E016F-C0B6-6338-957A-605D757D6ABC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</m:t>
                        </m:r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oMath>
                    </m:oMathPara>
                  </a14:m>
                  <a:endPara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29" name="Rounded Rectangle 20">
                  <a:extLst>
                    <a:ext uri="{FF2B5EF4-FFF2-40B4-BE49-F238E27FC236}">
                      <a16:creationId xmlns:a16="http://schemas.microsoft.com/office/drawing/2014/main" id="{308E016F-C0B6-6338-957A-605D757D6ABC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3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96C1F17-936E-F5D1-1FD9-D9E3C55ADACC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GxE p-values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32F3970-FFAE-7D43-2970-2D5F213EEEF9}"/>
              </a:ext>
            </a:extLst>
          </p:cNvPr>
          <p:cNvGrpSpPr/>
          <p:nvPr/>
        </p:nvGrpSpPr>
        <p:grpSpPr>
          <a:xfrm>
            <a:off x="6080518" y="2972601"/>
            <a:ext cx="1828800" cy="913703"/>
            <a:chOff x="6080518" y="229297"/>
            <a:chExt cx="1828800" cy="913703"/>
          </a:xfrm>
        </p:grpSpPr>
        <p:sp>
          <p:nvSpPr>
            <p:cNvPr id="32" name="Rounded Rectangle 18">
              <a:extLst>
                <a:ext uri="{FF2B5EF4-FFF2-40B4-BE49-F238E27FC236}">
                  <a16:creationId xmlns:a16="http://schemas.microsoft.com/office/drawing/2014/main" id="{C2E7E799-D642-1ABF-5E3A-13A512DA1F98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D8A3F145-9FBD-3639-6AAC-C735874095C5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Selective GxE Modeling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Rounded Rectangle 20">
                  <a:extLst>
                    <a:ext uri="{FF2B5EF4-FFF2-40B4-BE49-F238E27FC236}">
                      <a16:creationId xmlns:a16="http://schemas.microsoft.com/office/drawing/2014/main" id="{C689B42C-8FE8-BDDE-A423-0354021F2A04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𝒚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acc>
                          <m:accPr>
                            <m:chr m:val="̃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𝑮</m:t>
                            </m:r>
                          </m:e>
                        </m:acc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acc>
                          <m:accPr>
                            <m:chr m:val="̃"/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𝑮</m:t>
                            </m:r>
                          </m:e>
                        </m:acc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r>
                          <a:rPr lang="en-US" sz="16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𝑬</m:t>
                        </m:r>
                      </m:oMath>
                    </m:oMathPara>
                  </a14:m>
                  <a:endParaRPr lang="en-US" sz="16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34" name="Rounded Rectangle 20">
                  <a:extLst>
                    <a:ext uri="{FF2B5EF4-FFF2-40B4-BE49-F238E27FC236}">
                      <a16:creationId xmlns:a16="http://schemas.microsoft.com/office/drawing/2014/main" id="{C689B42C-8FE8-BDDE-A423-0354021F2A0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4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C95D272C-EF66-BFC9-775F-B80F91D8EB06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M/R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1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GxE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p-values</a:t>
              </a: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5CE237A5-35DA-AF92-983F-17793ACED1AE}"/>
              </a:ext>
            </a:extLst>
          </p:cNvPr>
          <p:cNvSpPr txBox="1"/>
          <p:nvPr/>
        </p:nvSpPr>
        <p:spPr>
          <a:xfrm rot="1800000">
            <a:off x="2366464" y="2559573"/>
            <a:ext cx="962161" cy="405232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92500"/>
          </a:bodyPr>
          <a:lstStyle/>
          <a:p>
            <a:pPr algn="ctr"/>
            <a:r>
              <a:rPr lang="en-US" sz="1200" dirty="0"/>
              <a:t>Variant ID of top 1/R significant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DE0A2D52-B46D-8A97-D76B-60D26FF39B9A}"/>
              </a:ext>
            </a:extLst>
          </p:cNvPr>
          <p:cNvCxnSpPr>
            <a:cxnSpLocks/>
            <a:stCxn id="14" idx="3"/>
            <a:endCxn id="32" idx="1"/>
          </p:cNvCxnSpPr>
          <p:nvPr/>
        </p:nvCxnSpPr>
        <p:spPr>
          <a:xfrm flipV="1">
            <a:off x="5166360" y="3428808"/>
            <a:ext cx="914158" cy="129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Group 51">
            <a:extLst>
              <a:ext uri="{FF2B5EF4-FFF2-40B4-BE49-F238E27FC236}">
                <a16:creationId xmlns:a16="http://schemas.microsoft.com/office/drawing/2014/main" id="{AFDBFE4D-74D9-7264-9E2D-A1D7A584E9C2}"/>
              </a:ext>
            </a:extLst>
          </p:cNvPr>
          <p:cNvGrpSpPr/>
          <p:nvPr/>
        </p:nvGrpSpPr>
        <p:grpSpPr>
          <a:xfrm>
            <a:off x="3337318" y="227413"/>
            <a:ext cx="1828800" cy="913703"/>
            <a:chOff x="6080518" y="229297"/>
            <a:chExt cx="1828800" cy="913703"/>
          </a:xfrm>
        </p:grpSpPr>
        <p:sp>
          <p:nvSpPr>
            <p:cNvPr id="53" name="Rounded Rectangle 18">
              <a:extLst>
                <a:ext uri="{FF2B5EF4-FFF2-40B4-BE49-F238E27FC236}">
                  <a16:creationId xmlns:a16="http://schemas.microsoft.com/office/drawing/2014/main" id="{6CB476AD-BDA1-C8FA-838E-EF2117366ECE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9C33E69D-4193-7035-9CBE-C66D97FF956B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Putative GxE</a:t>
              </a:r>
            </a:p>
          </p:txBody>
        </p:sp>
        <p:sp>
          <p:nvSpPr>
            <p:cNvPr id="55" name="Rounded Rectangle 20">
              <a:extLst>
                <a:ext uri="{FF2B5EF4-FFF2-40B4-BE49-F238E27FC236}">
                  <a16:creationId xmlns:a16="http://schemas.microsoft.com/office/drawing/2014/main" id="{C9D1DDF9-FA80-A067-9F71-652A5CFA3FFB}"/>
                </a:ext>
              </a:extLst>
            </p:cNvPr>
            <p:cNvSpPr/>
            <p:nvPr/>
          </p:nvSpPr>
          <p:spPr>
            <a:xfrm>
              <a:off x="6168954" y="457200"/>
              <a:ext cx="1645920" cy="502920"/>
            </a:xfrm>
            <a:prstGeom prst="roundRect">
              <a:avLst/>
            </a:prstGeom>
            <a:solidFill>
              <a:schemeClr val="bg1"/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>
              <a:normAutofit/>
            </a:bodyPr>
            <a:lstStyle/>
            <a:p>
              <a:pPr algn="ctr"/>
              <a:r>
                <a:rPr lang="en-US" sz="1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order(1 - </a:t>
              </a:r>
              <a:r>
                <a:rPr lang="en-US" sz="1600" b="1" i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</a:t>
              </a:r>
              <a:r>
                <a:rPr lang="en-US" sz="1600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CCF37D51-B0C1-42B5-E801-69AA5EB7022F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Weight Vector (</a:t>
              </a:r>
              <a:r>
                <a:rPr lang="en-US" sz="11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</a:p>
          </p:txBody>
        </p:sp>
      </p:grpSp>
      <p:grpSp>
        <p:nvGrpSpPr>
          <p:cNvPr id="63" name="Group 62">
            <a:extLst>
              <a:ext uri="{FF2B5EF4-FFF2-40B4-BE49-F238E27FC236}">
                <a16:creationId xmlns:a16="http://schemas.microsoft.com/office/drawing/2014/main" id="{0339E93D-A80A-23C7-E555-642EFC7D83C2}"/>
              </a:ext>
            </a:extLst>
          </p:cNvPr>
          <p:cNvGrpSpPr/>
          <p:nvPr/>
        </p:nvGrpSpPr>
        <p:grpSpPr>
          <a:xfrm>
            <a:off x="8820714" y="1601001"/>
            <a:ext cx="1828800" cy="913703"/>
            <a:chOff x="6080518" y="229297"/>
            <a:chExt cx="1828800" cy="913703"/>
          </a:xfrm>
        </p:grpSpPr>
        <p:sp>
          <p:nvSpPr>
            <p:cNvPr id="64" name="Rounded Rectangle 18">
              <a:extLst>
                <a:ext uri="{FF2B5EF4-FFF2-40B4-BE49-F238E27FC236}">
                  <a16:creationId xmlns:a16="http://schemas.microsoft.com/office/drawing/2014/main" id="{C8894470-C712-31E7-B517-06C261394098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A72DFA49-E303-A14E-D874-254D252CC2E2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Adjust Multiple Testing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Rounded Rectangle 20">
                  <a:extLst>
                    <a:ext uri="{FF2B5EF4-FFF2-40B4-BE49-F238E27FC236}">
                      <a16:creationId xmlns:a16="http://schemas.microsoft.com/office/drawing/2014/main" id="{686AD1C8-3095-5030-B57E-A8410ED11C64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1600" b="1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e>
                          <m:sup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num>
                          <m:den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𝒘</m:t>
                            </m:r>
                          </m:den>
                        </m:f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r>
                          <a:rPr lang="en-US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𝑀</m:t>
                        </m:r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66" name="Rounded Rectangle 20">
                  <a:extLst>
                    <a:ext uri="{FF2B5EF4-FFF2-40B4-BE49-F238E27FC236}">
                      <a16:creationId xmlns:a16="http://schemas.microsoft.com/office/drawing/2014/main" id="{686AD1C8-3095-5030-B57E-A8410ED11C6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5"/>
                  <a:stretch>
                    <a:fillRect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02DEB1B4-A1C1-B5A0-13E8-9CA2F6C36DE8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Adjusted GxE p-values</a:t>
              </a:r>
            </a:p>
          </p:txBody>
        </p:sp>
      </p:grpSp>
      <p:grpSp>
        <p:nvGrpSpPr>
          <p:cNvPr id="68" name="Group 67">
            <a:extLst>
              <a:ext uri="{FF2B5EF4-FFF2-40B4-BE49-F238E27FC236}">
                <a16:creationId xmlns:a16="http://schemas.microsoft.com/office/drawing/2014/main" id="{C865F431-2C96-6675-40DD-C7FC3F5216AD}"/>
              </a:ext>
            </a:extLst>
          </p:cNvPr>
          <p:cNvGrpSpPr/>
          <p:nvPr/>
        </p:nvGrpSpPr>
        <p:grpSpPr>
          <a:xfrm>
            <a:off x="8820714" y="2972601"/>
            <a:ext cx="1828800" cy="913703"/>
            <a:chOff x="6080518" y="229297"/>
            <a:chExt cx="1828800" cy="913703"/>
          </a:xfrm>
        </p:grpSpPr>
        <p:sp>
          <p:nvSpPr>
            <p:cNvPr id="69" name="Rounded Rectangle 18">
              <a:extLst>
                <a:ext uri="{FF2B5EF4-FFF2-40B4-BE49-F238E27FC236}">
                  <a16:creationId xmlns:a16="http://schemas.microsoft.com/office/drawing/2014/main" id="{46B32B18-FCC8-8412-2666-4CB3F4775912}"/>
                </a:ext>
              </a:extLst>
            </p:cNvPr>
            <p:cNvSpPr/>
            <p:nvPr/>
          </p:nvSpPr>
          <p:spPr>
            <a:xfrm>
              <a:off x="6080518" y="229297"/>
              <a:ext cx="1828800" cy="912413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A8F7F2B0-AB2B-F86E-9BB0-B467F0B0CA0A}"/>
                </a:ext>
              </a:extLst>
            </p:cNvPr>
            <p:cNvSpPr txBox="1"/>
            <p:nvPr/>
          </p:nvSpPr>
          <p:spPr>
            <a:xfrm>
              <a:off x="6171958" y="229297"/>
              <a:ext cx="1642915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 fontScale="92500"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Adjust Multiple Testing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Rounded Rectangle 20">
                  <a:extLst>
                    <a:ext uri="{FF2B5EF4-FFF2-40B4-BE49-F238E27FC236}">
                      <a16:creationId xmlns:a16="http://schemas.microsoft.com/office/drawing/2014/main" id="{1B034B60-7BFC-4B78-9CB8-BB3962D85964}"/>
                    </a:ext>
                  </a:extLst>
                </p:cNvPr>
                <p:cNvSpPr/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 fontScale="92500"/>
                </a:bodyPr>
                <a:lstStyle/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sz="16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acc>
                              <m:accPr>
                                <m:chr m:val="̃"/>
                                <m:ctrlPr>
                                  <a:rPr lang="en-US" sz="1600" b="1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600" b="1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𝒑</m:t>
                                </m:r>
                              </m:e>
                            </m:acc>
                          </m:e>
                          <m:sup>
                            <m: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p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=</m:t>
                        </m:r>
                        <m:acc>
                          <m:accPr>
                            <m:chr m:val="̃"/>
                            <m:ctrlP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accPr>
                          <m:e>
                            <m:r>
                              <a:rPr lang="en-US" sz="1600" b="1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𝒑</m:t>
                            </m:r>
                          </m:e>
                        </m:acc>
                        <m:r>
                          <a:rPr lang="en-US" sz="16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×</m:t>
                        </m:r>
                        <m:f>
                          <m:fPr>
                            <m:ctrlP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16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𝑀</m:t>
                            </m:r>
                          </m:num>
                          <m:den>
                            <m:r>
                              <a:rPr lang="en-US" sz="16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den>
                        </m:f>
                      </m:oMath>
                    </m:oMathPara>
                  </a14:m>
                  <a:endParaRPr lang="en-US" sz="16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</mc:Choice>
          <mc:Fallback xmlns="">
            <p:sp>
              <p:nvSpPr>
                <p:cNvPr id="71" name="Rounded Rectangle 20">
                  <a:extLst>
                    <a:ext uri="{FF2B5EF4-FFF2-40B4-BE49-F238E27FC236}">
                      <a16:creationId xmlns:a16="http://schemas.microsoft.com/office/drawing/2014/main" id="{1B034B60-7BFC-4B78-9CB8-BB3962D85964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168954" y="457200"/>
                  <a:ext cx="1645920" cy="502920"/>
                </a:xfrm>
                <a:prstGeom prst="roundRect">
                  <a:avLst/>
                </a:prstGeom>
                <a:blipFill>
                  <a:blip r:embed="rId6"/>
                  <a:stretch>
                    <a:fillRect b="-2326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12249A15-DF95-0BA5-C1AC-210568A43F5E}"/>
                </a:ext>
              </a:extLst>
            </p:cNvPr>
            <p:cNvSpPr txBox="1"/>
            <p:nvPr/>
          </p:nvSpPr>
          <p:spPr>
            <a:xfrm>
              <a:off x="6171959" y="960120"/>
              <a:ext cx="1645920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rm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M/R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Adjusted GxE p-values</a:t>
              </a:r>
            </a:p>
          </p:txBody>
        </p:sp>
      </p:grpSp>
      <p:sp>
        <p:nvSpPr>
          <p:cNvPr id="73" name="TextBox 72">
            <a:extLst>
              <a:ext uri="{FF2B5EF4-FFF2-40B4-BE49-F238E27FC236}">
                <a16:creationId xmlns:a16="http://schemas.microsoft.com/office/drawing/2014/main" id="{DA3AF2F0-1124-1845-6C68-B142F1859629}"/>
              </a:ext>
            </a:extLst>
          </p:cNvPr>
          <p:cNvSpPr txBox="1"/>
          <p:nvPr/>
        </p:nvSpPr>
        <p:spPr>
          <a:xfrm rot="19800000">
            <a:off x="2505839" y="1241871"/>
            <a:ext cx="832624" cy="331168"/>
          </a:xfrm>
          <a:prstGeom prst="rect">
            <a:avLst/>
          </a:prstGeom>
          <a:noFill/>
        </p:spPr>
        <p:txBody>
          <a:bodyPr wrap="square" lIns="0" tIns="0" rIns="0" bIns="0" rtlCol="0">
            <a:normAutofit fontScale="62500" lnSpcReduction="20000"/>
          </a:bodyPr>
          <a:lstStyle/>
          <a:p>
            <a:pPr algn="ctr"/>
            <a:r>
              <a:rPr lang="en-US" dirty="0"/>
              <a:t>entire vector</a:t>
            </a:r>
            <a:br>
              <a:rPr lang="en-US" dirty="0"/>
            </a:br>
            <a:r>
              <a:rPr lang="en-US" dirty="0"/>
              <a:t>of p-values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537A46BE-D853-726A-C04C-453B5033D8A7}"/>
              </a:ext>
            </a:extLst>
          </p:cNvPr>
          <p:cNvCxnSpPr>
            <a:cxnSpLocks/>
            <a:stCxn id="27" idx="3"/>
            <a:endCxn id="64" idx="1"/>
          </p:cNvCxnSpPr>
          <p:nvPr/>
        </p:nvCxnSpPr>
        <p:spPr>
          <a:xfrm>
            <a:off x="7909318" y="2057208"/>
            <a:ext cx="91139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E0CD89D0-58E9-DC54-54B9-8E70CA832DD8}"/>
              </a:ext>
            </a:extLst>
          </p:cNvPr>
          <p:cNvCxnSpPr>
            <a:cxnSpLocks/>
            <a:stCxn id="32" idx="3"/>
            <a:endCxn id="69" idx="1"/>
          </p:cNvCxnSpPr>
          <p:nvPr/>
        </p:nvCxnSpPr>
        <p:spPr>
          <a:xfrm>
            <a:off x="7909318" y="3428808"/>
            <a:ext cx="911396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2" name="Group 91">
            <a:extLst>
              <a:ext uri="{FF2B5EF4-FFF2-40B4-BE49-F238E27FC236}">
                <a16:creationId xmlns:a16="http://schemas.microsoft.com/office/drawing/2014/main" id="{467C35A5-019C-EB46-79A2-C9E786A86F0C}"/>
              </a:ext>
            </a:extLst>
          </p:cNvPr>
          <p:cNvGrpSpPr/>
          <p:nvPr/>
        </p:nvGrpSpPr>
        <p:grpSpPr>
          <a:xfrm>
            <a:off x="3337560" y="1597619"/>
            <a:ext cx="1828800" cy="914400"/>
            <a:chOff x="591506" y="4347510"/>
            <a:chExt cx="1828800" cy="914400"/>
          </a:xfrm>
        </p:grpSpPr>
        <p:sp>
          <p:nvSpPr>
            <p:cNvPr id="93" name="Rounded Rectangle 18">
              <a:extLst>
                <a:ext uri="{FF2B5EF4-FFF2-40B4-BE49-F238E27FC236}">
                  <a16:creationId xmlns:a16="http://schemas.microsoft.com/office/drawing/2014/main" id="{93571407-6235-344A-7D71-479EC22444E3}"/>
                </a:ext>
              </a:extLst>
            </p:cNvPr>
            <p:cNvSpPr/>
            <p:nvPr/>
          </p:nvSpPr>
          <p:spPr>
            <a:xfrm>
              <a:off x="591506" y="4348207"/>
              <a:ext cx="1828800" cy="912413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pPr algn="ctr"/>
              <a:endParaRPr lang="en-U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4" name="Rounded Rectangle 20">
                  <a:extLst>
                    <a:ext uri="{FF2B5EF4-FFF2-40B4-BE49-F238E27FC236}">
                      <a16:creationId xmlns:a16="http://schemas.microsoft.com/office/drawing/2014/main" id="{25CC7699-CAAA-E482-FAF8-ED63FBDC8275}"/>
                    </a:ext>
                  </a:extLst>
                </p:cNvPr>
                <p:cNvSpPr/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solidFill>
                  <a:schemeClr val="bg1"/>
                </a:solidFill>
                <a:ln w="19050"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>
                  <a:normAutofit/>
                </a:bodyPr>
                <a:lstStyle/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𝑮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Variants</a:t>
                  </a:r>
                </a:p>
                <a:p>
                  <a:pPr algn="ctr"/>
                  <a14:m>
                    <m:oMath xmlns:m="http://schemas.openxmlformats.org/officeDocument/2006/math">
                      <m:r>
                        <a:rPr lang="en-US" sz="1400" b="1" i="1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𝑬</m:t>
                      </m:r>
                    </m:oMath>
                  </a14:m>
                  <a:r>
                    <a:rPr lang="en-US" sz="14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: exposures</a:t>
                  </a:r>
                </a:p>
              </p:txBody>
            </p:sp>
          </mc:Choice>
          <mc:Fallback xmlns="">
            <p:sp>
              <p:nvSpPr>
                <p:cNvPr id="94" name="Rounded Rectangle 20">
                  <a:extLst>
                    <a:ext uri="{FF2B5EF4-FFF2-40B4-BE49-F238E27FC236}">
                      <a16:creationId xmlns:a16="http://schemas.microsoft.com/office/drawing/2014/main" id="{25CC7699-CAAA-E482-FAF8-ED63FBDC8275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42" y="4576110"/>
                  <a:ext cx="1645920" cy="502920"/>
                </a:xfrm>
                <a:prstGeom prst="roundRect">
                  <a:avLst/>
                </a:prstGeom>
                <a:blipFill>
                  <a:blip r:embed="rId7"/>
                  <a:stretch>
                    <a:fillRect t="-2381" b="-9524"/>
                  </a:stretch>
                </a:blipFill>
                <a:ln w="19050">
                  <a:solidFill>
                    <a:schemeClr val="tx2"/>
                  </a:solidFill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00B0866F-9D3E-068A-A6FC-4D095010D5DE}"/>
                </a:ext>
              </a:extLst>
            </p:cNvPr>
            <p:cNvSpPr txBox="1"/>
            <p:nvPr/>
          </p:nvSpPr>
          <p:spPr>
            <a:xfrm>
              <a:off x="682947" y="5079030"/>
              <a:ext cx="1638299" cy="182880"/>
            </a:xfrm>
            <a:prstGeom prst="rect">
              <a:avLst/>
            </a:prstGeom>
            <a:noFill/>
          </p:spPr>
          <p:txBody>
            <a:bodyPr wrap="none" lIns="0" tIns="0" rIns="0" bIns="0" rtlCol="0" anchor="ctr" anchorCtr="0">
              <a:noAutofit/>
            </a:bodyPr>
            <a:lstStyle/>
            <a:p>
              <a:pPr algn="ctr"/>
              <a:r>
                <a:rPr lang="en-US" sz="110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en-US" sz="11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Testable GxE</a:t>
              </a:r>
            </a:p>
          </p:txBody>
        </p:sp>
        <p:sp>
          <p:nvSpPr>
            <p:cNvPr id="96" name="TextBox 95">
              <a:extLst>
                <a:ext uri="{FF2B5EF4-FFF2-40B4-BE49-F238E27FC236}">
                  <a16:creationId xmlns:a16="http://schemas.microsoft.com/office/drawing/2014/main" id="{ED5CA204-28CF-764A-93BC-B874D0BC8952}"/>
                </a:ext>
              </a:extLst>
            </p:cNvPr>
            <p:cNvSpPr txBox="1"/>
            <p:nvPr/>
          </p:nvSpPr>
          <p:spPr>
            <a:xfrm>
              <a:off x="682947" y="4347510"/>
              <a:ext cx="1645920" cy="228600"/>
            </a:xfrm>
            <a:prstGeom prst="rect">
              <a:avLst/>
            </a:prstGeom>
            <a:noFill/>
          </p:spPr>
          <p:txBody>
            <a:bodyPr wrap="square" lIns="0" tIns="0" rIns="0" bIns="0" rtlCol="0" anchor="ctr" anchorCtr="0">
              <a:normAutofit/>
            </a:bodyPr>
            <a:lstStyle/>
            <a:p>
              <a:pPr algn="ctr"/>
              <a:r>
                <a:rPr lang="en-US" sz="1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Whole Genome</a:t>
              </a:r>
            </a:p>
          </p:txBody>
        </p:sp>
      </p:grpSp>
      <p:cxnSp>
        <p:nvCxnSpPr>
          <p:cNvPr id="98" name="Straight Connector 97">
            <a:extLst>
              <a:ext uri="{FF2B5EF4-FFF2-40B4-BE49-F238E27FC236}">
                <a16:creationId xmlns:a16="http://schemas.microsoft.com/office/drawing/2014/main" id="{1523ED16-7516-983B-195C-E01DE95C7E90}"/>
              </a:ext>
            </a:extLst>
          </p:cNvPr>
          <p:cNvCxnSpPr>
            <a:cxnSpLocks/>
            <a:stCxn id="93" idx="3"/>
            <a:endCxn id="27" idx="1"/>
          </p:cNvCxnSpPr>
          <p:nvPr/>
        </p:nvCxnSpPr>
        <p:spPr>
          <a:xfrm>
            <a:off x="5166360" y="2054523"/>
            <a:ext cx="914158" cy="268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39D97AD2-2625-858C-C473-BF81F3E279AA}"/>
              </a:ext>
            </a:extLst>
          </p:cNvPr>
          <p:cNvCxnSpPr>
            <a:cxnSpLocks/>
            <a:stCxn id="7" idx="3"/>
            <a:endCxn id="56" idx="1"/>
          </p:cNvCxnSpPr>
          <p:nvPr/>
        </p:nvCxnSpPr>
        <p:spPr>
          <a:xfrm flipV="1">
            <a:off x="2328867" y="1049676"/>
            <a:ext cx="1099892" cy="666218"/>
          </a:xfrm>
          <a:prstGeom prst="line">
            <a:avLst/>
          </a:prstGeom>
          <a:ln w="12700">
            <a:headEnd type="diamon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Elbow Connector 106">
            <a:extLst>
              <a:ext uri="{FF2B5EF4-FFF2-40B4-BE49-F238E27FC236}">
                <a16:creationId xmlns:a16="http://schemas.microsoft.com/office/drawing/2014/main" id="{E74EA647-8F76-F331-8669-63B8232CF89D}"/>
              </a:ext>
            </a:extLst>
          </p:cNvPr>
          <p:cNvCxnSpPr>
            <a:stCxn id="53" idx="3"/>
            <a:endCxn id="65" idx="0"/>
          </p:cNvCxnSpPr>
          <p:nvPr/>
        </p:nvCxnSpPr>
        <p:spPr>
          <a:xfrm>
            <a:off x="5166118" y="683620"/>
            <a:ext cx="4567494" cy="917381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6" name="TextBox 315">
            <a:extLst>
              <a:ext uri="{FF2B5EF4-FFF2-40B4-BE49-F238E27FC236}">
                <a16:creationId xmlns:a16="http://schemas.microsoft.com/office/drawing/2014/main" id="{E72E1E3E-AA42-8D31-DF5A-145A391ABD40}"/>
              </a:ext>
            </a:extLst>
          </p:cNvPr>
          <p:cNvSpPr txBox="1"/>
          <p:nvPr/>
        </p:nvSpPr>
        <p:spPr>
          <a:xfrm>
            <a:off x="587696" y="4384504"/>
            <a:ext cx="181327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VLA Catalog on The Internet</a:t>
            </a:r>
          </a:p>
        </p:txBody>
      </p:sp>
      <p:sp>
        <p:nvSpPr>
          <p:cNvPr id="317" name="TextBox 316">
            <a:extLst>
              <a:ext uri="{FF2B5EF4-FFF2-40B4-BE49-F238E27FC236}">
                <a16:creationId xmlns:a16="http://schemas.microsoft.com/office/drawing/2014/main" id="{330D91FE-037F-4902-508D-734E0F00E629}"/>
              </a:ext>
            </a:extLst>
          </p:cNvPr>
          <p:cNvSpPr txBox="1"/>
          <p:nvPr/>
        </p:nvSpPr>
        <p:spPr>
          <a:xfrm>
            <a:off x="5847651" y="4387237"/>
            <a:ext cx="228852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600" dirty="0"/>
              <a:t>future  Environmental</a:t>
            </a:r>
            <a:br>
              <a:rPr lang="en-US" sz="1600" dirty="0"/>
            </a:br>
            <a:r>
              <a:rPr lang="en-US" sz="1600" dirty="0"/>
              <a:t>Genetics Cohort</a:t>
            </a:r>
          </a:p>
        </p:txBody>
      </p:sp>
      <p:sp>
        <p:nvSpPr>
          <p:cNvPr id="318" name="Left Brace 317">
            <a:extLst>
              <a:ext uri="{FF2B5EF4-FFF2-40B4-BE49-F238E27FC236}">
                <a16:creationId xmlns:a16="http://schemas.microsoft.com/office/drawing/2014/main" id="{8F4C366C-755D-076A-2244-50CE7402536A}"/>
              </a:ext>
            </a:extLst>
          </p:cNvPr>
          <p:cNvSpPr/>
          <p:nvPr/>
        </p:nvSpPr>
        <p:spPr>
          <a:xfrm rot="16200000">
            <a:off x="1363528" y="3339919"/>
            <a:ext cx="261610" cy="1813273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sp>
        <p:nvSpPr>
          <p:cNvPr id="319" name="Left Brace 318">
            <a:extLst>
              <a:ext uri="{FF2B5EF4-FFF2-40B4-BE49-F238E27FC236}">
                <a16:creationId xmlns:a16="http://schemas.microsoft.com/office/drawing/2014/main" id="{57EB2477-6395-D298-E72B-64DD6A9EF2F0}"/>
              </a:ext>
            </a:extLst>
          </p:cNvPr>
          <p:cNvSpPr/>
          <p:nvPr/>
        </p:nvSpPr>
        <p:spPr>
          <a:xfrm rot="16200000">
            <a:off x="6864710" y="592556"/>
            <a:ext cx="261610" cy="7308002"/>
          </a:xfrm>
          <a:prstGeom prst="leftBrac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cxnSp>
        <p:nvCxnSpPr>
          <p:cNvPr id="323" name="Straight Connector 322">
            <a:extLst>
              <a:ext uri="{FF2B5EF4-FFF2-40B4-BE49-F238E27FC236}">
                <a16:creationId xmlns:a16="http://schemas.microsoft.com/office/drawing/2014/main" id="{6452B087-0634-453B-9776-F43073219BC1}"/>
              </a:ext>
            </a:extLst>
          </p:cNvPr>
          <p:cNvCxnSpPr>
            <a:cxnSpLocks/>
            <a:stCxn id="316" idx="3"/>
            <a:endCxn id="317" idx="1"/>
          </p:cNvCxnSpPr>
          <p:nvPr/>
        </p:nvCxnSpPr>
        <p:spPr>
          <a:xfrm>
            <a:off x="2400969" y="4676892"/>
            <a:ext cx="3446682" cy="2733"/>
          </a:xfrm>
          <a:prstGeom prst="line">
            <a:avLst/>
          </a:prstGeom>
          <a:ln w="12700">
            <a:headEnd type="triangle"/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TextBox 327">
            <a:extLst>
              <a:ext uri="{FF2B5EF4-FFF2-40B4-BE49-F238E27FC236}">
                <a16:creationId xmlns:a16="http://schemas.microsoft.com/office/drawing/2014/main" id="{B9687B53-BD9D-AAC9-91D8-46890A98B8C2}"/>
              </a:ext>
            </a:extLst>
          </p:cNvPr>
          <p:cNvSpPr txBox="1"/>
          <p:nvPr/>
        </p:nvSpPr>
        <p:spPr>
          <a:xfrm>
            <a:off x="6093506" y="0"/>
            <a:ext cx="6098493" cy="43088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2800" dirty="0"/>
              <a:t>Use VLA-catalog for a future GxE Study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918E25DC-54B1-4741-B8E7-F1245FC47676}"/>
                  </a:ext>
                </a:extLst>
              </p:cNvPr>
              <p:cNvSpPr txBox="1"/>
              <p:nvPr/>
            </p:nvSpPr>
            <p:spPr>
              <a:xfrm>
                <a:off x="0" y="4950862"/>
                <a:ext cx="12192000" cy="10849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1600" b="1" dirty="0"/>
                  <a:t>Figure X. Workflow for using VLA-catalog for a future GxE Study.</a:t>
                </a:r>
              </a:p>
              <a:p>
                <a:pPr algn="just"/>
                <a:r>
                  <a:rPr lang="en-US" sz="1600" b="1" dirty="0"/>
                  <a:t>Row 2.</a:t>
                </a:r>
                <a:r>
                  <a:rPr lang="en-US" sz="1600" dirty="0"/>
                  <a:t> a future study may exhaustively test all </a:t>
                </a:r>
                <a:r>
                  <a:rPr lang="en-US" sz="1600" i="1" dirty="0"/>
                  <a:t>M</a:t>
                </a:r>
                <a:r>
                  <a:rPr lang="en-US" sz="1600" dirty="0"/>
                  <a:t> 2-way GxE (</a:t>
                </a:r>
                <a:r>
                  <a:rPr lang="en-US" sz="1600" i="1" dirty="0"/>
                  <a:t>M</a:t>
                </a:r>
                <a:r>
                  <a:rPr lang="en-US" sz="1600" dirty="0"/>
                  <a:t> = number of variants in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𝑮</m:t>
                    </m:r>
                  </m:oMath>
                </a14:m>
                <a:r>
                  <a:rPr lang="en-US" sz="1600" dirty="0"/>
                  <a:t> × number of exposures in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𝑬</m:t>
                    </m:r>
                  </m:oMath>
                </a14:m>
                <a:r>
                  <a:rPr lang="en-US" sz="1600" dirty="0"/>
                  <a:t>), then adjust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𝑀</m:t>
                    </m:r>
                  </m:oMath>
                </a14:m>
                <a:r>
                  <a:rPr lang="en-US" sz="1600" dirty="0"/>
                  <a:t> multiple testing while considering the weights 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𝒘</m:t>
                    </m:r>
                  </m:oMath>
                </a14:m>
                <a:r>
                  <a:rPr lang="en-US" sz="1600" dirty="0"/>
                  <a:t> (</a:t>
                </a:r>
                <a:r>
                  <a:rPr lang="en-US" sz="1600" b="1" dirty="0"/>
                  <a:t>top</a:t>
                </a:r>
                <a:r>
                  <a:rPr lang="en-US" sz="1600" dirty="0"/>
                  <a:t>) derived from VLA-catalog. </a:t>
                </a:r>
                <a:r>
                  <a:rPr lang="en-US" sz="1600" b="1" dirty="0"/>
                  <a:t>Row 3.</a:t>
                </a:r>
                <a:r>
                  <a:rPr lang="en-US" sz="1600" dirty="0"/>
                  <a:t> the future study may selectively involve only the top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1/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en-US" sz="1600" dirty="0"/>
                  <a:t> variants in </a:t>
                </a:r>
                <a14:m>
                  <m:oMath xmlns:m="http://schemas.openxmlformats.org/officeDocument/2006/math">
                    <m:acc>
                      <m:accPr>
                        <m:chr m:val="̃"/>
                        <m:ctrlPr>
                          <a:rPr lang="en-US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accPr>
                      <m:e>
                        <m:r>
                          <a:rPr lang="en-US" sz="1600" b="1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𝑮</m:t>
                        </m:r>
                      </m:e>
                    </m:acc>
                  </m:oMath>
                </a14:m>
                <a:r>
                  <a:rPr lang="en-US" sz="1600" dirty="0"/>
                  <a:t> in the VLA-catalog, then adjust only </a:t>
                </a:r>
                <a14:m>
                  <m:oMath xmlns:m="http://schemas.openxmlformats.org/officeDocument/2006/math"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𝑀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/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𝑅</m:t>
                    </m:r>
                  </m:oMath>
                </a14:m>
                <a:r>
                  <a:rPr lang="en-US" sz="1600" dirty="0"/>
                  <a:t> multiple testing of GxE.</a:t>
                </a:r>
              </a:p>
            </p:txBody>
          </p:sp>
        </mc:Choice>
        <mc:Fallback xmlns="">
          <p:sp>
            <p:nvSpPr>
              <p:cNvPr id="61" name="TextBox 60">
                <a:extLst>
                  <a:ext uri="{FF2B5EF4-FFF2-40B4-BE49-F238E27FC236}">
                    <a16:creationId xmlns:a16="http://schemas.microsoft.com/office/drawing/2014/main" id="{918E25DC-54B1-4741-B8E7-F1245FC4767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950862"/>
                <a:ext cx="12192000" cy="1084977"/>
              </a:xfrm>
              <a:prstGeom prst="rect">
                <a:avLst/>
              </a:prstGeom>
              <a:blipFill>
                <a:blip r:embed="rId8"/>
                <a:stretch>
                  <a:fillRect l="-250" t="-1685" r="-250" b="-67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0192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10148</TotalTime>
  <Words>1639</Words>
  <Application>Microsoft Office PowerPoint</Application>
  <PresentationFormat>Widescreen</PresentationFormat>
  <Paragraphs>212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House, John (NIH/NIEHS) [E]</dc:creator>
  <cp:lastModifiedBy>Tong, Xiaoran (NIH/NIEHS) [F]</cp:lastModifiedBy>
  <cp:revision>119</cp:revision>
  <cp:lastPrinted>2020-02-06T19:51:09Z</cp:lastPrinted>
  <dcterms:created xsi:type="dcterms:W3CDTF">2020-02-06T17:59:15Z</dcterms:created>
  <dcterms:modified xsi:type="dcterms:W3CDTF">2022-07-26T19:33:45Z</dcterms:modified>
</cp:coreProperties>
</file>