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4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DC6EA-8880-4ED4-B591-622614094837}" v="2" dt="2022-03-22T16:40:10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Xiaoran (NIH/NIEHS) [F]" userId="888a7c56-a406-4363-a59f-54b43044321d" providerId="ADAL" clId="{09F6AAA7-D8BC-4B05-BB69-A03213B114BE}"/>
    <pc:docChg chg="modSld">
      <pc:chgData name="Tong, Xiaoran (NIH/NIEHS) [F]" userId="888a7c56-a406-4363-a59f-54b43044321d" providerId="ADAL" clId="{09F6AAA7-D8BC-4B05-BB69-A03213B114BE}" dt="2022-01-27T20:16:10.295" v="0" actId="14100"/>
      <pc:docMkLst>
        <pc:docMk/>
      </pc:docMkLst>
      <pc:sldChg chg="modSp mod">
        <pc:chgData name="Tong, Xiaoran (NIH/NIEHS) [F]" userId="888a7c56-a406-4363-a59f-54b43044321d" providerId="ADAL" clId="{09F6AAA7-D8BC-4B05-BB69-A03213B114BE}" dt="2022-01-27T20:16:10.295" v="0" actId="14100"/>
        <pc:sldMkLst>
          <pc:docMk/>
          <pc:sldMk cId="3244621204" sldId="274"/>
        </pc:sldMkLst>
        <pc:spChg chg="mod">
          <ac:chgData name="Tong, Xiaoran (NIH/NIEHS) [F]" userId="888a7c56-a406-4363-a59f-54b43044321d" providerId="ADAL" clId="{09F6AAA7-D8BC-4B05-BB69-A03213B114BE}" dt="2022-01-27T20:16:10.295" v="0" actId="14100"/>
          <ac:spMkLst>
            <pc:docMk/>
            <pc:sldMk cId="3244621204" sldId="274"/>
            <ac:spMk id="6" creationId="{6EC9348D-906A-48FE-9754-39C392C4310B}"/>
          </ac:spMkLst>
        </pc:spChg>
      </pc:sldChg>
    </pc:docChg>
  </pc:docChgLst>
  <pc:docChgLst>
    <pc:chgData name="Tong, Xiaoran (NIH/NIEHS) [F]" userId="888a7c56-a406-4363-a59f-54b43044321d" providerId="ADAL" clId="{B4BDC6EA-8880-4ED4-B591-622614094837}"/>
    <pc:docChg chg="undo custSel addSld delSld modSld">
      <pc:chgData name="Tong, Xiaoran (NIH/NIEHS) [F]" userId="888a7c56-a406-4363-a59f-54b43044321d" providerId="ADAL" clId="{B4BDC6EA-8880-4ED4-B591-622614094837}" dt="2022-03-22T16:47:55.070" v="1698" actId="20577"/>
      <pc:docMkLst>
        <pc:docMk/>
      </pc:docMkLst>
      <pc:sldChg chg="delSp modSp mod">
        <pc:chgData name="Tong, Xiaoran (NIH/NIEHS) [F]" userId="888a7c56-a406-4363-a59f-54b43044321d" providerId="ADAL" clId="{B4BDC6EA-8880-4ED4-B591-622614094837}" dt="2022-03-22T16:47:55.070" v="1698" actId="20577"/>
        <pc:sldMkLst>
          <pc:docMk/>
          <pc:sldMk cId="1429754312" sldId="271"/>
        </pc:sldMkLst>
        <pc:spChg chg="del mod">
          <ac:chgData name="Tong, Xiaoran (NIH/NIEHS) [F]" userId="888a7c56-a406-4363-a59f-54b43044321d" providerId="ADAL" clId="{B4BDC6EA-8880-4ED4-B591-622614094837}" dt="2022-03-22T16:32:39.450" v="975" actId="478"/>
          <ac:spMkLst>
            <pc:docMk/>
            <pc:sldMk cId="1429754312" sldId="271"/>
            <ac:spMk id="4" creationId="{A890E704-27BA-45D8-9A8F-CAB8028204D9}"/>
          </ac:spMkLst>
        </pc:spChg>
        <pc:spChg chg="mod">
          <ac:chgData name="Tong, Xiaoran (NIH/NIEHS) [F]" userId="888a7c56-a406-4363-a59f-54b43044321d" providerId="ADAL" clId="{B4BDC6EA-8880-4ED4-B591-622614094837}" dt="2022-03-22T16:38:46.461" v="1232" actId="1076"/>
          <ac:spMkLst>
            <pc:docMk/>
            <pc:sldMk cId="1429754312" sldId="271"/>
            <ac:spMk id="11" creationId="{0AE24641-BF8E-4EE2-BFB1-4A1EB6B57C81}"/>
          </ac:spMkLst>
        </pc:spChg>
        <pc:spChg chg="mod">
          <ac:chgData name="Tong, Xiaoran (NIH/NIEHS) [F]" userId="888a7c56-a406-4363-a59f-54b43044321d" providerId="ADAL" clId="{B4BDC6EA-8880-4ED4-B591-622614094837}" dt="2022-03-22T16:47:55.070" v="1698" actId="20577"/>
          <ac:spMkLst>
            <pc:docMk/>
            <pc:sldMk cId="1429754312" sldId="271"/>
            <ac:spMk id="12" creationId="{34912BCE-5863-4DE5-85E3-B336260222CE}"/>
          </ac:spMkLst>
        </pc:spChg>
        <pc:picChg chg="mod">
          <ac:chgData name="Tong, Xiaoran (NIH/NIEHS) [F]" userId="888a7c56-a406-4363-a59f-54b43044321d" providerId="ADAL" clId="{B4BDC6EA-8880-4ED4-B591-622614094837}" dt="2022-03-22T16:38:36.918" v="1231" actId="1076"/>
          <ac:picMkLst>
            <pc:docMk/>
            <pc:sldMk cId="1429754312" sldId="271"/>
            <ac:picMk id="10" creationId="{0B4A4FF7-1C6E-4691-84E5-F878D2A11F3A}"/>
          </ac:picMkLst>
        </pc:picChg>
      </pc:sldChg>
      <pc:sldChg chg="add del">
        <pc:chgData name="Tong, Xiaoran (NIH/NIEHS) [F]" userId="888a7c56-a406-4363-a59f-54b43044321d" providerId="ADAL" clId="{B4BDC6EA-8880-4ED4-B591-622614094837}" dt="2022-03-22T16:40:23.479" v="1237" actId="47"/>
        <pc:sldMkLst>
          <pc:docMk/>
          <pc:sldMk cId="0" sldId="277"/>
        </pc:sldMkLst>
      </pc:sldChg>
      <pc:sldChg chg="new del">
        <pc:chgData name="Tong, Xiaoran (NIH/NIEHS) [F]" userId="888a7c56-a406-4363-a59f-54b43044321d" providerId="ADAL" clId="{B4BDC6EA-8880-4ED4-B591-622614094837}" dt="2022-03-22T16:40:23.479" v="1237" actId="47"/>
        <pc:sldMkLst>
          <pc:docMk/>
          <pc:sldMk cId="2352307457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63B6-F649-43E0-A5CB-4FDDEBAD109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82C32-3432-45E4-B40D-02F84C307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5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E3AF-D23D-4D35-AE50-C62048D5A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4413FD-5C91-49EF-BC71-8DF67A8B2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76F50-F326-411A-B6A5-AC286642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7D6A4-52F9-4D40-9AC7-444366F41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18FB8-828F-4B6A-8782-5284273E0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6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7DC1B-CA14-4BBC-BEB8-72A4053D7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C6DCA-1677-4416-9427-F987D5F0E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D6942-BC0A-44E6-ACAC-9C7F4FEF8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08347-6394-4CB9-99C5-CE7075DA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7584C-DD91-46ED-A1B3-C347BE1A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1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8B4E4E-4B66-41B7-BA60-67F8B66E8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5185A-7453-45A9-9C74-F9522E9B0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5B822-F764-451B-93A0-28DFCA866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EA356-5255-4531-8EF3-3D2D6688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9EA09-0340-4F72-BF5F-6962C142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3A852-EF12-4A4F-9057-C19933B56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907A8-AD3C-4CF7-B694-2EC4FAC14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B14C0-C6E9-438E-833B-C429D107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686DA-0050-472E-9838-AF35EFE5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152E-C96F-4408-BC71-EE8C3F55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24552-14B1-487E-8FB9-C4D1C25AF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142BD-BF65-4F83-8E2C-02A9ED1E5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B571D-2FB0-4038-B4AF-9A21CB0A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3FFEF-4DF9-44E3-8B55-2F6B08FC5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98669-1117-4FEC-9A1C-F8FEEF7E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0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04394-6135-42D2-973E-6AF42D9D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1733-78AA-4DED-89E5-2DA8DFD9E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4FED3-86BF-474A-84BA-F5A5F6AAF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F5D93-0D14-4F75-BABE-7BF0B882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FBC20-FA7F-4E47-ACC9-C6711CF2E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9BC31-9E9D-4898-8296-86BAC15F3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7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15D52-4DBF-49A4-A60B-BA5C4E79D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B62C9-B9D0-401F-BF36-4B9208759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397B0-8564-409E-84D4-26B023FDB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6B82-8490-414C-AB6D-3300BAFB7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8A0926-9250-4BC7-8389-96483FD51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E434AE-0A92-4137-A760-B8E809DC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6501A0-AF32-41BF-A878-5A0460AE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E31D7-5000-49AF-B206-0522DAA8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4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1204-8E0E-4E57-A39C-10B95D1D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7180C-0A9A-47AF-A86E-29E2982FA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316-160C-446B-BB69-434129AA9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9F102-E078-479E-A767-82A0B3FF0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8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7A3BA9-AD44-4812-AA2D-70B195F0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A7F93F-6B77-422C-8956-A83908E93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23127-A6EA-41D6-82BF-16DE6754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0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0A08F-81E1-4B41-8D2A-05CFA0A63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991DB-1CBA-4AD8-9134-4DD944595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B64BE-DD86-4B35-8746-E60F89112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555CB-7D83-4E12-B57E-3876B2BD6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4060A-6207-4861-BD04-21351B83B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29B88-09AE-4AC6-B6F5-7E8A809C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4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C8F4-76CF-45BC-8292-DFF4CB7F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07B43-58D1-4B06-A5F1-18003133A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EEFDE-8EF9-4EA8-9AAB-A2B22C78B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8F20E-3DCD-4E8E-A723-A2FBC3DE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E15D7-2CD4-4112-AF85-54CFE8E8A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B4399-FBC0-42C7-B3DB-922CA688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FE7C5-BFC4-44B0-B150-1BC5D5B99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745B3-2916-4320-9213-D34F2B616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7353A-6EF8-4E23-A33D-39E5ABE60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29910-5156-4481-BCCB-4321806D9D11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9C820-67A5-48D8-BD76-D919BB533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535E8-B60B-43B6-8BFC-BCD21E076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EAED1-4A19-41C1-B92A-6ED45876F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4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sciome.com/vl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elgene.niehs.nih.gov/vl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107AF-3215-45F7-ACE3-98D1A4240C89}"/>
              </a:ext>
            </a:extLst>
          </p:cNvPr>
          <p:cNvSpPr txBox="1"/>
          <p:nvPr/>
        </p:nvSpPr>
        <p:spPr>
          <a:xfrm>
            <a:off x="0" y="1016951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Refer to the EBI-GWAS catalog, a public database that ranks genome variants’ effect on diseases.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VLA-catalog ranks variants' potential of in GxE interaction affecting diseases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VLA-catalog is currently hosted by NIEHS for the public, based on the UK-Biobank (UKBB).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C9348D-906A-48FE-9754-39C392C4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6950"/>
          </a:xfrm>
        </p:spPr>
        <p:txBody>
          <a:bodyPr>
            <a:normAutofit/>
          </a:bodyPr>
          <a:lstStyle/>
          <a:p>
            <a:r>
              <a:rPr lang="en-US" sz="5400" b="1" dirty="0"/>
              <a:t>VLA-catalog: Variance loci analysis </a:t>
            </a:r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75F05A5-52F3-4843-820B-394262A7C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61" y="4427833"/>
            <a:ext cx="11937078" cy="202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62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B4A4FF7-1C6E-4691-84E5-F878D2A11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06" y="849643"/>
            <a:ext cx="11937078" cy="202592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AE24641-BF8E-4EE2-BFB1-4A1EB6B57C81}"/>
              </a:ext>
            </a:extLst>
          </p:cNvPr>
          <p:cNvSpPr txBox="1"/>
          <p:nvPr/>
        </p:nvSpPr>
        <p:spPr>
          <a:xfrm>
            <a:off x="0" y="5376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92D050"/>
                </a:solidFill>
                <a:hlinkClick r:id="rId3"/>
              </a:rPr>
              <a:t>NIEHS Pan-UKBB Variance Loci Catalog </a:t>
            </a:r>
            <a:endParaRPr lang="en-US" sz="4000" b="1" dirty="0">
              <a:solidFill>
                <a:srgbClr val="92D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12BCE-5863-4DE5-85E3-B336260222CE}"/>
              </a:ext>
            </a:extLst>
          </p:cNvPr>
          <p:cNvSpPr txBox="1"/>
          <p:nvPr/>
        </p:nvSpPr>
        <p:spPr>
          <a:xfrm>
            <a:off x="0" y="3091229"/>
            <a:ext cx="12192000" cy="3359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Developed Variance Loci Analysis (VLA) – a GxE candidate SNPs screener for both binary and continuous traits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Built VLA-Catalog – a public recourse of </a:t>
            </a:r>
            <a:r>
              <a:rPr lang="en-US" sz="2400" dirty="0"/>
              <a:t>SNP </a:t>
            </a:r>
            <a:r>
              <a:rPr lang="en-US" sz="2400" b="0" i="0" dirty="0">
                <a:effectLst/>
              </a:rPr>
              <a:t>rankings based on their potential to cause GxE effect on diseases</a:t>
            </a:r>
            <a:endParaRPr lang="en-US" sz="2400" dirty="0"/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based on 3273 traits,</a:t>
            </a:r>
            <a:r>
              <a:rPr lang="en-US" sz="2400" dirty="0"/>
              <a:t> 11 million SNPs, and </a:t>
            </a:r>
            <a:r>
              <a:rPr lang="en-US" sz="2400" i="0" dirty="0">
                <a:effectLst/>
              </a:rPr>
              <a:t>four racial </a:t>
            </a:r>
            <a:r>
              <a:rPr lang="en-US" sz="2400" i="0">
                <a:effectLst/>
              </a:rPr>
              <a:t>groups in </a:t>
            </a:r>
            <a:r>
              <a:rPr lang="en-US" sz="2400" i="0" dirty="0">
                <a:effectLst/>
              </a:rPr>
              <a:t>the </a:t>
            </a:r>
            <a:r>
              <a:rPr lang="en-US" sz="2400" b="0" i="0" dirty="0">
                <a:effectLst/>
              </a:rPr>
              <a:t>UK Biobank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Hosted on </a:t>
            </a:r>
            <a:r>
              <a:rPr lang="en-US" sz="2400" dirty="0">
                <a:hlinkClick r:id="rId4"/>
              </a:rPr>
              <a:t>https://edelgene.niehs.nih.gov/vla</a:t>
            </a:r>
            <a:endParaRPr lang="en-US" sz="24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975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107AF-3215-45F7-ACE3-98D1A4240C89}"/>
              </a:ext>
            </a:extLst>
          </p:cNvPr>
          <p:cNvSpPr txBox="1"/>
          <p:nvPr/>
        </p:nvSpPr>
        <p:spPr>
          <a:xfrm>
            <a:off x="0" y="1008123"/>
            <a:ext cx="12192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working on the manuscript with Alison.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optimize computation pipeline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split UKBB and VLA related workflow, so the latter is now semi-portable.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will port the VLA-catalog workflow to experts in SCIOME.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split genotype more evenly for naive paralleled computation.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move computation from NIH/BIOWULF to NIEHS/SCIAGE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Working with John and Frank to speed up linear algebra.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Improve the robustness of VLA R-package.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C9348D-906A-48FE-9754-39C392C4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8122"/>
          </a:xfrm>
        </p:spPr>
        <p:txBody>
          <a:bodyPr>
            <a:normAutofit/>
          </a:bodyPr>
          <a:lstStyle/>
          <a:p>
            <a:r>
              <a:rPr lang="en-US" sz="4800" b="1" dirty="0"/>
              <a:t>Current state of VLA-catalog project</a:t>
            </a:r>
          </a:p>
        </p:txBody>
      </p:sp>
    </p:spTree>
    <p:extLst>
      <p:ext uri="{BB962C8B-B14F-4D97-AF65-F5344CB8AC3E}">
        <p14:creationId xmlns:p14="http://schemas.microsoft.com/office/powerpoint/2010/main" val="109135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0E15-7407-4F60-9F17-D23CCBA33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1084152"/>
          </a:xfrm>
        </p:spPr>
        <p:txBody>
          <a:bodyPr/>
          <a:lstStyle/>
          <a:p>
            <a:r>
              <a:rPr lang="en-US" dirty="0"/>
              <a:t>VLA-Catalog on PEGS (Freeze V2)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E4646-8027-452D-9C30-469C1C030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02408"/>
            <a:ext cx="12192000" cy="5755592"/>
          </a:xfrm>
        </p:spPr>
        <p:txBody>
          <a:bodyPr/>
          <a:lstStyle/>
          <a:p>
            <a:r>
              <a:rPr lang="en-US" dirty="0"/>
              <a:t>Refer to the </a:t>
            </a:r>
            <a:r>
              <a:rPr lang="en-US" dirty="0">
                <a:solidFill>
                  <a:srgbClr val="FF0000"/>
                </a:solidFill>
              </a:rPr>
              <a:t>polygenic risk score</a:t>
            </a:r>
            <a:r>
              <a:rPr lang="en-US" dirty="0"/>
              <a:t> (PRS) as</a:t>
            </a:r>
          </a:p>
          <a:p>
            <a:pPr lvl="1"/>
            <a:r>
              <a:rPr lang="en-US" dirty="0"/>
              <a:t>sum of PEGS genome weighted by GWAS statistics, adjusting LD.</a:t>
            </a:r>
          </a:p>
          <a:p>
            <a:pPr lvl="1"/>
            <a:r>
              <a:rPr lang="en-US" dirty="0"/>
              <a:t>GWAS statistics are available on the EBI GWAS catalog</a:t>
            </a:r>
          </a:p>
          <a:p>
            <a:r>
              <a:rPr lang="en-US" dirty="0"/>
              <a:t>Also, refer to the </a:t>
            </a:r>
            <a:r>
              <a:rPr lang="en-US" dirty="0">
                <a:solidFill>
                  <a:srgbClr val="FF0000"/>
                </a:solidFill>
              </a:rPr>
              <a:t>environmental risk score</a:t>
            </a:r>
            <a:r>
              <a:rPr lang="en-US" dirty="0"/>
              <a:t> (ERS) as</a:t>
            </a:r>
          </a:p>
          <a:p>
            <a:pPr lvl="1"/>
            <a:r>
              <a:rPr lang="en-US" dirty="0"/>
              <a:t>sum of PEGS exposome weighted by EWAS statistics.</a:t>
            </a:r>
          </a:p>
          <a:p>
            <a:pPr lvl="1"/>
            <a:r>
              <a:rPr lang="en-US" dirty="0"/>
              <a:t>EWAS statistics are pre-calculated by Dillon.</a:t>
            </a:r>
          </a:p>
          <a:p>
            <a:pPr lvl="1"/>
            <a:r>
              <a:rPr lang="en-US" dirty="0"/>
              <a:t>explain disease risk with PRS, ERS, and combined.</a:t>
            </a:r>
          </a:p>
          <a:p>
            <a:r>
              <a:rPr lang="en-US" dirty="0"/>
              <a:t>Calculate an </a:t>
            </a:r>
            <a:r>
              <a:rPr lang="en-US" dirty="0">
                <a:solidFill>
                  <a:srgbClr val="FF0000"/>
                </a:solidFill>
              </a:rPr>
              <a:t>interaction risk score</a:t>
            </a:r>
            <a:r>
              <a:rPr lang="en-US" dirty="0"/>
              <a:t> (IRS) as</a:t>
            </a:r>
          </a:p>
          <a:p>
            <a:pPr lvl="1"/>
            <a:r>
              <a:rPr lang="en-US" dirty="0"/>
              <a:t>sum of PEGS genotype weighted by VLA statistics, adjusting LD.</a:t>
            </a:r>
          </a:p>
          <a:p>
            <a:pPr lvl="1"/>
            <a:r>
              <a:rPr lang="en-US" dirty="0"/>
              <a:t>VLA statistics are available in the NIEHS VLA-catalog.</a:t>
            </a:r>
          </a:p>
          <a:p>
            <a:r>
              <a:rPr lang="en-US" dirty="0"/>
              <a:t>explain disease risk with PRS, ERS, and IRS</a:t>
            </a:r>
          </a:p>
          <a:p>
            <a:pPr lvl="1"/>
            <a:r>
              <a:rPr lang="en-US" dirty="0"/>
              <a:t>Risk = SEX + AGE + ... + PRS + ERS + IRS + f(PRS, ERS, IRS)</a:t>
            </a:r>
          </a:p>
          <a:p>
            <a:pPr lvl="1"/>
            <a:r>
              <a:rPr lang="en-US" dirty="0"/>
              <a:t>An analog of GE-WAS study: Y = X + g + e + </a:t>
            </a:r>
            <a:r>
              <a:rPr lang="en-US" dirty="0" err="1"/>
              <a:t>ge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59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355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VLA-catalog: Variance loci analysis </vt:lpstr>
      <vt:lpstr>PowerPoint Presentation</vt:lpstr>
      <vt:lpstr>Current state of VLA-catalog project</vt:lpstr>
      <vt:lpstr>VLA-Catalog on PEGS (Freeze V2)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VLA-catalog: Variance loci analysis </dc:title>
  <dc:creator>Tong, Xiaoran (NIH/NIEHS) [F]</dc:creator>
  <cp:lastModifiedBy>Tong, Xiaoran (NIH/NIEHS) [F]</cp:lastModifiedBy>
  <cp:revision>3</cp:revision>
  <dcterms:created xsi:type="dcterms:W3CDTF">2022-01-21T15:10:05Z</dcterms:created>
  <dcterms:modified xsi:type="dcterms:W3CDTF">2022-03-22T16:48:00Z</dcterms:modified>
</cp:coreProperties>
</file>