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13AED35-8535-449E-8776-D49341C410E6}">
          <p14:sldIdLst>
            <p14:sldId id="256"/>
            <p14:sldId id="274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B8919-5AE0-46A8-9478-0948B4E976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8888D7-5519-4578-9DA5-DE589655F2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B4CE08-8923-40C0-8699-9F51B8640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43E6-4056-485B-8FF0-515C6393E4C5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3C496-DA1C-4081-B131-F0E47C7FD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64BAEC-B1C0-427C-A8EA-CAB2EC3C0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D9E3-3A39-4814-9152-E9A189E9E9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02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24C6F-9CAE-4801-BFA3-503741CF0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EEAD7B-A7EC-4532-B779-04197AEF4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B2F24-5D7E-424E-B402-6073ED354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43E6-4056-485B-8FF0-515C6393E4C5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AF4171-1BFE-4AC7-B5BC-8B48326E9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E71486-F6E5-4701-AEAB-32A5C3AAF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D9E3-3A39-4814-9152-E9A189E9E9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677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B3D58F-B73C-43B9-87FD-8F6D4B2945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249F65-5617-4469-BCCD-32B74E809F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2FD67-45C5-40BC-92A1-8A35DB97B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43E6-4056-485B-8FF0-515C6393E4C5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37FC4F-8200-4C58-9FE7-1DD586DE6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A956E-951C-4872-810D-190CA6C6E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D9E3-3A39-4814-9152-E9A189E9E9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435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F7E66-7A60-41D3-9F6F-6EB5A21D0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0C42EB-F07A-442D-B435-8B14218E5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82B2E-0B58-43E2-ABC3-C4042F276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43E6-4056-485B-8FF0-515C6393E4C5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E9730-14EB-47FF-B322-233B7005F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7221D-85F3-4895-B8B1-93C20BD2A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D9E3-3A39-4814-9152-E9A189E9E9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208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49CDC-7A76-4E1A-BF87-B720B6E16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2445C8-8538-4E2F-A564-3B3C716BD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A7456-35BD-407C-AB08-0948DD8D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43E6-4056-485B-8FF0-515C6393E4C5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77BB07-2BBF-4109-AB59-C0EC5172C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885E5-86B1-4CB9-9C75-372B0906F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D9E3-3A39-4814-9152-E9A189E9E9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70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0374E-FECB-41CB-86D5-63629B42A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9D097-EA2E-40A0-837E-46AF6FF91B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38454F-824E-4FE5-AABB-C325D32038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54C9D-4C61-46B4-A5C5-2B6725917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43E6-4056-485B-8FF0-515C6393E4C5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739F8D-8156-4E55-9276-3B28F76BA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8EA3B5-608C-4C0A-B4C9-031F88AD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D9E3-3A39-4814-9152-E9A189E9E9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055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62A5A-5A6E-4F98-BAA0-49C18DB9B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93DB1A-37E9-4680-9696-A790D60BA5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0E5126-4072-4288-8D7D-F1511867EF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387039-C44F-433C-A9CC-6116F1744C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9015B4-5DB9-46F5-BB78-BD4573E7EE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03F2ED-B220-470F-8A90-A9BD9BCD3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43E6-4056-485B-8FF0-515C6393E4C5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461EF4-C9A9-4E4D-ADAA-13A178EE7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49AECF-F61E-43E7-AEC7-FF6384F21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D9E3-3A39-4814-9152-E9A189E9E9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09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64CBC-FC21-48D7-ABE5-B7CC89B28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F4B3E9-EA34-4E43-A997-0074720DA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43E6-4056-485B-8FF0-515C6393E4C5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805123-982E-45AB-8281-4175EB905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19CC48-A168-4E9E-A014-334E7833B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D9E3-3A39-4814-9152-E9A189E9E9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482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D5F00D-36C9-45EA-AE7F-015D830C8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43E6-4056-485B-8FF0-515C6393E4C5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40D6E4-6D66-4E28-AE8F-D33B0E89E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E5B83A-5B0E-45D7-8058-B5EFBDA9C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D9E3-3A39-4814-9152-E9A189E9E9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428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436C0-2FFA-4749-B781-120033BEE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CFE70-E285-4E31-890F-23B43A7BB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636E01-2F20-4324-A0CB-22935D50C9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6DCBD-7FCE-4DFA-9289-579EA9552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43E6-4056-485B-8FF0-515C6393E4C5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6E4AA8-E2C0-4083-B746-3B9CD74F0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8F8C45-6867-49CE-B727-8507686B6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D9E3-3A39-4814-9152-E9A189E9E9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092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C1DEF-0C4B-48D0-8D58-47E95F694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A5F8C0-3984-4B88-8431-AF7A3F8A12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9C6203-136E-45FB-87CA-13A14394F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D36BD7-0CF1-49F8-BC8C-3F8920AFD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C43E6-4056-485B-8FF0-515C6393E4C5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10F503-F180-4771-9492-F47256736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4A140E-D2F7-41B6-8C6B-DD5D4EA91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D9E3-3A39-4814-9152-E9A189E9E9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246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00CC35-E230-4C87-B45D-6CFC29E98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20F16E-D7DA-41CB-8442-B3F3AB439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7CF27-D070-4D14-8471-67AD4FD83B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C43E6-4056-485B-8FF0-515C6393E4C5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194D84-9516-4D38-8581-92CF80E791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D08A0-BDE7-4C1D-A2F7-06447F4E72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FD9E3-3A39-4814-9152-E9A189E9E9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68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delgene.niehs.nih.gov/vl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A85ED-41B9-424B-9682-94AE042BBF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Create VLA Catalog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23107F-3C1B-49AF-8F8A-B376A5D5E8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Computation workflow and future work</a:t>
            </a:r>
          </a:p>
        </p:txBody>
      </p:sp>
    </p:spTree>
    <p:extLst>
      <p:ext uri="{BB962C8B-B14F-4D97-AF65-F5344CB8AC3E}">
        <p14:creationId xmlns:p14="http://schemas.microsoft.com/office/powerpoint/2010/main" val="1220575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E1107AF-3215-45F7-ACE3-98D1A4240C89}"/>
              </a:ext>
            </a:extLst>
          </p:cNvPr>
          <p:cNvSpPr txBox="1"/>
          <p:nvPr/>
        </p:nvSpPr>
        <p:spPr>
          <a:xfrm>
            <a:off x="0" y="1016951"/>
            <a:ext cx="12192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Refer to the EBI-GWAS catalog, a public database that ranks genome variants’ effect on diseases.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VLA-catalog ranks variants' potential of in GxE interaction affecting diseases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The VLA-catalog is currently hosted by NIEHS for the public, based on the UK-Biobank (UKBB).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C9348D-906A-48FE-9754-39C392C43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16950"/>
          </a:xfrm>
        </p:spPr>
        <p:txBody>
          <a:bodyPr>
            <a:normAutofit/>
          </a:bodyPr>
          <a:lstStyle/>
          <a:p>
            <a:r>
              <a:rPr lang="en-US" sz="5400" b="1" dirty="0"/>
              <a:t>VLA-catalog: Variance loci analysis </a:t>
            </a:r>
          </a:p>
        </p:txBody>
      </p:sp>
      <p:pic>
        <p:nvPicPr>
          <p:cNvPr id="4" name="Picture 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F75F05A5-52F3-4843-820B-394262A7CA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461" y="4427833"/>
            <a:ext cx="11937078" cy="202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621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F59B3A4B-7971-4412-9AC2-B916D915E66E}"/>
              </a:ext>
            </a:extLst>
          </p:cNvPr>
          <p:cNvCxnSpPr>
            <a:cxnSpLocks/>
          </p:cNvCxnSpPr>
          <p:nvPr/>
        </p:nvCxnSpPr>
        <p:spPr>
          <a:xfrm>
            <a:off x="96797" y="2005614"/>
            <a:ext cx="11941232" cy="0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6902BD9-4AC7-4847-A0B7-3FA48ADDF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011"/>
            <a:ext cx="12192000" cy="826355"/>
          </a:xfrm>
        </p:spPr>
        <p:txBody>
          <a:bodyPr>
            <a:normAutofit/>
          </a:bodyPr>
          <a:lstStyle/>
          <a:p>
            <a:r>
              <a:rPr lang="en-US" sz="4800" b="1" dirty="0"/>
              <a:t>Workflow to create VLA Catalog (one ancestry)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E25793-CF54-4B44-8D75-2E40C940EC20}"/>
              </a:ext>
            </a:extLst>
          </p:cNvPr>
          <p:cNvSpPr/>
          <p:nvPr/>
        </p:nvSpPr>
        <p:spPr>
          <a:xfrm>
            <a:off x="113990" y="1104287"/>
            <a:ext cx="1243584" cy="738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>
            <a:spAutoFit/>
          </a:bodyPr>
          <a:lstStyle/>
          <a:p>
            <a:pPr algn="ctr"/>
            <a:r>
              <a:rPr lang="en-US" dirty="0"/>
              <a:t>UKBB (N=500K)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AEB6C8-2C33-4CC8-AC24-9AC9B3DCFD86}"/>
              </a:ext>
            </a:extLst>
          </p:cNvPr>
          <p:cNvSpPr/>
          <p:nvPr/>
        </p:nvSpPr>
        <p:spPr>
          <a:xfrm>
            <a:off x="5121841" y="1104287"/>
            <a:ext cx="2423160" cy="738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spAutoFit/>
          </a:bodyPr>
          <a:lstStyle/>
          <a:p>
            <a:pPr algn="ctr"/>
            <a:r>
              <a:rPr lang="en-US" dirty="0"/>
              <a:t>Phenome (N x 3273) Genome (N x 11M)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C0CAF3A-70C6-42D8-8C2B-2146F7A85512}"/>
              </a:ext>
            </a:extLst>
          </p:cNvPr>
          <p:cNvCxnSpPr>
            <a:cxnSpLocks/>
            <a:stCxn id="4" idx="3"/>
            <a:endCxn id="12" idx="1"/>
          </p:cNvCxnSpPr>
          <p:nvPr/>
        </p:nvCxnSpPr>
        <p:spPr>
          <a:xfrm>
            <a:off x="1357574" y="1473619"/>
            <a:ext cx="111215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5F830C5-18A0-4200-BDE5-79CD73A4C2E9}"/>
              </a:ext>
            </a:extLst>
          </p:cNvPr>
          <p:cNvSpPr/>
          <p:nvPr/>
        </p:nvSpPr>
        <p:spPr>
          <a:xfrm>
            <a:off x="2469732" y="1064997"/>
            <a:ext cx="1859280" cy="8172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>
            <a:spAutoFit/>
          </a:bodyPr>
          <a:lstStyle/>
          <a:p>
            <a:pPr algn="ctr"/>
            <a:r>
              <a:rPr lang="en-US" dirty="0"/>
              <a:t>Data Management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822174D-E298-4415-BB73-FCB0F94282C2}"/>
              </a:ext>
            </a:extLst>
          </p:cNvPr>
          <p:cNvCxnSpPr>
            <a:cxnSpLocks/>
            <a:stCxn id="12" idx="3"/>
            <a:endCxn id="5" idx="1"/>
          </p:cNvCxnSpPr>
          <p:nvPr/>
        </p:nvCxnSpPr>
        <p:spPr>
          <a:xfrm flipV="1">
            <a:off x="4329012" y="1473619"/>
            <a:ext cx="79282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74F846B-1FA3-4443-B9CA-A3386CEF369D}"/>
              </a:ext>
            </a:extLst>
          </p:cNvPr>
          <p:cNvCxnSpPr>
            <a:cxnSpLocks/>
            <a:stCxn id="5" idx="3"/>
            <a:endCxn id="28" idx="0"/>
          </p:cNvCxnSpPr>
          <p:nvPr/>
        </p:nvCxnSpPr>
        <p:spPr>
          <a:xfrm>
            <a:off x="7545001" y="1473619"/>
            <a:ext cx="3871236" cy="30336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E41A71A-DB8B-4A3A-827C-41AFFA33AE92}"/>
              </a:ext>
            </a:extLst>
          </p:cNvPr>
          <p:cNvSpPr/>
          <p:nvPr/>
        </p:nvSpPr>
        <p:spPr>
          <a:xfrm>
            <a:off x="10794445" y="1776984"/>
            <a:ext cx="1243584" cy="4086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QC for VLA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A1FE6756-0B40-446A-A7E9-C731FADC3C55}"/>
              </a:ext>
            </a:extLst>
          </p:cNvPr>
          <p:cNvCxnSpPr>
            <a:cxnSpLocks/>
            <a:stCxn id="294" idx="1"/>
            <a:endCxn id="211" idx="3"/>
          </p:cNvCxnSpPr>
          <p:nvPr/>
        </p:nvCxnSpPr>
        <p:spPr>
          <a:xfrm flipH="1" flipV="1">
            <a:off x="8535700" y="3174735"/>
            <a:ext cx="465914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CCA8828F-51A3-461E-9756-CCC58CEEFF50}"/>
              </a:ext>
            </a:extLst>
          </p:cNvPr>
          <p:cNvGrpSpPr/>
          <p:nvPr/>
        </p:nvGrpSpPr>
        <p:grpSpPr>
          <a:xfrm>
            <a:off x="3369616" y="2324935"/>
            <a:ext cx="1680841" cy="1699600"/>
            <a:chOff x="4317414" y="2669508"/>
            <a:chExt cx="2026764" cy="1699600"/>
          </a:xfrm>
        </p:grpSpPr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1EF6C24C-49E1-44D9-BF78-F5F0C5EDB8D8}"/>
                </a:ext>
              </a:extLst>
            </p:cNvPr>
            <p:cNvSpPr/>
            <p:nvPr/>
          </p:nvSpPr>
          <p:spPr>
            <a:xfrm>
              <a:off x="4317414" y="2669508"/>
              <a:ext cx="2026764" cy="1699600"/>
            </a:xfrm>
            <a:prstGeom prst="roundRect">
              <a:avLst>
                <a:gd name="adj" fmla="val 10629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>
              <a:noAutofit/>
            </a:bodyPr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Split VLA scan</a:t>
              </a:r>
            </a:p>
          </p:txBody>
        </p:sp>
        <p:sp>
          <p:nvSpPr>
            <p:cNvPr id="66" name="Rectangle: Rounded Corners 65">
              <a:extLst>
                <a:ext uri="{FF2B5EF4-FFF2-40B4-BE49-F238E27FC236}">
                  <a16:creationId xmlns:a16="http://schemas.microsoft.com/office/drawing/2014/main" id="{E3305011-441C-4039-B506-DFB678256C6E}"/>
                </a:ext>
              </a:extLst>
            </p:cNvPr>
            <p:cNvSpPr/>
            <p:nvPr/>
          </p:nvSpPr>
          <p:spPr>
            <a:xfrm>
              <a:off x="4397818" y="3066061"/>
              <a:ext cx="1871792" cy="27241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spAutoFit/>
            </a:bodyPr>
            <a:lstStyle/>
            <a:p>
              <a:pPr algn="ctr"/>
              <a:r>
                <a:rPr lang="en-US" sz="1600" dirty="0"/>
                <a:t>SCN(Y, X, G[1], M)</a:t>
              </a:r>
            </a:p>
          </p:txBody>
        </p:sp>
        <p:sp>
          <p:nvSpPr>
            <p:cNvPr id="91" name="Rectangle: Rounded Corners 90">
              <a:extLst>
                <a:ext uri="{FF2B5EF4-FFF2-40B4-BE49-F238E27FC236}">
                  <a16:creationId xmlns:a16="http://schemas.microsoft.com/office/drawing/2014/main" id="{941FF4F2-9F9D-4368-8A04-615049225EF8}"/>
                </a:ext>
              </a:extLst>
            </p:cNvPr>
            <p:cNvSpPr/>
            <p:nvPr/>
          </p:nvSpPr>
          <p:spPr>
            <a:xfrm>
              <a:off x="4397818" y="3433416"/>
              <a:ext cx="1871792" cy="27241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spAutoFit/>
            </a:bodyPr>
            <a:lstStyle/>
            <a:p>
              <a:pPr algn="ctr"/>
              <a:r>
                <a:rPr lang="en-US" sz="1600" dirty="0"/>
                <a:t>SCN(Y, X, G[2], M)</a:t>
              </a:r>
            </a:p>
          </p:txBody>
        </p:sp>
        <p:sp>
          <p:nvSpPr>
            <p:cNvPr id="92" name="Rectangle: Rounded Corners 91">
              <a:extLst>
                <a:ext uri="{FF2B5EF4-FFF2-40B4-BE49-F238E27FC236}">
                  <a16:creationId xmlns:a16="http://schemas.microsoft.com/office/drawing/2014/main" id="{D09358D2-1CF4-4D59-9FE0-CBA266B914BA}"/>
                </a:ext>
              </a:extLst>
            </p:cNvPr>
            <p:cNvSpPr/>
            <p:nvPr/>
          </p:nvSpPr>
          <p:spPr>
            <a:xfrm>
              <a:off x="4407308" y="3978461"/>
              <a:ext cx="1871792" cy="27241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spAutoFit/>
            </a:bodyPr>
            <a:lstStyle/>
            <a:p>
              <a:pPr algn="ctr"/>
              <a:r>
                <a:rPr lang="en-US" sz="1600" dirty="0"/>
                <a:t>SCN(Y, X, G[q], M)</a:t>
              </a: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A957FCE2-06F3-4E83-9BB9-E86018E02B7E}"/>
                </a:ext>
              </a:extLst>
            </p:cNvPr>
            <p:cNvSpPr txBox="1"/>
            <p:nvPr/>
          </p:nvSpPr>
          <p:spPr>
            <a:xfrm>
              <a:off x="5192296" y="3779189"/>
              <a:ext cx="276999" cy="251031"/>
            </a:xfrm>
            <a:prstGeom prst="rect">
              <a:avLst/>
            </a:prstGeom>
            <a:noFill/>
          </p:spPr>
          <p:txBody>
            <a:bodyPr vert="vert" wrap="square" lIns="0" tIns="0" rIns="0" bIns="0" rtlCol="0" anchor="ctr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</p:grp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DFBB2A05-3C55-49CD-A255-5D6E1CB942A9}"/>
              </a:ext>
            </a:extLst>
          </p:cNvPr>
          <p:cNvCxnSpPr>
            <a:cxnSpLocks/>
            <a:stCxn id="211" idx="1"/>
            <a:endCxn id="101" idx="3"/>
          </p:cNvCxnSpPr>
          <p:nvPr/>
        </p:nvCxnSpPr>
        <p:spPr>
          <a:xfrm flipH="1">
            <a:off x="5050457" y="3174735"/>
            <a:ext cx="4659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A08A9064-4A6D-45FD-8D6A-F0524CECC248}"/>
              </a:ext>
            </a:extLst>
          </p:cNvPr>
          <p:cNvGrpSpPr/>
          <p:nvPr/>
        </p:nvGrpSpPr>
        <p:grpSpPr>
          <a:xfrm>
            <a:off x="956644" y="2127911"/>
            <a:ext cx="1947057" cy="2093649"/>
            <a:chOff x="1759012" y="2171466"/>
            <a:chExt cx="2026763" cy="2093649"/>
          </a:xfrm>
        </p:grpSpPr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A402A7B5-78D7-46E6-A768-CC66766E7FA3}"/>
                </a:ext>
              </a:extLst>
            </p:cNvPr>
            <p:cNvSpPr/>
            <p:nvPr/>
          </p:nvSpPr>
          <p:spPr>
            <a:xfrm>
              <a:off x="1759012" y="2171466"/>
              <a:ext cx="2026763" cy="209364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Split Reports</a:t>
              </a:r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94FAC307-E9CF-49D1-A404-A30464FEC6CE}"/>
                </a:ext>
              </a:extLst>
            </p:cNvPr>
            <p:cNvSpPr/>
            <p:nvPr/>
          </p:nvSpPr>
          <p:spPr>
            <a:xfrm>
              <a:off x="1830848" y="3068520"/>
              <a:ext cx="1897281" cy="4308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0" rIns="0" bIns="0" rtlCol="0" anchor="ctr">
              <a:spAutoFit/>
            </a:bodyPr>
            <a:lstStyle/>
            <a:p>
              <a:r>
                <a:rPr lang="en-US" sz="1400" dirty="0"/>
                <a:t>reports for G[2]/</a:t>
              </a:r>
            </a:p>
            <a:p>
              <a:r>
                <a:rPr lang="en-US" sz="1400" dirty="0"/>
                <a:t>└ phe1.gzt  phe2.gzt  …</a:t>
              </a: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4EA5F3A1-0F5C-4A24-A57F-B80886432A16}"/>
                </a:ext>
              </a:extLst>
            </p:cNvPr>
            <p:cNvSpPr/>
            <p:nvPr/>
          </p:nvSpPr>
          <p:spPr>
            <a:xfrm>
              <a:off x="1830848" y="3743208"/>
              <a:ext cx="1897281" cy="4308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0" rIns="0" bIns="0" rtlCol="0" anchor="ctr">
              <a:spAutoFit/>
            </a:bodyPr>
            <a:lstStyle/>
            <a:p>
              <a:r>
                <a:rPr lang="en-US" sz="1400" dirty="0"/>
                <a:t>reports for G[q]/</a:t>
              </a:r>
            </a:p>
            <a:p>
              <a:r>
                <a:rPr lang="en-US" sz="1400" dirty="0"/>
                <a:t>└ phe1.gzt  phe2.gzt  …</a:t>
              </a: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40DF44CB-6498-4B81-B1E4-EE2215DFC41F}"/>
                </a:ext>
              </a:extLst>
            </p:cNvPr>
            <p:cNvSpPr txBox="1"/>
            <p:nvPr/>
          </p:nvSpPr>
          <p:spPr>
            <a:xfrm>
              <a:off x="2675160" y="3533153"/>
              <a:ext cx="276999" cy="260632"/>
            </a:xfrm>
            <a:prstGeom prst="rect">
              <a:avLst/>
            </a:prstGeom>
            <a:noFill/>
          </p:spPr>
          <p:txBody>
            <a:bodyPr vert="vert" wrap="square" lIns="0" tIns="0" rIns="0" bIns="0" rtlCol="0" anchor="ctr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A28959AA-EB8E-4733-BA8A-FE3A2D5A26D3}"/>
                </a:ext>
              </a:extLst>
            </p:cNvPr>
            <p:cNvSpPr/>
            <p:nvPr/>
          </p:nvSpPr>
          <p:spPr>
            <a:xfrm>
              <a:off x="1830848" y="2542067"/>
              <a:ext cx="1897281" cy="4308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0" rIns="0" bIns="0" rtlCol="0" anchor="ctr">
              <a:spAutoFit/>
            </a:bodyPr>
            <a:lstStyle/>
            <a:p>
              <a:r>
                <a:rPr lang="en-US" sz="1400" dirty="0"/>
                <a:t>reports for G[1]/</a:t>
              </a:r>
            </a:p>
            <a:p>
              <a:r>
                <a:rPr lang="en-US" sz="1400" dirty="0"/>
                <a:t>└ phe1.gzt  phe2.gzt  …</a:t>
              </a:r>
            </a:p>
          </p:txBody>
        </p:sp>
      </p:grpSp>
      <p:cxnSp>
        <p:nvCxnSpPr>
          <p:cNvPr id="153" name="Straight Arrow Connector 152">
            <a:extLst>
              <a:ext uri="{FF2B5EF4-FFF2-40B4-BE49-F238E27FC236}">
                <a16:creationId xmlns:a16="http://schemas.microsoft.com/office/drawing/2014/main" id="{CFB013A7-8EF3-47F2-AE22-41981E8A7228}"/>
              </a:ext>
            </a:extLst>
          </p:cNvPr>
          <p:cNvCxnSpPr>
            <a:cxnSpLocks/>
            <a:stCxn id="101" idx="1"/>
            <a:endCxn id="140" idx="3"/>
          </p:cNvCxnSpPr>
          <p:nvPr/>
        </p:nvCxnSpPr>
        <p:spPr>
          <a:xfrm flipH="1">
            <a:off x="2903701" y="3174735"/>
            <a:ext cx="46591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Rectangle: Rounded Corners 155">
            <a:extLst>
              <a:ext uri="{FF2B5EF4-FFF2-40B4-BE49-F238E27FC236}">
                <a16:creationId xmlns:a16="http://schemas.microsoft.com/office/drawing/2014/main" id="{D19546F8-AF4E-4EEA-A490-7443C21BCE2E}"/>
              </a:ext>
            </a:extLst>
          </p:cNvPr>
          <p:cNvSpPr/>
          <p:nvPr/>
        </p:nvSpPr>
        <p:spPr>
          <a:xfrm rot="16200000">
            <a:off x="-338758" y="2987450"/>
            <a:ext cx="1318458" cy="3745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600" dirty="0"/>
              <a:t>Reorganize</a:t>
            </a:r>
          </a:p>
        </p:txBody>
      </p:sp>
      <p:sp>
        <p:nvSpPr>
          <p:cNvPr id="179" name="Rectangle: Rounded Corners 178">
            <a:extLst>
              <a:ext uri="{FF2B5EF4-FFF2-40B4-BE49-F238E27FC236}">
                <a16:creationId xmlns:a16="http://schemas.microsoft.com/office/drawing/2014/main" id="{3822B563-053F-4DEE-8787-A36E5AF3C013}"/>
              </a:ext>
            </a:extLst>
          </p:cNvPr>
          <p:cNvSpPr/>
          <p:nvPr/>
        </p:nvSpPr>
        <p:spPr>
          <a:xfrm>
            <a:off x="4721595" y="4946553"/>
            <a:ext cx="1735536" cy="7150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Sort &amp; subset</a:t>
            </a:r>
          </a:p>
          <a:p>
            <a:pPr algn="ctr"/>
            <a:r>
              <a:rPr lang="en-US" dirty="0"/>
              <a:t>Release</a:t>
            </a:r>
          </a:p>
        </p:txBody>
      </p:sp>
      <p:cxnSp>
        <p:nvCxnSpPr>
          <p:cNvPr id="199" name="Straight Arrow Connector 198">
            <a:extLst>
              <a:ext uri="{FF2B5EF4-FFF2-40B4-BE49-F238E27FC236}">
                <a16:creationId xmlns:a16="http://schemas.microsoft.com/office/drawing/2014/main" id="{AA96FBC8-1575-4654-8737-9B00A0FD6112}"/>
              </a:ext>
            </a:extLst>
          </p:cNvPr>
          <p:cNvCxnSpPr>
            <a:cxnSpLocks/>
            <a:stCxn id="140" idx="1"/>
            <a:endCxn id="156" idx="2"/>
          </p:cNvCxnSpPr>
          <p:nvPr/>
        </p:nvCxnSpPr>
        <p:spPr>
          <a:xfrm flipH="1">
            <a:off x="507757" y="3174736"/>
            <a:ext cx="4488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Arrow Connector 24">
            <a:extLst>
              <a:ext uri="{FF2B5EF4-FFF2-40B4-BE49-F238E27FC236}">
                <a16:creationId xmlns:a16="http://schemas.microsoft.com/office/drawing/2014/main" id="{DD1ECE2C-C9EA-4BFD-8741-1155119209A0}"/>
              </a:ext>
            </a:extLst>
          </p:cNvPr>
          <p:cNvCxnSpPr>
            <a:cxnSpLocks/>
            <a:stCxn id="156" idx="1"/>
            <a:endCxn id="162" idx="1"/>
          </p:cNvCxnSpPr>
          <p:nvPr/>
        </p:nvCxnSpPr>
        <p:spPr>
          <a:xfrm rot="16200000" flipH="1">
            <a:off x="397971" y="3756465"/>
            <a:ext cx="1470135" cy="162513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A64A60F3-6F45-44DA-A59D-84A5F412894D}"/>
              </a:ext>
            </a:extLst>
          </p:cNvPr>
          <p:cNvGrpSpPr/>
          <p:nvPr/>
        </p:nvGrpSpPr>
        <p:grpSpPr>
          <a:xfrm>
            <a:off x="5516371" y="2378170"/>
            <a:ext cx="3019329" cy="1593130"/>
            <a:chOff x="7371761" y="2007909"/>
            <a:chExt cx="3280528" cy="1593130"/>
          </a:xfrm>
        </p:grpSpPr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DF6317CD-375C-4370-B0F4-B99D007B58D6}"/>
                </a:ext>
              </a:extLst>
            </p:cNvPr>
            <p:cNvSpPr/>
            <p:nvPr/>
          </p:nvSpPr>
          <p:spPr>
            <a:xfrm>
              <a:off x="7371761" y="2007909"/>
              <a:ext cx="3280528" cy="15931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Working Data (N=410K)</a:t>
              </a:r>
            </a:p>
          </p:txBody>
        </p:sp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F2D50FD3-E873-4EEA-BE51-6AA9A8B1C02C}"/>
                </a:ext>
              </a:extLst>
            </p:cNvPr>
            <p:cNvSpPr/>
            <p:nvPr/>
          </p:nvSpPr>
          <p:spPr>
            <a:xfrm>
              <a:off x="7459439" y="2778752"/>
              <a:ext cx="1509759" cy="2769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dirty="0"/>
                <a:t>X: Covariates</a:t>
              </a:r>
            </a:p>
          </p:txBody>
        </p:sp>
        <p:sp>
          <p:nvSpPr>
            <p:cNvPr id="213" name="Rectangle 212">
              <a:extLst>
                <a:ext uri="{FF2B5EF4-FFF2-40B4-BE49-F238E27FC236}">
                  <a16:creationId xmlns:a16="http://schemas.microsoft.com/office/drawing/2014/main" id="{8F299E00-FC43-46A7-BAD7-352085986149}"/>
                </a:ext>
              </a:extLst>
            </p:cNvPr>
            <p:cNvSpPr/>
            <p:nvPr/>
          </p:nvSpPr>
          <p:spPr>
            <a:xfrm>
              <a:off x="7459439" y="2359422"/>
              <a:ext cx="1509759" cy="2769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dirty="0"/>
                <a:t>Y: Responses</a:t>
              </a:r>
            </a:p>
          </p:txBody>
        </p:sp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id="{D3F80E80-0CA1-4489-B67A-CB379AFC28E4}"/>
                </a:ext>
              </a:extLst>
            </p:cNvPr>
            <p:cNvSpPr/>
            <p:nvPr/>
          </p:nvSpPr>
          <p:spPr>
            <a:xfrm>
              <a:off x="7459439" y="3198082"/>
              <a:ext cx="1509759" cy="2769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dirty="0"/>
                <a:t>M: mask</a:t>
              </a:r>
            </a:p>
          </p:txBody>
        </p:sp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7C8FF37B-DA3C-4755-BAB4-1082C2314730}"/>
                </a:ext>
              </a:extLst>
            </p:cNvPr>
            <p:cNvSpPr/>
            <p:nvPr/>
          </p:nvSpPr>
          <p:spPr>
            <a:xfrm>
              <a:off x="9057090" y="2359422"/>
              <a:ext cx="1509759" cy="11618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rtlCol="0" anchor="t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Split Genome</a:t>
              </a:r>
            </a:p>
          </p:txBody>
        </p:sp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30F4B93B-0510-4892-BED0-9E9ECF22EBEB}"/>
                </a:ext>
              </a:extLst>
            </p:cNvPr>
            <p:cNvSpPr/>
            <p:nvPr/>
          </p:nvSpPr>
          <p:spPr>
            <a:xfrm>
              <a:off x="9134390" y="2648029"/>
              <a:ext cx="1347617" cy="2769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dirty="0"/>
                <a:t>G[1]: batch 1</a:t>
              </a:r>
            </a:p>
          </p:txBody>
        </p:sp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DFCF15C1-FC5D-40C5-AF1B-DE7FF2AFDC62}"/>
                </a:ext>
              </a:extLst>
            </p:cNvPr>
            <p:cNvSpPr/>
            <p:nvPr/>
          </p:nvSpPr>
          <p:spPr>
            <a:xfrm>
              <a:off x="9134390" y="3140491"/>
              <a:ext cx="1347617" cy="2769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dirty="0"/>
                <a:t>G[q]: batch k</a:t>
              </a:r>
            </a:p>
          </p:txBody>
        </p: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D3C78E3B-BA52-4F22-B50E-1D7200F39507}"/>
                </a:ext>
              </a:extLst>
            </p:cNvPr>
            <p:cNvSpPr txBox="1"/>
            <p:nvPr/>
          </p:nvSpPr>
          <p:spPr>
            <a:xfrm>
              <a:off x="9669698" y="2953410"/>
              <a:ext cx="276999" cy="158698"/>
            </a:xfrm>
            <a:prstGeom prst="rect">
              <a:avLst/>
            </a:prstGeom>
            <a:noFill/>
          </p:spPr>
          <p:txBody>
            <a:bodyPr vert="vert" wrap="none" lIns="0" tIns="0" rIns="0" bIns="0" rtlCol="0" anchor="ctr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</p:grpSp>
      <p:grpSp>
        <p:nvGrpSpPr>
          <p:cNvPr id="278" name="Group 277">
            <a:extLst>
              <a:ext uri="{FF2B5EF4-FFF2-40B4-BE49-F238E27FC236}">
                <a16:creationId xmlns:a16="http://schemas.microsoft.com/office/drawing/2014/main" id="{F8596731-8601-4206-A0D6-C4BEAD78579A}"/>
              </a:ext>
            </a:extLst>
          </p:cNvPr>
          <p:cNvGrpSpPr/>
          <p:nvPr/>
        </p:nvGrpSpPr>
        <p:grpSpPr>
          <a:xfrm>
            <a:off x="1945605" y="4512082"/>
            <a:ext cx="2343591" cy="1584036"/>
            <a:chOff x="1945605" y="4228999"/>
            <a:chExt cx="2343591" cy="1584036"/>
          </a:xfrm>
        </p:grpSpPr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B3953B64-8309-4511-A985-C9F28BE1C738}"/>
                </a:ext>
              </a:extLst>
            </p:cNvPr>
            <p:cNvSpPr/>
            <p:nvPr/>
          </p:nvSpPr>
          <p:spPr>
            <a:xfrm>
              <a:off x="1945605" y="4228999"/>
              <a:ext cx="2343591" cy="158403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Whole genome Catalog</a:t>
              </a: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B509DBCE-62B7-4C85-960D-3667D07B6E31}"/>
                </a:ext>
              </a:extLst>
            </p:cNvPr>
            <p:cNvSpPr txBox="1"/>
            <p:nvPr/>
          </p:nvSpPr>
          <p:spPr>
            <a:xfrm>
              <a:off x="2853278" y="5264979"/>
              <a:ext cx="276999" cy="260632"/>
            </a:xfrm>
            <a:prstGeom prst="rect">
              <a:avLst/>
            </a:prstGeom>
            <a:noFill/>
          </p:spPr>
          <p:txBody>
            <a:bodyPr vert="vert" wrap="square" lIns="0" tIns="0" rIns="0" bIns="0" rtlCol="0" anchor="ctr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16401891-2905-42D9-8CEA-11ACCB53D6BD}"/>
                </a:ext>
              </a:extLst>
            </p:cNvPr>
            <p:cNvSpPr/>
            <p:nvPr/>
          </p:nvSpPr>
          <p:spPr>
            <a:xfrm>
              <a:off x="1998139" y="4525463"/>
              <a:ext cx="1897281" cy="2769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dirty="0"/>
                <a:t>phe1.gzt</a:t>
              </a:r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78A9D16E-526A-472D-944B-AB4BD0121F02}"/>
                </a:ext>
              </a:extLst>
            </p:cNvPr>
            <p:cNvSpPr/>
            <p:nvPr/>
          </p:nvSpPr>
          <p:spPr>
            <a:xfrm>
              <a:off x="1998139" y="4895221"/>
              <a:ext cx="1897281" cy="2769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dirty="0"/>
                <a:t>phe2.gzt</a:t>
              </a:r>
            </a:p>
          </p:txBody>
        </p:sp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2739F311-C2A3-4F3E-B017-25D433FE2D7D}"/>
                </a:ext>
              </a:extLst>
            </p:cNvPr>
            <p:cNvSpPr/>
            <p:nvPr/>
          </p:nvSpPr>
          <p:spPr>
            <a:xfrm>
              <a:off x="1991044" y="5469521"/>
              <a:ext cx="1897281" cy="2769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dirty="0"/>
                <a:t>phe3273.gzt</a:t>
              </a:r>
            </a:p>
          </p:txBody>
        </p:sp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11E28E42-0C21-416C-817A-B5A0F4117978}"/>
                </a:ext>
              </a:extLst>
            </p:cNvPr>
            <p:cNvSpPr/>
            <p:nvPr/>
          </p:nvSpPr>
          <p:spPr>
            <a:xfrm rot="5400000">
              <a:off x="3472586" y="5009330"/>
              <a:ext cx="1244732" cy="2769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0" rIns="91440" bIns="0" rtlCol="0" anchor="ctr">
              <a:spAutoFit/>
            </a:bodyPr>
            <a:lstStyle/>
            <a:p>
              <a:pPr algn="ctr"/>
              <a:r>
                <a:rPr lang="en-US" dirty="0"/>
                <a:t>Meta-data</a:t>
              </a:r>
            </a:p>
          </p:txBody>
        </p:sp>
      </p:grpSp>
      <p:cxnSp>
        <p:nvCxnSpPr>
          <p:cNvPr id="252" name="Straight Arrow Connector 251">
            <a:extLst>
              <a:ext uri="{FF2B5EF4-FFF2-40B4-BE49-F238E27FC236}">
                <a16:creationId xmlns:a16="http://schemas.microsoft.com/office/drawing/2014/main" id="{0BE31459-4A76-4638-AC29-C3C5EBAC721C}"/>
              </a:ext>
            </a:extLst>
          </p:cNvPr>
          <p:cNvCxnSpPr>
            <a:cxnSpLocks/>
            <a:stCxn id="162" idx="3"/>
            <a:endCxn id="179" idx="1"/>
          </p:cNvCxnSpPr>
          <p:nvPr/>
        </p:nvCxnSpPr>
        <p:spPr>
          <a:xfrm flipV="1">
            <a:off x="4289196" y="5304098"/>
            <a:ext cx="432399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4" name="Group 283">
            <a:extLst>
              <a:ext uri="{FF2B5EF4-FFF2-40B4-BE49-F238E27FC236}">
                <a16:creationId xmlns:a16="http://schemas.microsoft.com/office/drawing/2014/main" id="{BBFC5B29-7919-4D4F-8A28-66C49533F2FC}"/>
              </a:ext>
            </a:extLst>
          </p:cNvPr>
          <p:cNvGrpSpPr/>
          <p:nvPr/>
        </p:nvGrpSpPr>
        <p:grpSpPr>
          <a:xfrm>
            <a:off x="6885542" y="4512079"/>
            <a:ext cx="2390433" cy="1584035"/>
            <a:chOff x="6885542" y="4158564"/>
            <a:chExt cx="2390433" cy="1584035"/>
          </a:xfrm>
        </p:grpSpPr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D9E2D10C-7D5B-446F-9CD4-48A81BBB8AD7}"/>
                </a:ext>
              </a:extLst>
            </p:cNvPr>
            <p:cNvSpPr/>
            <p:nvPr/>
          </p:nvSpPr>
          <p:spPr>
            <a:xfrm>
              <a:off x="6885542" y="4158564"/>
              <a:ext cx="2390433" cy="158403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Web Contents</a:t>
              </a:r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DA2A1144-0220-4081-B768-FAE02859D50D}"/>
                </a:ext>
              </a:extLst>
            </p:cNvPr>
            <p:cNvSpPr/>
            <p:nvPr/>
          </p:nvSpPr>
          <p:spPr>
            <a:xfrm>
              <a:off x="6950283" y="4465176"/>
              <a:ext cx="1897281" cy="2769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dirty="0"/>
                <a:t>URL 1</a:t>
              </a:r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3E4E875F-679D-4DE5-8188-8A15E8EBCA04}"/>
                </a:ext>
              </a:extLst>
            </p:cNvPr>
            <p:cNvSpPr/>
            <p:nvPr/>
          </p:nvSpPr>
          <p:spPr>
            <a:xfrm>
              <a:off x="6950283" y="4824788"/>
              <a:ext cx="1897281" cy="2769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dirty="0"/>
                <a:t>URL 2</a:t>
              </a:r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08063380-3F5C-42F9-93EE-137A35F00733}"/>
                </a:ext>
              </a:extLst>
            </p:cNvPr>
            <p:cNvSpPr/>
            <p:nvPr/>
          </p:nvSpPr>
          <p:spPr>
            <a:xfrm>
              <a:off x="6950282" y="5369430"/>
              <a:ext cx="1897281" cy="2769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dirty="0"/>
                <a:t>URL 3273</a:t>
              </a:r>
            </a:p>
          </p:txBody>
        </p:sp>
        <p:sp>
          <p:nvSpPr>
            <p:cNvPr id="279" name="Rectangle 278">
              <a:extLst>
                <a:ext uri="{FF2B5EF4-FFF2-40B4-BE49-F238E27FC236}">
                  <a16:creationId xmlns:a16="http://schemas.microsoft.com/office/drawing/2014/main" id="{373506EF-2B1B-45C2-AB8F-720729C2FA67}"/>
                </a:ext>
              </a:extLst>
            </p:cNvPr>
            <p:cNvSpPr/>
            <p:nvPr/>
          </p:nvSpPr>
          <p:spPr>
            <a:xfrm rot="5400000">
              <a:off x="8490175" y="4939816"/>
              <a:ext cx="1167009" cy="24622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0" rIns="91440" bIns="0" rtlCol="0" anchor="ctr">
              <a:spAutoFit/>
            </a:bodyPr>
            <a:lstStyle/>
            <a:p>
              <a:pPr algn="ctr"/>
              <a:r>
                <a:rPr lang="en-US" sz="1600" dirty="0"/>
                <a:t>Documents</a:t>
              </a:r>
            </a:p>
          </p:txBody>
        </p:sp>
      </p:grpSp>
      <p:cxnSp>
        <p:nvCxnSpPr>
          <p:cNvPr id="281" name="Straight Arrow Connector 280">
            <a:extLst>
              <a:ext uri="{FF2B5EF4-FFF2-40B4-BE49-F238E27FC236}">
                <a16:creationId xmlns:a16="http://schemas.microsoft.com/office/drawing/2014/main" id="{7E7A29BD-B252-44EE-904A-6F46B635BF43}"/>
              </a:ext>
            </a:extLst>
          </p:cNvPr>
          <p:cNvCxnSpPr>
            <a:cxnSpLocks/>
            <a:stCxn id="179" idx="3"/>
            <a:endCxn id="180" idx="1"/>
          </p:cNvCxnSpPr>
          <p:nvPr/>
        </p:nvCxnSpPr>
        <p:spPr>
          <a:xfrm flipV="1">
            <a:off x="6457131" y="5304097"/>
            <a:ext cx="42841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Connector 288">
            <a:extLst>
              <a:ext uri="{FF2B5EF4-FFF2-40B4-BE49-F238E27FC236}">
                <a16:creationId xmlns:a16="http://schemas.microsoft.com/office/drawing/2014/main" id="{2CBE0CDB-95B2-45D3-AD5A-5B1EF5F489AF}"/>
              </a:ext>
            </a:extLst>
          </p:cNvPr>
          <p:cNvCxnSpPr>
            <a:cxnSpLocks/>
          </p:cNvCxnSpPr>
          <p:nvPr/>
        </p:nvCxnSpPr>
        <p:spPr>
          <a:xfrm>
            <a:off x="53961" y="4379140"/>
            <a:ext cx="11941232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4" name="Rectangle: Rounded Corners 293">
            <a:extLst>
              <a:ext uri="{FF2B5EF4-FFF2-40B4-BE49-F238E27FC236}">
                <a16:creationId xmlns:a16="http://schemas.microsoft.com/office/drawing/2014/main" id="{CD5C063C-6548-4EA3-9AF6-067B3499D307}"/>
              </a:ext>
            </a:extLst>
          </p:cNvPr>
          <p:cNvSpPr/>
          <p:nvPr/>
        </p:nvSpPr>
        <p:spPr>
          <a:xfrm>
            <a:off x="9001614" y="2987450"/>
            <a:ext cx="1326916" cy="3745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600" dirty="0"/>
              <a:t>Preparation</a:t>
            </a:r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7A1A3DA0-42CA-41C5-85A9-1AB347895095}"/>
              </a:ext>
            </a:extLst>
          </p:cNvPr>
          <p:cNvSpPr/>
          <p:nvPr/>
        </p:nvSpPr>
        <p:spPr>
          <a:xfrm>
            <a:off x="10794445" y="2805403"/>
            <a:ext cx="1243584" cy="738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>
            <a:spAutoFit/>
          </a:bodyPr>
          <a:lstStyle/>
          <a:p>
            <a:pPr algn="ctr"/>
            <a:r>
              <a:rPr lang="en-US" dirty="0"/>
              <a:t>Portable Data</a:t>
            </a:r>
          </a:p>
        </p:txBody>
      </p:sp>
      <p:cxnSp>
        <p:nvCxnSpPr>
          <p:cNvPr id="312" name="Straight Arrow Connector 311">
            <a:extLst>
              <a:ext uri="{FF2B5EF4-FFF2-40B4-BE49-F238E27FC236}">
                <a16:creationId xmlns:a16="http://schemas.microsoft.com/office/drawing/2014/main" id="{6AD1D0E0-728E-4101-9B57-C20583C9CC99}"/>
              </a:ext>
            </a:extLst>
          </p:cNvPr>
          <p:cNvCxnSpPr>
            <a:cxnSpLocks/>
            <a:stCxn id="28" idx="2"/>
            <a:endCxn id="310" idx="0"/>
          </p:cNvCxnSpPr>
          <p:nvPr/>
        </p:nvCxnSpPr>
        <p:spPr>
          <a:xfrm>
            <a:off x="11416237" y="2185607"/>
            <a:ext cx="0" cy="6197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Arrow Connector 314">
            <a:extLst>
              <a:ext uri="{FF2B5EF4-FFF2-40B4-BE49-F238E27FC236}">
                <a16:creationId xmlns:a16="http://schemas.microsoft.com/office/drawing/2014/main" id="{C18FB0AF-9F38-496B-BE0D-A74D1589348E}"/>
              </a:ext>
            </a:extLst>
          </p:cNvPr>
          <p:cNvCxnSpPr>
            <a:cxnSpLocks/>
            <a:stCxn id="310" idx="1"/>
            <a:endCxn id="294" idx="3"/>
          </p:cNvCxnSpPr>
          <p:nvPr/>
        </p:nvCxnSpPr>
        <p:spPr>
          <a:xfrm flipH="1">
            <a:off x="10328530" y="3174735"/>
            <a:ext cx="46591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0" name="TextBox 359">
            <a:extLst>
              <a:ext uri="{FF2B5EF4-FFF2-40B4-BE49-F238E27FC236}">
                <a16:creationId xmlns:a16="http://schemas.microsoft.com/office/drawing/2014/main" id="{EB817345-72B3-4842-98F1-0FEA3C02B488}"/>
              </a:ext>
            </a:extLst>
          </p:cNvPr>
          <p:cNvSpPr txBox="1"/>
          <p:nvPr/>
        </p:nvSpPr>
        <p:spPr>
          <a:xfrm>
            <a:off x="10328530" y="805958"/>
            <a:ext cx="18630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UK Biobank</a:t>
            </a:r>
          </a:p>
        </p:txBody>
      </p:sp>
      <p:sp>
        <p:nvSpPr>
          <p:cNvPr id="361" name="TextBox 360">
            <a:extLst>
              <a:ext uri="{FF2B5EF4-FFF2-40B4-BE49-F238E27FC236}">
                <a16:creationId xmlns:a16="http://schemas.microsoft.com/office/drawing/2014/main" id="{0861B6CE-E57F-44B1-AB92-F4F001E3C2C1}"/>
              </a:ext>
            </a:extLst>
          </p:cNvPr>
          <p:cNvSpPr txBox="1"/>
          <p:nvPr/>
        </p:nvSpPr>
        <p:spPr>
          <a:xfrm>
            <a:off x="10490999" y="3787751"/>
            <a:ext cx="15041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VLA Scan</a:t>
            </a:r>
          </a:p>
        </p:txBody>
      </p:sp>
      <p:sp>
        <p:nvSpPr>
          <p:cNvPr id="362" name="TextBox 361">
            <a:extLst>
              <a:ext uri="{FF2B5EF4-FFF2-40B4-BE49-F238E27FC236}">
                <a16:creationId xmlns:a16="http://schemas.microsoft.com/office/drawing/2014/main" id="{2CAE5CB6-2207-4A13-AE76-074982F3C27D}"/>
              </a:ext>
            </a:extLst>
          </p:cNvPr>
          <p:cNvSpPr txBox="1"/>
          <p:nvPr/>
        </p:nvSpPr>
        <p:spPr>
          <a:xfrm>
            <a:off x="10093134" y="5572894"/>
            <a:ext cx="191462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VLA Catalog</a:t>
            </a:r>
          </a:p>
          <a:p>
            <a:r>
              <a:rPr lang="en-US" sz="2800" dirty="0"/>
              <a:t>Release</a:t>
            </a:r>
          </a:p>
        </p:txBody>
      </p:sp>
      <p:sp>
        <p:nvSpPr>
          <p:cNvPr id="363" name="TextBox 362">
            <a:extLst>
              <a:ext uri="{FF2B5EF4-FFF2-40B4-BE49-F238E27FC236}">
                <a16:creationId xmlns:a16="http://schemas.microsoft.com/office/drawing/2014/main" id="{C3A32D0D-8A23-4275-9F03-004712270F08}"/>
              </a:ext>
            </a:extLst>
          </p:cNvPr>
          <p:cNvSpPr txBox="1"/>
          <p:nvPr/>
        </p:nvSpPr>
        <p:spPr>
          <a:xfrm>
            <a:off x="26336" y="6175468"/>
            <a:ext cx="38633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SCN: a R script for variance loci analysis</a:t>
            </a:r>
          </a:p>
          <a:p>
            <a:r>
              <a:rPr lang="en-US" dirty="0"/>
              <a:t>GZT: g-zipped TSV file.</a:t>
            </a:r>
          </a:p>
        </p:txBody>
      </p:sp>
      <p:sp>
        <p:nvSpPr>
          <p:cNvPr id="371" name="TextBox 370">
            <a:extLst>
              <a:ext uri="{FF2B5EF4-FFF2-40B4-BE49-F238E27FC236}">
                <a16:creationId xmlns:a16="http://schemas.microsoft.com/office/drawing/2014/main" id="{BCF92B29-7F71-44ED-895C-E61EFF5B7792}"/>
              </a:ext>
            </a:extLst>
          </p:cNvPr>
          <p:cNvSpPr txBox="1"/>
          <p:nvPr/>
        </p:nvSpPr>
        <p:spPr>
          <a:xfrm>
            <a:off x="6249768" y="6129301"/>
            <a:ext cx="34284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hlinkClick r:id="rId2"/>
              </a:rPr>
              <a:t>https://edelgene.niehs.nih.gov/vla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90488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B8A3A-843B-4DD1-BF5E-0C7A65058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55802"/>
            <a:ext cx="12192000" cy="6104336"/>
          </a:xfrm>
        </p:spPr>
        <p:txBody>
          <a:bodyPr/>
          <a:lstStyle/>
          <a:p>
            <a:r>
              <a:rPr lang="en-US" sz="2800" dirty="0"/>
              <a:t>Currently</a:t>
            </a:r>
          </a:p>
          <a:p>
            <a:pPr lvl="1"/>
            <a:r>
              <a:rPr lang="en-US" dirty="0"/>
              <a:t>UK Biobank and VLA scan is managed by BCBB</a:t>
            </a:r>
          </a:p>
          <a:p>
            <a:pPr lvl="1"/>
            <a:r>
              <a:rPr lang="en-US" dirty="0"/>
              <a:t>VLA Scan is performed for 4 ancestries (inferred from ethnicity)</a:t>
            </a:r>
          </a:p>
          <a:p>
            <a:pPr lvl="1"/>
            <a:r>
              <a:rPr lang="en-US" dirty="0"/>
              <a:t>VLA-Catalog release is managed by SCIOME</a:t>
            </a:r>
          </a:p>
          <a:p>
            <a:r>
              <a:rPr lang="en-US" dirty="0"/>
              <a:t>In the future</a:t>
            </a:r>
          </a:p>
          <a:p>
            <a:pPr lvl="1"/>
            <a:r>
              <a:rPr lang="en-US" dirty="0"/>
              <a:t>SCIOME would take over VLA scan</a:t>
            </a:r>
          </a:p>
          <a:p>
            <a:pPr lvl="1"/>
            <a:r>
              <a:rPr lang="en-US" dirty="0"/>
              <a:t>Re-work parallel computation and downstream release as experts see fit.</a:t>
            </a:r>
          </a:p>
          <a:p>
            <a:pPr lvl="1"/>
            <a:r>
              <a:rPr lang="en-US" dirty="0"/>
              <a:t>Create separate catalogs for male and female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D88728C-031E-4B2F-A19F-0593EC575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012"/>
            <a:ext cx="12192000" cy="1045790"/>
          </a:xfrm>
        </p:spPr>
        <p:txBody>
          <a:bodyPr>
            <a:normAutofit/>
          </a:bodyPr>
          <a:lstStyle/>
          <a:p>
            <a:r>
              <a:rPr lang="en-US" sz="4800" b="1" dirty="0"/>
              <a:t>Current VLA-catalog project Status </a:t>
            </a:r>
          </a:p>
        </p:txBody>
      </p:sp>
    </p:spTree>
    <p:extLst>
      <p:ext uri="{BB962C8B-B14F-4D97-AF65-F5344CB8AC3E}">
        <p14:creationId xmlns:p14="http://schemas.microsoft.com/office/powerpoint/2010/main" val="543751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F95CF-979D-4A39-988C-3DA3956EF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084681"/>
          </a:xfrm>
        </p:spPr>
        <p:txBody>
          <a:bodyPr>
            <a:normAutofit/>
          </a:bodyPr>
          <a:lstStyle/>
          <a:p>
            <a:r>
              <a:rPr lang="en-US" sz="5400" b="1" dirty="0"/>
              <a:t>VLA-catalog project materials on SCIGATE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16AB8-CD15-4D0F-A4AF-C19604E0F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253330"/>
            <a:ext cx="11576115" cy="4223643"/>
          </a:xfrm>
        </p:spPr>
        <p:txBody>
          <a:bodyPr/>
          <a:lstStyle/>
          <a:p>
            <a:r>
              <a:rPr lang="en-US" dirty="0"/>
              <a:t>Project directory: </a:t>
            </a:r>
            <a:r>
              <a:rPr lang="en-US" b="1" dirty="0"/>
              <a:t>{p} = /</a:t>
            </a:r>
            <a:r>
              <a:rPr lang="en-US" b="1" dirty="0" err="1"/>
              <a:t>ddn</a:t>
            </a:r>
            <a:r>
              <a:rPr lang="en-US" b="1" dirty="0"/>
              <a:t>/gs1/group/AMR/</a:t>
            </a:r>
            <a:r>
              <a:rPr lang="en-US" b="1" dirty="0" err="1"/>
              <a:t>group_projects</a:t>
            </a:r>
            <a:r>
              <a:rPr lang="en-US" b="1" dirty="0"/>
              <a:t>/</a:t>
            </a:r>
            <a:r>
              <a:rPr lang="en-US" b="1" dirty="0" err="1"/>
              <a:t>vlc</a:t>
            </a:r>
            <a:endParaRPr lang="en-US" b="1" dirty="0"/>
          </a:p>
          <a:p>
            <a:r>
              <a:rPr lang="en-US" dirty="0"/>
              <a:t>Portable data directory: </a:t>
            </a:r>
            <a:r>
              <a:rPr lang="en-US" b="1" dirty="0"/>
              <a:t>{p}/</a:t>
            </a:r>
            <a:r>
              <a:rPr lang="en-US" b="1" dirty="0" err="1"/>
              <a:t>dat</a:t>
            </a:r>
            <a:r>
              <a:rPr lang="en-US" b="1" dirty="0"/>
              <a:t>/</a:t>
            </a:r>
          </a:p>
          <a:p>
            <a:r>
              <a:rPr lang="en-US" dirty="0"/>
              <a:t>VLA scan workflow demonstration for Irish ancestry </a:t>
            </a:r>
          </a:p>
          <a:p>
            <a:pPr lvl="1"/>
            <a:r>
              <a:rPr lang="en-US" dirty="0"/>
              <a:t>Working directory: </a:t>
            </a:r>
            <a:r>
              <a:rPr lang="en-US" b="1" dirty="0"/>
              <a:t>{p}/</a:t>
            </a:r>
            <a:r>
              <a:rPr lang="en-US" b="1" dirty="0" err="1"/>
              <a:t>wrk</a:t>
            </a:r>
            <a:r>
              <a:rPr lang="en-US" b="1" dirty="0"/>
              <a:t>/</a:t>
            </a:r>
            <a:r>
              <a:rPr lang="en-US" b="1" dirty="0" err="1"/>
              <a:t>scn</a:t>
            </a:r>
            <a:r>
              <a:rPr lang="en-US" b="1" dirty="0"/>
              <a:t>/</a:t>
            </a:r>
            <a:r>
              <a:rPr lang="en-US" b="1" dirty="0" err="1"/>
              <a:t>iri</a:t>
            </a:r>
            <a:r>
              <a:rPr lang="en-US" b="1" dirty="0"/>
              <a:t>/</a:t>
            </a:r>
          </a:p>
          <a:p>
            <a:pPr lvl="1"/>
            <a:r>
              <a:rPr lang="en-US" dirty="0"/>
              <a:t>For description, see </a:t>
            </a:r>
            <a:r>
              <a:rPr lang="en-US" b="1" dirty="0"/>
              <a:t>{p}/scn.org</a:t>
            </a:r>
            <a:r>
              <a:rPr lang="en-US" dirty="0"/>
              <a:t> or </a:t>
            </a:r>
            <a:r>
              <a:rPr lang="en-US" b="1" dirty="0"/>
              <a:t>{p}/scn.html</a:t>
            </a:r>
          </a:p>
          <a:p>
            <a:r>
              <a:rPr lang="en-US" dirty="0"/>
              <a:t>House developed software</a:t>
            </a:r>
          </a:p>
          <a:p>
            <a:pPr lvl="1"/>
            <a:r>
              <a:rPr lang="en-US" b="1" dirty="0"/>
              <a:t>{p}/pkg/</a:t>
            </a:r>
            <a:r>
              <a:rPr lang="en-US" b="1" dirty="0" err="1"/>
              <a:t>vla</a:t>
            </a:r>
            <a:r>
              <a:rPr lang="en-US" b="1" dirty="0"/>
              <a:t>_*.</a:t>
            </a:r>
            <a:r>
              <a:rPr lang="en-US" b="1" dirty="0" err="1"/>
              <a:t>gz</a:t>
            </a:r>
            <a:r>
              <a:rPr lang="en-US" dirty="0"/>
              <a:t>: R-package, essential algorithm of variance locus analysis</a:t>
            </a:r>
          </a:p>
          <a:p>
            <a:pPr lvl="1"/>
            <a:r>
              <a:rPr lang="en-US" b="1" dirty="0"/>
              <a:t>{p}/pkg/</a:t>
            </a:r>
            <a:r>
              <a:rPr lang="en-US" b="1" dirty="0" err="1"/>
              <a:t>plinkFile</a:t>
            </a:r>
            <a:r>
              <a:rPr lang="en-US" b="1" dirty="0"/>
              <a:t>_*.</a:t>
            </a:r>
            <a:r>
              <a:rPr lang="en-US" b="1" dirty="0" err="1"/>
              <a:t>gz</a:t>
            </a:r>
            <a:r>
              <a:rPr lang="en-US" dirty="0"/>
              <a:t>: R-package, genotype traverser</a:t>
            </a:r>
          </a:p>
          <a:p>
            <a:pPr lvl="1"/>
            <a:r>
              <a:rPr lang="en-US" b="1" dirty="0"/>
              <a:t>{p}/pkg/</a:t>
            </a:r>
            <a:r>
              <a:rPr lang="en-US" b="1" dirty="0" err="1"/>
              <a:t>hpcwp</a:t>
            </a:r>
            <a:r>
              <a:rPr lang="en-US" dirty="0"/>
              <a:t>: a python script to help the use of SLURM.</a:t>
            </a:r>
          </a:p>
        </p:txBody>
      </p:sp>
    </p:spTree>
    <p:extLst>
      <p:ext uri="{BB962C8B-B14F-4D97-AF65-F5344CB8AC3E}">
        <p14:creationId xmlns:p14="http://schemas.microsoft.com/office/powerpoint/2010/main" val="2376818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452</Words>
  <Application>Microsoft Office PowerPoint</Application>
  <PresentationFormat>Widescreen</PresentationFormat>
  <Paragraphs>74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Create VLA Catalog</vt:lpstr>
      <vt:lpstr>VLA-catalog: Variance loci analysis </vt:lpstr>
      <vt:lpstr>Workflow to create VLA Catalog (one ancestry)</vt:lpstr>
      <vt:lpstr>Current VLA-catalog project Status </vt:lpstr>
      <vt:lpstr>VLA-catalog project materials on SCIGATE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Create VLA Catalog</dc:title>
  <dc:creator>Tong, Xiaoran (NIH/NIEHS) [F]</dc:creator>
  <cp:lastModifiedBy>Tong, Xiaoran (NIH/NIEHS) [F]</cp:lastModifiedBy>
  <cp:revision>22</cp:revision>
  <dcterms:created xsi:type="dcterms:W3CDTF">2022-01-27T16:58:08Z</dcterms:created>
  <dcterms:modified xsi:type="dcterms:W3CDTF">2022-01-27T20:29:34Z</dcterms:modified>
</cp:coreProperties>
</file>