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4"/>
  </p:notesMasterIdLst>
  <p:handoutMasterIdLst>
    <p:handoutMasterId r:id="rId5"/>
  </p:handoutMasterIdLst>
  <p:sldIdLst>
    <p:sldId id="279" r:id="rId3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8474"/>
    <a:srgbClr val="1E4B70"/>
    <a:srgbClr val="648C28"/>
    <a:srgbClr val="286E43"/>
    <a:srgbClr val="00518E"/>
    <a:srgbClr val="338C55"/>
    <a:srgbClr val="0033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00FC89-E4D8-45B8-8AFE-B03188C50C4E}" v="9" dt="2022-03-22T17:22:38.026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9920" autoAdjust="0"/>
  </p:normalViewPr>
  <p:slideViewPr>
    <p:cSldViewPr snapToGrid="0">
      <p:cViewPr varScale="1">
        <p:scale>
          <a:sx n="112" d="100"/>
          <a:sy n="112" d="100"/>
        </p:scale>
        <p:origin x="14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Xiaoran (NIH/NIEHS) [F]" userId="888a7c56-a406-4363-a59f-54b43044321d" providerId="ADAL" clId="{6200FC89-E4D8-45B8-8AFE-B03188C50C4E}"/>
    <pc:docChg chg="undo custSel delSld modSld">
      <pc:chgData name="Tong, Xiaoran (NIH/NIEHS) [F]" userId="888a7c56-a406-4363-a59f-54b43044321d" providerId="ADAL" clId="{6200FC89-E4D8-45B8-8AFE-B03188C50C4E}" dt="2022-03-22T17:22:47.492" v="444" actId="1076"/>
      <pc:docMkLst>
        <pc:docMk/>
      </pc:docMkLst>
      <pc:sldChg chg="del">
        <pc:chgData name="Tong, Xiaoran (NIH/NIEHS) [F]" userId="888a7c56-a406-4363-a59f-54b43044321d" providerId="ADAL" clId="{6200FC89-E4D8-45B8-8AFE-B03188C50C4E}" dt="2022-03-22T17:14:09.163" v="0" actId="47"/>
        <pc:sldMkLst>
          <pc:docMk/>
          <pc:sldMk cId="0" sldId="277"/>
        </pc:sldMkLst>
      </pc:sldChg>
      <pc:sldChg chg="modSp mod">
        <pc:chgData name="Tong, Xiaoran (NIH/NIEHS) [F]" userId="888a7c56-a406-4363-a59f-54b43044321d" providerId="ADAL" clId="{6200FC89-E4D8-45B8-8AFE-B03188C50C4E}" dt="2022-03-22T17:22:47.492" v="444" actId="1076"/>
        <pc:sldMkLst>
          <pc:docMk/>
          <pc:sldMk cId="0" sldId="279"/>
        </pc:sldMkLst>
        <pc:spChg chg="mod">
          <ac:chgData name="Tong, Xiaoran (NIH/NIEHS) [F]" userId="888a7c56-a406-4363-a59f-54b43044321d" providerId="ADAL" clId="{6200FC89-E4D8-45B8-8AFE-B03188C50C4E}" dt="2022-03-22T17:22:38.026" v="442" actId="14100"/>
          <ac:spMkLst>
            <pc:docMk/>
            <pc:sldMk cId="0" sldId="279"/>
            <ac:spMk id="10243" creationId="{E8C5007A-1B64-4456-B9BD-3C1B8694E0C2}"/>
          </ac:spMkLst>
        </pc:spChg>
        <pc:picChg chg="mod">
          <ac:chgData name="Tong, Xiaoran (NIH/NIEHS) [F]" userId="888a7c56-a406-4363-a59f-54b43044321d" providerId="ADAL" clId="{6200FC89-E4D8-45B8-8AFE-B03188C50C4E}" dt="2022-03-22T17:22:47.492" v="444" actId="1076"/>
          <ac:picMkLst>
            <pc:docMk/>
            <pc:sldMk cId="0" sldId="279"/>
            <ac:picMk id="6" creationId="{68C87E9C-CB54-48AC-A06D-2A2802B7B78E}"/>
          </ac:picMkLst>
        </pc:picChg>
      </pc:sldChg>
      <pc:sldChg chg="del">
        <pc:chgData name="Tong, Xiaoran (NIH/NIEHS) [F]" userId="888a7c56-a406-4363-a59f-54b43044321d" providerId="ADAL" clId="{6200FC89-E4D8-45B8-8AFE-B03188C50C4E}" dt="2022-03-22T17:14:10.178" v="1" actId="47"/>
        <pc:sldMkLst>
          <pc:docMk/>
          <pc:sldMk cId="0" sldId="280"/>
        </pc:sldMkLst>
      </pc:sldChg>
      <pc:sldChg chg="del">
        <pc:chgData name="Tong, Xiaoran (NIH/NIEHS) [F]" userId="888a7c56-a406-4363-a59f-54b43044321d" providerId="ADAL" clId="{6200FC89-E4D8-45B8-8AFE-B03188C50C4E}" dt="2022-03-22T17:14:11.250" v="2" actId="47"/>
        <pc:sldMkLst>
          <pc:docMk/>
          <pc:sldMk cId="0" sldId="281"/>
        </pc:sldMkLst>
      </pc:sldChg>
      <pc:sldChg chg="del">
        <pc:chgData name="Tong, Xiaoran (NIH/NIEHS) [F]" userId="888a7c56-a406-4363-a59f-54b43044321d" providerId="ADAL" clId="{6200FC89-E4D8-45B8-8AFE-B03188C50C4E}" dt="2022-03-22T17:14:12.198" v="3" actId="47"/>
        <pc:sldMkLst>
          <pc:docMk/>
          <pc:sldMk cId="0" sldId="2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253479CD-3A3A-439B-83F2-D4D217B46F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3178CF07-2B5C-458A-A620-3901C6BE29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0D29CE74-C500-488C-B72D-98D79CE6A88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61" name="Rectangle 5">
            <a:extLst>
              <a:ext uri="{FF2B5EF4-FFF2-40B4-BE49-F238E27FC236}">
                <a16:creationId xmlns:a16="http://schemas.microsoft.com/office/drawing/2014/main" id="{A549FB90-EBB5-4DC6-A400-E01402D13D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C69855-513C-4AE2-A1AD-993373962A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98FC1EE5-7A89-4479-B682-80E5A05ACE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9D53584F-1AC7-4C52-AAF0-9B17C38EEB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6688" y="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C64FFC66-5FA7-41F8-87D6-17AAA9C4A8B3}" type="datetime1">
              <a:rPr lang="en-US"/>
              <a:pPr>
                <a:defRPr/>
              </a:pPr>
              <a:t>3/22/2022</a:t>
            </a:fld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05F98A8-205E-46D8-88E9-48A889AC3A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1625" y="533400"/>
            <a:ext cx="6416675" cy="481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4" name="Rectangle 6">
            <a:extLst>
              <a:ext uri="{FF2B5EF4-FFF2-40B4-BE49-F238E27FC236}">
                <a16:creationId xmlns:a16="http://schemas.microsoft.com/office/drawing/2014/main" id="{0C0167EC-5CC5-4BD9-843A-1D7734251E7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>
            <a:extLst>
              <a:ext uri="{FF2B5EF4-FFF2-40B4-BE49-F238E27FC236}">
                <a16:creationId xmlns:a16="http://schemas.microsoft.com/office/drawing/2014/main" id="{C54F9AAE-84C3-44D5-867B-CC1E386A3F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267B2E-B8D1-409F-B83D-E280FE7773E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4696" name="Rectangle 8">
            <a:extLst>
              <a:ext uri="{FF2B5EF4-FFF2-40B4-BE49-F238E27FC236}">
                <a16:creationId xmlns:a16="http://schemas.microsoft.com/office/drawing/2014/main" id="{D80FE888-02EC-458E-9FAD-B6AF034DD74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04800" y="5492750"/>
            <a:ext cx="6410325" cy="327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171450" indent="-1714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pitchFamily="-112" charset="-128"/>
      </a:defRPr>
    </a:lvl1pPr>
    <a:lvl2pPr marL="628650" indent="-1714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‒"/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085850" indent="-1714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543050" indent="-1714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‒"/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2000250" indent="-1714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A5D97AA-2621-4745-8238-2FC5521B5B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DB1F508-800F-4B49-A76A-BEA5B199F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Date Placeholder 3">
            <a:extLst>
              <a:ext uri="{FF2B5EF4-FFF2-40B4-BE49-F238E27FC236}">
                <a16:creationId xmlns:a16="http://schemas.microsoft.com/office/drawing/2014/main" id="{595C5281-7517-440F-B628-267687F444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4ECC9CF-C2B0-456C-9515-8ACF900CEA18}" type="datetime1">
              <a:rPr lang="en-US" smtClean="0"/>
              <a:pPr eaLnBrk="1" hangingPunct="1">
                <a:defRPr/>
              </a:pPr>
              <a:t>3/22/2022</a:t>
            </a:fld>
            <a:endParaRPr lang="en-US"/>
          </a:p>
        </p:txBody>
      </p:sp>
      <p:sp>
        <p:nvSpPr>
          <p:cNvPr id="16389" name="Slide Number Placeholder 4">
            <a:extLst>
              <a:ext uri="{FF2B5EF4-FFF2-40B4-BE49-F238E27FC236}">
                <a16:creationId xmlns:a16="http://schemas.microsoft.com/office/drawing/2014/main" id="{D2C9B9E3-AF3C-4D41-8B35-9318AF3C3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43D3AD0-BDA2-4E69-AEC5-0A4AFC9B95C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7D2701-2DB9-49E6-AF6A-8507B291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6459538"/>
            <a:ext cx="542607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137160" bIns="9144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sz="1100">
                <a:cs typeface="Arial" charset="0"/>
              </a:rPr>
              <a:t> National Institutes of Health • U.S. Department of Health and Human Services</a:t>
            </a:r>
          </a:p>
        </p:txBody>
      </p:sp>
      <p:pic>
        <p:nvPicPr>
          <p:cNvPr id="5" name="Picture 16">
            <a:extLst>
              <a:ext uri="{FF2B5EF4-FFF2-40B4-BE49-F238E27FC236}">
                <a16:creationId xmlns:a16="http://schemas.microsoft.com/office/drawing/2014/main" id="{82B97E56-B5F5-4037-88DA-D893E62EC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3513"/>
            <a:ext cx="8839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7175" y="1846263"/>
            <a:ext cx="8629650" cy="1470025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ctr">
              <a:defRPr lang="en-US" sz="4300">
                <a:latin typeface="Arial Narrow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5122" y="3500438"/>
            <a:ext cx="8613756" cy="17526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ctr">
              <a:buNone/>
              <a:defRPr lang="en-US" sz="2600" b="1" dirty="0">
                <a:latin typeface="Arial" pitchFamily="34" charset="0"/>
                <a:ea typeface="ＭＳ Ｐゴシック" charset="-128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40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No NIH-H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067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549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 no NIH-H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8034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899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49338"/>
            <a:ext cx="3962400" cy="48815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49338"/>
            <a:ext cx="3962400" cy="48815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770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spcBef>
                <a:spcPts val="1400"/>
              </a:spcBef>
              <a:defRPr/>
            </a:lvl2pPr>
            <a:lvl3pPr>
              <a:lnSpc>
                <a:spcPct val="90000"/>
              </a:lnSpc>
              <a:spcBef>
                <a:spcPts val="900"/>
              </a:spcBef>
              <a:defRPr/>
            </a:lvl3pPr>
            <a:lvl4pPr>
              <a:lnSpc>
                <a:spcPct val="90000"/>
              </a:lnSpc>
              <a:spcBef>
                <a:spcPts val="600"/>
              </a:spcBef>
              <a:defRPr/>
            </a:lvl4pPr>
            <a:lvl5pPr>
              <a:lnSpc>
                <a:spcPct val="9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No NIH-H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3B3979-538D-4EF6-B90F-28358909346F}"/>
              </a:ext>
            </a:extLst>
          </p:cNvPr>
          <p:cNvSpPr/>
          <p:nvPr/>
        </p:nvSpPr>
        <p:spPr>
          <a:xfrm>
            <a:off x="6351588" y="6351588"/>
            <a:ext cx="2792412" cy="506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spcBef>
                <a:spcPts val="1400"/>
              </a:spcBef>
              <a:defRPr/>
            </a:lvl2pPr>
            <a:lvl3pPr>
              <a:lnSpc>
                <a:spcPct val="90000"/>
              </a:lnSpc>
              <a:spcBef>
                <a:spcPts val="900"/>
              </a:spcBef>
              <a:defRPr/>
            </a:lvl3pPr>
            <a:lvl4pPr>
              <a:lnSpc>
                <a:spcPct val="90000"/>
              </a:lnSpc>
              <a:spcBef>
                <a:spcPts val="600"/>
              </a:spcBef>
              <a:defRPr/>
            </a:lvl4pPr>
            <a:lvl5pPr>
              <a:lnSpc>
                <a:spcPct val="9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3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309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No NIH-H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5928372-5387-42E2-B33C-DD452199BBEC}"/>
              </a:ext>
            </a:extLst>
          </p:cNvPr>
          <p:cNvSpPr/>
          <p:nvPr/>
        </p:nvSpPr>
        <p:spPr>
          <a:xfrm>
            <a:off x="6351588" y="6351588"/>
            <a:ext cx="2792412" cy="506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550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219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810000" cy="48815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47838"/>
            <a:ext cx="3810000" cy="48815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02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62B10701-ECC1-45D3-8A3C-45DC9949B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315913"/>
            <a:ext cx="44529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6024BC-B0EB-43A8-9145-8AF92978C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963" y="6459538"/>
            <a:ext cx="542607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137160" bIns="9144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sz="1100">
                <a:cs typeface="Arial" charset="0"/>
              </a:rPr>
              <a:t> National Institutes of Health • U.S. Department of Health and Human Services</a:t>
            </a:r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id="{DC6FB7F5-E331-460E-B5F5-A394C8533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3513"/>
            <a:ext cx="8839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24" y="1264721"/>
            <a:ext cx="8408152" cy="147002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>
              <a:defRPr lang="en-US" sz="4300">
                <a:latin typeface="Arial Narrow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335" y="2831123"/>
            <a:ext cx="8397330" cy="1752600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z="2600" b="1" dirty="0">
                <a:latin typeface="Arial" pitchFamily="34" charset="0"/>
                <a:ea typeface="ＭＳ Ｐゴシック" charset="-128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4809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990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49A04FE-A7F5-4C41-A954-5F49364AA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8229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AF8FC8-1B7E-416C-88ED-7DCD3C18D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47838"/>
            <a:ext cx="7772400" cy="47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B28586-9898-4341-9BBF-0C5EE99DDD88}"/>
              </a:ext>
            </a:extLst>
          </p:cNvPr>
          <p:cNvSpPr txBox="1"/>
          <p:nvPr/>
        </p:nvSpPr>
        <p:spPr>
          <a:xfrm>
            <a:off x="6329363" y="6456363"/>
            <a:ext cx="2814637" cy="401637"/>
          </a:xfrm>
          <a:prstGeom prst="rect">
            <a:avLst/>
          </a:prstGeom>
          <a:noFill/>
        </p:spPr>
        <p:txBody>
          <a:bodyPr wrap="none" rIns="137160" bIns="91440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National Institutes of Health</a:t>
            </a:r>
          </a:p>
          <a:p>
            <a:pPr algn="r">
              <a:lnSpc>
                <a:spcPct val="90000"/>
              </a:lnSpc>
              <a:defRPr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U.S. Department of Health and Human Services</a:t>
            </a:r>
          </a:p>
        </p:txBody>
      </p:sp>
      <p:pic>
        <p:nvPicPr>
          <p:cNvPr id="1029" name="Picture 16">
            <a:extLst>
              <a:ext uri="{FF2B5EF4-FFF2-40B4-BE49-F238E27FC236}">
                <a16:creationId xmlns:a16="http://schemas.microsoft.com/office/drawing/2014/main" id="{8C16B503-9F61-46C5-B8BC-FB67A0997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3513"/>
            <a:ext cx="88392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55" r:id="rId1"/>
    <p:sldLayoutId id="2147484447" r:id="rId2"/>
    <p:sldLayoutId id="2147484456" r:id="rId3"/>
    <p:sldLayoutId id="2147484448" r:id="rId4"/>
    <p:sldLayoutId id="2147484457" r:id="rId5"/>
    <p:sldLayoutId id="2147484449" r:id="rId6"/>
    <p:sldLayoutId id="2147484450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MS PGothic" pitchFamily="34" charset="-128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25425" indent="-225425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2300">
          <a:solidFill>
            <a:schemeClr val="tx1"/>
          </a:solidFill>
          <a:latin typeface="+mn-lt"/>
          <a:ea typeface="MS PGothic" pitchFamily="34" charset="-128"/>
          <a:cs typeface="ＭＳ Ｐゴシック" pitchFamily="-112" charset="-128"/>
        </a:defRPr>
      </a:lvl1pPr>
      <a:lvl2pPr marL="576263" indent="-23653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–"/>
        <a:defRPr lang="en-US" sz="2100">
          <a:solidFill>
            <a:schemeClr val="tx1"/>
          </a:solidFill>
          <a:latin typeface="+mn-lt"/>
          <a:ea typeface="MS PGothic" pitchFamily="34" charset="-128"/>
        </a:defRPr>
      </a:lvl2pPr>
      <a:lvl3pPr marL="857250" indent="-1666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1900">
          <a:solidFill>
            <a:schemeClr val="tx1"/>
          </a:solidFill>
          <a:latin typeface="+mn-lt"/>
          <a:ea typeface="MS PGothic" pitchFamily="34" charset="-128"/>
        </a:defRPr>
      </a:lvl3pPr>
      <a:lvl4pPr marL="1139825" indent="-168275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–"/>
        <a:defRPr lang="en-US" sz="1900">
          <a:solidFill>
            <a:schemeClr val="tx1"/>
          </a:solidFill>
          <a:latin typeface="+mn-lt"/>
          <a:ea typeface="MS PGothic" pitchFamily="34" charset="-128"/>
        </a:defRPr>
      </a:lvl4pPr>
      <a:lvl5pPr marL="1433513" indent="-1793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1900">
          <a:solidFill>
            <a:schemeClr val="tx1"/>
          </a:solidFill>
          <a:latin typeface="+mn-lt"/>
          <a:ea typeface="MS PGothic" pitchFamily="34" charset="-128"/>
        </a:defRPr>
      </a:lvl5pPr>
      <a:lvl6pPr marL="1890713" indent="-1793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900">
          <a:solidFill>
            <a:schemeClr val="tx1"/>
          </a:solidFill>
          <a:latin typeface="+mn-lt"/>
        </a:defRPr>
      </a:lvl6pPr>
      <a:lvl7pPr marL="2347913" indent="-1793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900">
          <a:solidFill>
            <a:schemeClr val="tx1"/>
          </a:solidFill>
          <a:latin typeface="+mn-lt"/>
        </a:defRPr>
      </a:lvl7pPr>
      <a:lvl8pPr marL="2805113" indent="-1793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900">
          <a:solidFill>
            <a:schemeClr val="tx1"/>
          </a:solidFill>
          <a:latin typeface="+mn-lt"/>
        </a:defRPr>
      </a:lvl8pPr>
      <a:lvl9pPr marL="3262313" indent="-179388" algn="l" rtl="0" eaLnBrk="1" fontAlgn="base" hangingPunct="1">
        <a:lnSpc>
          <a:spcPct val="95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0A011CC-3FDB-43F1-90C3-B8B67AF3A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6700" y="317500"/>
            <a:ext cx="8229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B54CDB1-8410-4AA2-A7F0-463950D45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49338"/>
            <a:ext cx="8077200" cy="488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D058D4-8552-41DA-97F7-E57AE532058F}"/>
              </a:ext>
            </a:extLst>
          </p:cNvPr>
          <p:cNvSpPr txBox="1"/>
          <p:nvPr/>
        </p:nvSpPr>
        <p:spPr>
          <a:xfrm>
            <a:off x="6329363" y="6456363"/>
            <a:ext cx="2814637" cy="401637"/>
          </a:xfrm>
          <a:prstGeom prst="rect">
            <a:avLst/>
          </a:prstGeom>
          <a:noFill/>
        </p:spPr>
        <p:txBody>
          <a:bodyPr wrap="none" rIns="137160" bIns="91440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National Institutes of Health</a:t>
            </a:r>
          </a:p>
          <a:p>
            <a:pPr algn="r">
              <a:lnSpc>
                <a:spcPct val="90000"/>
              </a:lnSpc>
              <a:defRPr/>
            </a:pPr>
            <a:r>
              <a:rPr lang="en-US" sz="9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</a:rPr>
              <a:t>U.S. Department of Health and Human Services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1" r:id="rId2"/>
    <p:sldLayoutId id="2147484459" r:id="rId3"/>
    <p:sldLayoutId id="2147484452" r:id="rId4"/>
    <p:sldLayoutId id="2147484460" r:id="rId5"/>
    <p:sldLayoutId id="2147484453" r:id="rId6"/>
    <p:sldLayoutId id="2147484454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MS PGothic" pitchFamily="34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MS PGothic" pitchFamily="34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9pPr>
    </p:titleStyle>
    <p:bodyStyle>
      <a:lvl1pPr marL="225425" indent="-225425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2300">
          <a:solidFill>
            <a:schemeClr val="tx1"/>
          </a:solidFill>
          <a:latin typeface="+mn-lt"/>
          <a:ea typeface="MS PGothic" pitchFamily="34" charset="-128"/>
          <a:cs typeface="ＭＳ Ｐゴシック" pitchFamily="-112" charset="-128"/>
        </a:defRPr>
      </a:lvl1pPr>
      <a:lvl2pPr marL="576263" indent="-236538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–"/>
        <a:defRPr lang="en-US" sz="2100">
          <a:solidFill>
            <a:schemeClr val="tx1"/>
          </a:solidFill>
          <a:latin typeface="+mn-lt"/>
          <a:ea typeface="MS PGothic" pitchFamily="34" charset="-128"/>
        </a:defRPr>
      </a:lvl2pPr>
      <a:lvl3pPr marL="857250" indent="-166688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1900">
          <a:solidFill>
            <a:schemeClr val="tx1"/>
          </a:solidFill>
          <a:latin typeface="+mn-lt"/>
          <a:ea typeface="MS PGothic" pitchFamily="34" charset="-128"/>
        </a:defRPr>
      </a:lvl3pPr>
      <a:lvl4pPr marL="1139825" indent="-168275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–"/>
        <a:defRPr lang="en-US" sz="1900">
          <a:solidFill>
            <a:schemeClr val="tx1"/>
          </a:solidFill>
          <a:latin typeface="+mn-lt"/>
          <a:ea typeface="MS PGothic" pitchFamily="34" charset="-128"/>
        </a:defRPr>
      </a:lvl4pPr>
      <a:lvl5pPr marL="1433513" indent="-179388" algn="l" rtl="0" eaLnBrk="0" fontAlgn="base" hangingPunct="0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lang="en-US" sz="1900">
          <a:solidFill>
            <a:schemeClr val="tx1"/>
          </a:solidFill>
          <a:latin typeface="+mn-lt"/>
          <a:ea typeface="MS PGothic" pitchFamily="34" charset="-128"/>
        </a:defRPr>
      </a:lvl5pPr>
      <a:lvl6pPr marL="1890713" indent="-179388" algn="l" rtl="0" fontAlgn="base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6pPr>
      <a:lvl7pPr marL="2347913" indent="-179388" algn="l" rtl="0" fontAlgn="base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7pPr>
      <a:lvl8pPr marL="2805113" indent="-179388" algn="l" rtl="0" fontAlgn="base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8pPr>
      <a:lvl9pPr marL="3262313" indent="-179388" algn="l" rtl="0" fontAlgn="base">
        <a:lnSpc>
          <a:spcPct val="90000"/>
        </a:lnSpc>
        <a:spcBef>
          <a:spcPct val="7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delgene.niehs.nih.gov/vl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8">
            <a:extLst>
              <a:ext uri="{FF2B5EF4-FFF2-40B4-BE49-F238E27FC236}">
                <a16:creationId xmlns:a16="http://schemas.microsoft.com/office/drawing/2014/main" id="{05ACCFBB-41C7-4D7C-9536-083327AF2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50223"/>
            <a:ext cx="63716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7160" rIns="137160" bIns="9144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100" dirty="0"/>
              <a:t>Source: Xiaoran Tong, Alison Motsinger-Reif………………………………. Journal, Vol: </a:t>
            </a:r>
            <a:r>
              <a:rPr lang="en-US" altLang="en-US" sz="1100" dirty="0" err="1"/>
              <a:t>pg-pg</a:t>
            </a:r>
            <a:r>
              <a:rPr lang="en-US" altLang="en-US" sz="1100" dirty="0"/>
              <a:t>, year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E8C5007A-1B64-4456-B9BD-3C1B8694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30413"/>
            <a:ext cx="7772400" cy="2965946"/>
          </a:xfrm>
        </p:spPr>
        <p:txBody>
          <a:bodyPr/>
          <a:lstStyle/>
          <a:p>
            <a:pPr eaLnBrk="1" hangingPunct="1"/>
            <a:r>
              <a:rPr lang="en-US" altLang="en-US" sz="1600" dirty="0"/>
              <a:t>Developed Variance Loci Analysis (VLA) – a GxE candidate SNPs scanner capable of analyzing binary disease traits.</a:t>
            </a:r>
          </a:p>
          <a:p>
            <a:pPr eaLnBrk="1" hangingPunct="1"/>
            <a:r>
              <a:rPr lang="en-US" altLang="en-US" sz="1600" dirty="0"/>
              <a:t>Built VLA-catalog – a database of SNP rankings, based on their potential to cause GxE effect on diseases</a:t>
            </a:r>
          </a:p>
          <a:p>
            <a:pPr lvl="1"/>
            <a:r>
              <a:rPr lang="en-US" altLang="en-US" sz="1400" dirty="0"/>
              <a:t>Covers on 3273 traits (most diseases), 11 million SNPs, and four racial groups, based on the UK Biobank </a:t>
            </a:r>
          </a:p>
          <a:p>
            <a:pPr lvl="1"/>
            <a:r>
              <a:rPr lang="en-US" altLang="en-US" sz="1400" dirty="0"/>
              <a:t>Visit: </a:t>
            </a:r>
            <a:r>
              <a:rPr lang="en-US" altLang="en-US" sz="1400" dirty="0">
                <a:hlinkClick r:id="rId3"/>
              </a:rPr>
              <a:t>https://edelgene.niehs.nih.gov/vla</a:t>
            </a:r>
            <a:endParaRPr lang="en-US" altLang="en-US" sz="1400" dirty="0"/>
          </a:p>
          <a:p>
            <a:pPr eaLnBrk="1" hangingPunct="1"/>
            <a:r>
              <a:rPr lang="en-US" altLang="en-US" sz="1600" dirty="0"/>
              <a:t>Searched the VLA-catalog for candidates SNPs in PEGS</a:t>
            </a:r>
          </a:p>
          <a:p>
            <a:pPr lvl="1"/>
            <a:r>
              <a:rPr lang="en-US" altLang="en-US" sz="1400" dirty="0"/>
              <a:t>identify interaction of ABCB7 with tonners/dyes affecting type 2 diabetes.</a:t>
            </a:r>
          </a:p>
        </p:txBody>
      </p:sp>
      <p:sp>
        <p:nvSpPr>
          <p:cNvPr id="10244" name="Title 1">
            <a:extLst>
              <a:ext uri="{FF2B5EF4-FFF2-40B4-BE49-F238E27FC236}">
                <a16:creationId xmlns:a16="http://schemas.microsoft.com/office/drawing/2014/main" id="{92829504-371B-4757-86CC-7BCD152C1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Variance Loci Analysis (VLA) and VLA-Catalog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612748-DC53-4E3B-8448-4539EDBA00A7}"/>
              </a:ext>
            </a:extLst>
          </p:cNvPr>
          <p:cNvSpPr/>
          <p:nvPr/>
        </p:nvSpPr>
        <p:spPr>
          <a:xfrm>
            <a:off x="457199" y="1406525"/>
            <a:ext cx="82295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Improved GxE candidate SNP search, and a public resource for GxE related research</a:t>
            </a:r>
          </a:p>
        </p:txBody>
      </p:sp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8C87E9C-CB54-48AC-A06D-2A2802B7B7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5057079"/>
            <a:ext cx="8441079" cy="1432596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White with header 2013">
  <a:themeElements>
    <a:clrScheme name="NIEHS color scheme 2013">
      <a:dk1>
        <a:srgbClr val="000000"/>
      </a:dk1>
      <a:lt1>
        <a:srgbClr val="FFFFFF"/>
      </a:lt1>
      <a:dk2>
        <a:srgbClr val="00447C"/>
      </a:dk2>
      <a:lt2>
        <a:srgbClr val="6BA143"/>
      </a:lt2>
      <a:accent1>
        <a:srgbClr val="CDA945"/>
      </a:accent1>
      <a:accent2>
        <a:srgbClr val="4C7342"/>
      </a:accent2>
      <a:accent3>
        <a:srgbClr val="BA7F2E"/>
      </a:accent3>
      <a:accent4>
        <a:srgbClr val="609F8E"/>
      </a:accent4>
      <a:accent5>
        <a:srgbClr val="A68A51"/>
      </a:accent5>
      <a:accent6>
        <a:srgbClr val="626357"/>
      </a:accent6>
      <a:hlink>
        <a:srgbClr val="00447C"/>
      </a:hlink>
      <a:folHlink>
        <a:srgbClr val="8B8474"/>
      </a:folHlink>
    </a:clrScheme>
    <a:fontScheme name="White with logo bann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hite with logo bann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13">
        <a:dk1>
          <a:srgbClr val="FFFFFF"/>
        </a:dk1>
        <a:lt1>
          <a:srgbClr val="FFFFFF"/>
        </a:lt1>
        <a:dk2>
          <a:srgbClr val="65C7BA"/>
        </a:dk2>
        <a:lt2>
          <a:srgbClr val="095D9C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14">
        <a:dk1>
          <a:srgbClr val="FFFFFF"/>
        </a:dk1>
        <a:lt1>
          <a:srgbClr val="FFFFFF"/>
        </a:lt1>
        <a:dk2>
          <a:srgbClr val="65C7BA"/>
        </a:dk2>
        <a:lt2>
          <a:srgbClr val="1C1C1C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with logo banner 15">
        <a:dk1>
          <a:srgbClr val="1C1C1C"/>
        </a:dk1>
        <a:lt1>
          <a:srgbClr val="FFFFFF"/>
        </a:lt1>
        <a:dk2>
          <a:srgbClr val="5F5F5F"/>
        </a:dk2>
        <a:lt2>
          <a:srgbClr val="65C7BA"/>
        </a:lt2>
        <a:accent1>
          <a:srgbClr val="F6C852"/>
        </a:accent1>
        <a:accent2>
          <a:srgbClr val="EE5D38"/>
        </a:accent2>
        <a:accent3>
          <a:srgbClr val="B6B6B6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with logo banner 16">
        <a:dk1>
          <a:srgbClr val="000000"/>
        </a:dk1>
        <a:lt1>
          <a:srgbClr val="FFFFFF"/>
        </a:lt1>
        <a:dk2>
          <a:srgbClr val="1C50A9"/>
        </a:dk2>
        <a:lt2>
          <a:srgbClr val="5F5F5F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000000"/>
        </a:accent4>
        <a:accent5>
          <a:srgbClr val="FAE0B3"/>
        </a:accent5>
        <a:accent6>
          <a:srgbClr val="D85332"/>
        </a:accent6>
        <a:hlink>
          <a:srgbClr val="65C7BA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hite without header 2013">
  <a:themeElements>
    <a:clrScheme name="NIEHS color scheme 2013">
      <a:dk1>
        <a:srgbClr val="000000"/>
      </a:dk1>
      <a:lt1>
        <a:srgbClr val="FFFFFF"/>
      </a:lt1>
      <a:dk2>
        <a:srgbClr val="00447C"/>
      </a:dk2>
      <a:lt2>
        <a:srgbClr val="6BA143"/>
      </a:lt2>
      <a:accent1>
        <a:srgbClr val="CDA945"/>
      </a:accent1>
      <a:accent2>
        <a:srgbClr val="4C7342"/>
      </a:accent2>
      <a:accent3>
        <a:srgbClr val="BA7F2E"/>
      </a:accent3>
      <a:accent4>
        <a:srgbClr val="609F8E"/>
      </a:accent4>
      <a:accent5>
        <a:srgbClr val="A68A51"/>
      </a:accent5>
      <a:accent6>
        <a:srgbClr val="626357"/>
      </a:accent6>
      <a:hlink>
        <a:srgbClr val="00447C"/>
      </a:hlink>
      <a:folHlink>
        <a:srgbClr val="8B8474"/>
      </a:folHlink>
    </a:clrScheme>
    <a:fontScheme name="NIEHS White without interior bann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IEHS White without interior bann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13">
        <a:dk1>
          <a:srgbClr val="FFFFFF"/>
        </a:dk1>
        <a:lt1>
          <a:srgbClr val="FFFFFF"/>
        </a:lt1>
        <a:dk2>
          <a:srgbClr val="65C7BA"/>
        </a:dk2>
        <a:lt2>
          <a:srgbClr val="095D9C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14">
        <a:dk1>
          <a:srgbClr val="FFFFFF"/>
        </a:dk1>
        <a:lt1>
          <a:srgbClr val="FFFFFF"/>
        </a:lt1>
        <a:dk2>
          <a:srgbClr val="65C7BA"/>
        </a:dk2>
        <a:lt2>
          <a:srgbClr val="1C1C1C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EHS White without interior banner 15">
        <a:dk1>
          <a:srgbClr val="1C1C1C"/>
        </a:dk1>
        <a:lt1>
          <a:srgbClr val="FFFFFF"/>
        </a:lt1>
        <a:dk2>
          <a:srgbClr val="5F5F5F"/>
        </a:dk2>
        <a:lt2>
          <a:srgbClr val="65C7BA"/>
        </a:lt2>
        <a:accent1>
          <a:srgbClr val="F6C852"/>
        </a:accent1>
        <a:accent2>
          <a:srgbClr val="EE5D38"/>
        </a:accent2>
        <a:accent3>
          <a:srgbClr val="B6B6B6"/>
        </a:accent3>
        <a:accent4>
          <a:srgbClr val="DADADA"/>
        </a:accent4>
        <a:accent5>
          <a:srgbClr val="FAE0B3"/>
        </a:accent5>
        <a:accent6>
          <a:srgbClr val="D85332"/>
        </a:accent6>
        <a:hlink>
          <a:srgbClr val="1C50A9"/>
        </a:hlink>
        <a:folHlink>
          <a:srgbClr val="00899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EHS White without interior banner 16">
        <a:dk1>
          <a:srgbClr val="000000"/>
        </a:dk1>
        <a:lt1>
          <a:srgbClr val="FFFFFF"/>
        </a:lt1>
        <a:dk2>
          <a:srgbClr val="1C50A9"/>
        </a:dk2>
        <a:lt2>
          <a:srgbClr val="5F5F5F"/>
        </a:lt2>
        <a:accent1>
          <a:srgbClr val="F6C852"/>
        </a:accent1>
        <a:accent2>
          <a:srgbClr val="EE5D38"/>
        </a:accent2>
        <a:accent3>
          <a:srgbClr val="FFFFFF"/>
        </a:accent3>
        <a:accent4>
          <a:srgbClr val="000000"/>
        </a:accent4>
        <a:accent5>
          <a:srgbClr val="FAE0B3"/>
        </a:accent5>
        <a:accent6>
          <a:srgbClr val="D85332"/>
        </a:accent6>
        <a:hlink>
          <a:srgbClr val="65C7BA"/>
        </a:hlink>
        <a:folHlink>
          <a:srgbClr val="0089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file413935_508</Template>
  <TotalTime>29</TotalTime>
  <Words>134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MS PGothic</vt:lpstr>
      <vt:lpstr>Arial Narrow</vt:lpstr>
      <vt:lpstr>White with header 2013</vt:lpstr>
      <vt:lpstr>White without header 2013</vt:lpstr>
      <vt:lpstr>Variance Loci Analysis (VLA) and VLA-Catalog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Tong, Xiaoran (NIH/NIEHS) [F]</dc:creator>
  <cp:lastModifiedBy>Tong, Xiaoran (NIH/NIEHS) [F]</cp:lastModifiedBy>
  <cp:revision>3</cp:revision>
  <dcterms:created xsi:type="dcterms:W3CDTF">2022-03-22T16:53:45Z</dcterms:created>
  <dcterms:modified xsi:type="dcterms:W3CDTF">2022-03-22T17:22:50Z</dcterms:modified>
</cp:coreProperties>
</file>