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9"/>
  </p:notesMasterIdLst>
  <p:handoutMasterIdLst>
    <p:handoutMasterId r:id="rId20"/>
  </p:handoutMasterIdLst>
  <p:sldIdLst>
    <p:sldId id="277" r:id="rId3"/>
    <p:sldId id="284" r:id="rId4"/>
    <p:sldId id="285" r:id="rId5"/>
    <p:sldId id="286" r:id="rId6"/>
    <p:sldId id="287" r:id="rId7"/>
    <p:sldId id="290" r:id="rId8"/>
    <p:sldId id="291" r:id="rId9"/>
    <p:sldId id="292" r:id="rId10"/>
    <p:sldId id="293" r:id="rId11"/>
    <p:sldId id="294" r:id="rId12"/>
    <p:sldId id="298" r:id="rId13"/>
    <p:sldId id="288" r:id="rId14"/>
    <p:sldId id="300" r:id="rId15"/>
    <p:sldId id="295" r:id="rId16"/>
    <p:sldId id="302" r:id="rId17"/>
    <p:sldId id="297" r:id="rId18"/>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474"/>
    <a:srgbClr val="1E4B70"/>
    <a:srgbClr val="648C28"/>
    <a:srgbClr val="286E43"/>
    <a:srgbClr val="00518E"/>
    <a:srgbClr val="338C55"/>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4" autoAdjust="0"/>
    <p:restoredTop sz="91309" autoAdjust="0"/>
  </p:normalViewPr>
  <p:slideViewPr>
    <p:cSldViewPr snapToGrid="0">
      <p:cViewPr varScale="1">
        <p:scale>
          <a:sx n="108" d="100"/>
          <a:sy n="108" d="100"/>
        </p:scale>
        <p:origin x="224" y="108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75E641A-CC59-4506-9FA3-BACEB2869494}"/>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96259" name="Rectangle 3">
            <a:extLst>
              <a:ext uri="{FF2B5EF4-FFF2-40B4-BE49-F238E27FC236}">
                <a16:creationId xmlns:a16="http://schemas.microsoft.com/office/drawing/2014/main" id="{56336510-DCE0-40B6-A561-1BE0E1FC78B7}"/>
              </a:ext>
            </a:extLst>
          </p:cNvPr>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eaLnBrk="1" hangingPunct="1">
              <a:defRPr sz="1200">
                <a:latin typeface="Arial" charset="0"/>
                <a:ea typeface="ＭＳ Ｐゴシック" pitchFamily="-112" charset="-128"/>
                <a:cs typeface="+mn-cs"/>
              </a:defRPr>
            </a:lvl1pPr>
          </a:lstStyle>
          <a:p>
            <a:pPr>
              <a:defRPr/>
            </a:pPr>
            <a:endParaRPr lang="en-US"/>
          </a:p>
        </p:txBody>
      </p:sp>
      <p:sp>
        <p:nvSpPr>
          <p:cNvPr id="96260" name="Rectangle 4">
            <a:extLst>
              <a:ext uri="{FF2B5EF4-FFF2-40B4-BE49-F238E27FC236}">
                <a16:creationId xmlns:a16="http://schemas.microsoft.com/office/drawing/2014/main" id="{4767D7CA-6AD6-43BA-A7B2-CB8B3AB594BE}"/>
              </a:ext>
            </a:extLst>
          </p:cNvPr>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96261" name="Rectangle 5">
            <a:extLst>
              <a:ext uri="{FF2B5EF4-FFF2-40B4-BE49-F238E27FC236}">
                <a16:creationId xmlns:a16="http://schemas.microsoft.com/office/drawing/2014/main" id="{5A29A26E-610E-4902-9868-1539A196C517}"/>
              </a:ext>
            </a:extLst>
          </p:cNvPr>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eaLnBrk="1" hangingPunct="1">
              <a:defRPr sz="1200" smtClean="0"/>
            </a:lvl1pPr>
          </a:lstStyle>
          <a:p>
            <a:pPr>
              <a:defRPr/>
            </a:pPr>
            <a:fld id="{8AE46F5C-084D-4A41-A61A-C76DE495389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9C20C3E9-E93D-4150-BCC1-1145F4A52F1A}"/>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114691" name="Rectangle 3">
            <a:extLst>
              <a:ext uri="{FF2B5EF4-FFF2-40B4-BE49-F238E27FC236}">
                <a16:creationId xmlns:a16="http://schemas.microsoft.com/office/drawing/2014/main" id="{C604BDA5-DB31-489B-BC52-B5D7D10D2A8D}"/>
              </a:ext>
            </a:extLst>
          </p:cNvPr>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eaLnBrk="1" hangingPunct="1">
              <a:defRPr sz="1200">
                <a:latin typeface="Arial" charset="0"/>
                <a:ea typeface="ＭＳ Ｐゴシック" pitchFamily="-112" charset="-128"/>
                <a:cs typeface="+mn-cs"/>
              </a:defRPr>
            </a:lvl1pPr>
          </a:lstStyle>
          <a:p>
            <a:pPr>
              <a:defRPr/>
            </a:pPr>
            <a:fld id="{33C6D114-4C47-4581-86EE-8EB1DF618688}" type="datetime1">
              <a:rPr lang="en-US"/>
              <a:pPr>
                <a:defRPr/>
              </a:pPr>
              <a:t>4/8/22</a:t>
            </a:fld>
            <a:endParaRPr lang="en-US"/>
          </a:p>
        </p:txBody>
      </p:sp>
      <p:sp>
        <p:nvSpPr>
          <p:cNvPr id="9220" name="Rectangle 4">
            <a:extLst>
              <a:ext uri="{FF2B5EF4-FFF2-40B4-BE49-F238E27FC236}">
                <a16:creationId xmlns:a16="http://schemas.microsoft.com/office/drawing/2014/main" id="{BA2DF197-B521-40BB-9072-C08A66D2872D}"/>
              </a:ext>
            </a:extLst>
          </p:cNvPr>
          <p:cNvSpPr>
            <a:spLocks noGrp="1" noRot="1" noChangeAspect="1" noChangeArrowheads="1" noTextEdit="1"/>
          </p:cNvSpPr>
          <p:nvPr>
            <p:ph type="sldImg" idx="2"/>
          </p:nvPr>
        </p:nvSpPr>
        <p:spPr bwMode="auto">
          <a:xfrm>
            <a:off x="-766763" y="533400"/>
            <a:ext cx="8553451" cy="4811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4" name="Rectangle 6">
            <a:extLst>
              <a:ext uri="{FF2B5EF4-FFF2-40B4-BE49-F238E27FC236}">
                <a16:creationId xmlns:a16="http://schemas.microsoft.com/office/drawing/2014/main" id="{81ECCFDE-9D8D-462B-89B6-2A544CB565CE}"/>
              </a:ext>
            </a:extLst>
          </p:cNvPr>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114695" name="Rectangle 7">
            <a:extLst>
              <a:ext uri="{FF2B5EF4-FFF2-40B4-BE49-F238E27FC236}">
                <a16:creationId xmlns:a16="http://schemas.microsoft.com/office/drawing/2014/main" id="{BADBD977-B97F-4E7E-9F34-6A787B4962CB}"/>
              </a:ext>
            </a:extLst>
          </p:cNvPr>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eaLnBrk="1" hangingPunct="1">
              <a:defRPr sz="1200" smtClean="0"/>
            </a:lvl1pPr>
          </a:lstStyle>
          <a:p>
            <a:pPr>
              <a:defRPr/>
            </a:pPr>
            <a:fld id="{588BC6F6-2EBD-49FE-BB59-7C02F13177D7}" type="slidenum">
              <a:rPr lang="en-US" altLang="en-US"/>
              <a:pPr>
                <a:defRPr/>
              </a:pPr>
              <a:t>‹#›</a:t>
            </a:fld>
            <a:endParaRPr lang="en-US" altLang="en-US"/>
          </a:p>
        </p:txBody>
      </p:sp>
      <p:sp>
        <p:nvSpPr>
          <p:cNvPr id="114696" name="Rectangle 8">
            <a:extLst>
              <a:ext uri="{FF2B5EF4-FFF2-40B4-BE49-F238E27FC236}">
                <a16:creationId xmlns:a16="http://schemas.microsoft.com/office/drawing/2014/main" id="{AE79E5C4-9EC1-459D-8F62-CD608C0CF7BF}"/>
              </a:ext>
            </a:extLst>
          </p:cNvPr>
          <p:cNvSpPr>
            <a:spLocks noGrp="1" noChangeArrowheads="1"/>
          </p:cNvSpPr>
          <p:nvPr>
            <p:ph type="body" sz="quarter" idx="3"/>
          </p:nvPr>
        </p:nvSpPr>
        <p:spPr bwMode="auto">
          <a:xfrm>
            <a:off x="304800" y="5492750"/>
            <a:ext cx="6410325" cy="3279775"/>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ＭＳ Ｐゴシック" pitchFamily="-112" charset="-128"/>
      </a:defRPr>
    </a:lvl1pPr>
    <a:lvl2pPr marL="6286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2pPr>
    <a:lvl3pPr marL="10858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3pPr>
    <a:lvl4pPr marL="15430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4pPr>
    <a:lvl5pPr marL="20002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4ED36C7-F5A7-419C-BADB-02C35A4326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D37D32F-88B7-4871-A16D-898FBAF32BCC}" type="datetime1">
              <a:rPr lang="en-US" altLang="en-US" smtClean="0"/>
              <a:pPr>
                <a:spcBef>
                  <a:spcPct val="0"/>
                </a:spcBef>
                <a:buFontTx/>
                <a:buNone/>
              </a:pPr>
              <a:t>4/8/22</a:t>
            </a:fld>
            <a:endParaRPr lang="en-US" altLang="en-US"/>
          </a:p>
        </p:txBody>
      </p:sp>
      <p:sp>
        <p:nvSpPr>
          <p:cNvPr id="12291" name="Rectangle 7">
            <a:extLst>
              <a:ext uri="{FF2B5EF4-FFF2-40B4-BE49-F238E27FC236}">
                <a16:creationId xmlns:a16="http://schemas.microsoft.com/office/drawing/2014/main" id="{97886E0B-A353-4133-8413-21A708E21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81437DB-7F4D-4221-9A25-DB9E73FFA4A0}" type="slidenum">
              <a:rPr lang="en-US" altLang="en-US"/>
              <a:pPr>
                <a:spcBef>
                  <a:spcPct val="0"/>
                </a:spcBef>
                <a:buFontTx/>
                <a:buNone/>
              </a:pPr>
              <a:t>1</a:t>
            </a:fld>
            <a:endParaRPr lang="en-US" altLang="en-US"/>
          </a:p>
        </p:txBody>
      </p:sp>
      <p:sp>
        <p:nvSpPr>
          <p:cNvPr id="12292" name="Rectangle 2">
            <a:extLst>
              <a:ext uri="{FF2B5EF4-FFF2-40B4-BE49-F238E27FC236}">
                <a16:creationId xmlns:a16="http://schemas.microsoft.com/office/drawing/2014/main" id="{78EF7445-5ED7-4E48-BB18-446FAFFE5047}"/>
              </a:ext>
            </a:extLst>
          </p:cNvPr>
          <p:cNvSpPr>
            <a:spLocks noGrp="1" noRot="1" noChangeAspect="1" noChangeArrowheads="1" noTextEdit="1"/>
          </p:cNvSpPr>
          <p:nvPr>
            <p:ph type="sldImg"/>
          </p:nvPr>
        </p:nvSpPr>
        <p:spPr>
          <a:xfrm>
            <a:off x="-765175" y="533400"/>
            <a:ext cx="8551863" cy="4811713"/>
          </a:xfrm>
          <a:ln/>
        </p:spPr>
      </p:sp>
      <p:sp>
        <p:nvSpPr>
          <p:cNvPr id="12293" name="Rectangle 3">
            <a:extLst>
              <a:ext uri="{FF2B5EF4-FFF2-40B4-BE49-F238E27FC236}">
                <a16:creationId xmlns:a16="http://schemas.microsoft.com/office/drawing/2014/main" id="{31D69606-A3CD-4D4C-B5A2-9A40183F6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Comparison of Gene by Environment Loci Identification Methods in UKBiobank</a:t>
            </a:r>
          </a:p>
          <a:p>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ＭＳ Ｐゴシック" pitchFamily="-112" charset="-128"/>
              </a:rPr>
              <a:t>Genetics influences how the same exposure can result in different responses across individuals, whether to a pollutant or drug. For example, both genetics and environmental exposures play a role in the risk of skin cancer. Some genomic variants confer greater risk for developing skin cancer. Likewise, more environmental sunlight exposure also confers increased risk of cancer. An example of a gene x environment interaction would be where individuals with certain genetic variants have increased skin cancer risk compared to those without, for similar sunlight exposures.</a:t>
            </a:r>
          </a:p>
          <a:p>
            <a:endParaRPr lang="en-US" dirty="0"/>
          </a:p>
        </p:txBody>
      </p:sp>
      <p:sp>
        <p:nvSpPr>
          <p:cNvPr id="4" name="Date Placeholder 3"/>
          <p:cNvSpPr>
            <a:spLocks noGrp="1"/>
          </p:cNvSpPr>
          <p:nvPr>
            <p:ph type="dt" idx="1"/>
          </p:nvPr>
        </p:nvSpPr>
        <p:spPr/>
        <p:txBody>
          <a:bodyPr/>
          <a:lstStyle/>
          <a:p>
            <a:pPr>
              <a:defRPr/>
            </a:pPr>
            <a:fld id="{33C6D114-4C47-4581-86EE-8EB1DF618688}" type="datetime1">
              <a:rPr lang="en-US" smtClean="0"/>
              <a:pPr>
                <a:defRPr/>
              </a:pPr>
              <a:t>4/8/22</a:t>
            </a:fld>
            <a:endParaRPr lang="en-US"/>
          </a:p>
        </p:txBody>
      </p:sp>
      <p:sp>
        <p:nvSpPr>
          <p:cNvPr id="5" name="Slide Number Placeholder 4"/>
          <p:cNvSpPr>
            <a:spLocks noGrp="1"/>
          </p:cNvSpPr>
          <p:nvPr>
            <p:ph type="sldNum" sz="quarter" idx="5"/>
          </p:nvPr>
        </p:nvSpPr>
        <p:spPr/>
        <p:txBody>
          <a:bodyPr/>
          <a:lstStyle/>
          <a:p>
            <a:pPr>
              <a:defRPr/>
            </a:pPr>
            <a:fld id="{588BC6F6-2EBD-49FE-BB59-7C02F13177D7}" type="slidenum">
              <a:rPr lang="en-US" altLang="en-US" smtClean="0"/>
              <a:pPr>
                <a:defRPr/>
              </a:pPr>
              <a:t>3</a:t>
            </a:fld>
            <a:endParaRPr lang="en-US" altLang="en-US"/>
          </a:p>
        </p:txBody>
      </p:sp>
    </p:spTree>
    <p:extLst>
      <p:ext uri="{BB962C8B-B14F-4D97-AF65-F5344CB8AC3E}">
        <p14:creationId xmlns:p14="http://schemas.microsoft.com/office/powerpoint/2010/main" val="202427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S PGothic" pitchFamily="34" charset="-128"/>
                <a:cs typeface="ＭＳ Ｐゴシック" pitchFamily="-112" charset="-128"/>
              </a:rPr>
              <a:t>Single nucleotide polymorphisms, frequently called SNPs (pronounced “snips”), are the most common type of genetic variation among people</a:t>
            </a:r>
          </a:p>
          <a:p>
            <a:r>
              <a:rPr lang="en-US" sz="1200" b="0" i="0" u="none" strike="noStrike" kern="1200" dirty="0">
                <a:solidFill>
                  <a:schemeClr val="tx1"/>
                </a:solidFill>
                <a:effectLst/>
                <a:latin typeface="Arial" charset="0"/>
                <a:ea typeface="MS PGothic" pitchFamily="34" charset="-128"/>
                <a:cs typeface="ＭＳ Ｐゴシック" pitchFamily="-112" charset="-128"/>
              </a:rPr>
              <a:t> Each SNP represents a difference in a single nucleotide</a:t>
            </a:r>
          </a:p>
          <a:p>
            <a:r>
              <a:rPr lang="en-US" sz="1200" b="0" i="0" u="none" strike="noStrike" kern="1200" dirty="0">
                <a:solidFill>
                  <a:schemeClr val="tx1"/>
                </a:solidFill>
                <a:effectLst/>
                <a:latin typeface="Arial" charset="0"/>
                <a:ea typeface="MS PGothic" pitchFamily="34" charset="-128"/>
              </a:rPr>
              <a:t>Candidate variants at a FDR of 0.10 were mapped to a nearest gene</a:t>
            </a:r>
          </a:p>
          <a:p>
            <a:r>
              <a:rPr lang="en-US" sz="1200" b="0" i="0" u="none" strike="noStrike" kern="1200" dirty="0">
                <a:solidFill>
                  <a:schemeClr val="tx1"/>
                </a:solidFill>
                <a:effectLst/>
                <a:latin typeface="Arial" charset="0"/>
                <a:ea typeface="MS PGothic" pitchFamily="34" charset="-128"/>
              </a:rPr>
              <a:t>That unique gene list was then used  for pathway analysis</a:t>
            </a:r>
            <a:endParaRPr lang="en-US" dirty="0"/>
          </a:p>
        </p:txBody>
      </p:sp>
      <p:sp>
        <p:nvSpPr>
          <p:cNvPr id="4" name="Date Placeholder 3"/>
          <p:cNvSpPr>
            <a:spLocks noGrp="1"/>
          </p:cNvSpPr>
          <p:nvPr>
            <p:ph type="dt" idx="1"/>
          </p:nvPr>
        </p:nvSpPr>
        <p:spPr/>
        <p:txBody>
          <a:bodyPr/>
          <a:lstStyle/>
          <a:p>
            <a:pPr>
              <a:defRPr/>
            </a:pPr>
            <a:fld id="{33C6D114-4C47-4581-86EE-8EB1DF618688}" type="datetime1">
              <a:rPr lang="en-US" smtClean="0"/>
              <a:pPr>
                <a:defRPr/>
              </a:pPr>
              <a:t>4/8/22</a:t>
            </a:fld>
            <a:endParaRPr lang="en-US"/>
          </a:p>
        </p:txBody>
      </p:sp>
      <p:sp>
        <p:nvSpPr>
          <p:cNvPr id="5" name="Slide Number Placeholder 4"/>
          <p:cNvSpPr>
            <a:spLocks noGrp="1"/>
          </p:cNvSpPr>
          <p:nvPr>
            <p:ph type="sldNum" sz="quarter" idx="5"/>
          </p:nvPr>
        </p:nvSpPr>
        <p:spPr/>
        <p:txBody>
          <a:bodyPr/>
          <a:lstStyle/>
          <a:p>
            <a:pPr>
              <a:defRPr/>
            </a:pPr>
            <a:fld id="{588BC6F6-2EBD-49FE-BB59-7C02F13177D7}" type="slidenum">
              <a:rPr lang="en-US" altLang="en-US" smtClean="0"/>
              <a:pPr>
                <a:defRPr/>
              </a:pPr>
              <a:t>5</a:t>
            </a:fld>
            <a:endParaRPr lang="en-US" altLang="en-US"/>
          </a:p>
        </p:txBody>
      </p:sp>
    </p:spTree>
    <p:extLst>
      <p:ext uri="{BB962C8B-B14F-4D97-AF65-F5344CB8AC3E}">
        <p14:creationId xmlns:p14="http://schemas.microsoft.com/office/powerpoint/2010/main" val="241979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descr="National Institute of Environmental Health Sciences">
            <a:extLst>
              <a:ext uri="{FF2B5EF4-FFF2-40B4-BE49-F238E27FC236}">
                <a16:creationId xmlns:a16="http://schemas.microsoft.com/office/drawing/2014/main" id="{21B6F36C-5403-4E42-A9FD-8F5979E3D5D8}"/>
              </a:ext>
            </a:extLst>
          </p:cNvPr>
          <p:cNvGrpSpPr>
            <a:grpSpLocks/>
          </p:cNvGrpSpPr>
          <p:nvPr userDrawn="1"/>
        </p:nvGrpSpPr>
        <p:grpSpPr bwMode="auto">
          <a:xfrm>
            <a:off x="152400" y="163513"/>
            <a:ext cx="11793538" cy="769937"/>
            <a:chOff x="152400" y="163513"/>
            <a:chExt cx="11794066" cy="769937"/>
          </a:xfrm>
        </p:grpSpPr>
        <p:pic>
          <p:nvPicPr>
            <p:cNvPr id="5" name="Picture 16" title="NIH. National Institute of Environmental Health Sciences.">
              <a:extLst>
                <a:ext uri="{FF2B5EF4-FFF2-40B4-BE49-F238E27FC236}">
                  <a16:creationId xmlns:a16="http://schemas.microsoft.com/office/drawing/2014/main" id="{AEAE0BF7-E6DF-4406-8E02-CD156F46479F}"/>
                </a:ext>
              </a:extLst>
            </p:cNvPr>
            <p:cNvPicPr>
              <a:picLocks noChangeAspect="1" noChangeArrowheads="1"/>
            </p:cNvPicPr>
            <p:nvPr userDrawn="1"/>
          </p:nvPicPr>
          <p:blipFill>
            <a:blip r:embed="rId2"/>
            <a:srcRect/>
            <a:stretch>
              <a:fillRect/>
            </a:stretch>
          </p:blipFill>
          <p:spPr bwMode="auto">
            <a:xfrm>
              <a:off x="152400" y="163513"/>
              <a:ext cx="8839596" cy="769937"/>
            </a:xfrm>
            <a:prstGeom prst="rect">
              <a:avLst/>
            </a:prstGeom>
            <a:noFill/>
            <a:ln>
              <a:noFill/>
            </a:ln>
          </p:spPr>
        </p:pic>
        <p:pic>
          <p:nvPicPr>
            <p:cNvPr id="6" name="Picture 16" title="NIH. National Institute of Environmental Health Sciences.">
              <a:extLst>
                <a:ext uri="{FF2B5EF4-FFF2-40B4-BE49-F238E27FC236}">
                  <a16:creationId xmlns:a16="http://schemas.microsoft.com/office/drawing/2014/main" id="{4D6B8B88-FA3B-47FA-8602-B234067633A2}"/>
                </a:ext>
              </a:extLst>
            </p:cNvPr>
            <p:cNvPicPr>
              <a:picLocks noChangeAspect="1" noChangeArrowheads="1"/>
            </p:cNvPicPr>
            <p:nvPr userDrawn="1"/>
          </p:nvPicPr>
          <p:blipFill rotWithShape="1">
            <a:blip r:embed="rId2"/>
            <a:srcRect l="66858"/>
            <a:stretch/>
          </p:blipFill>
          <p:spPr bwMode="auto">
            <a:xfrm>
              <a:off x="8918967" y="163513"/>
              <a:ext cx="3027499" cy="769937"/>
            </a:xfrm>
            <a:prstGeom prst="rect">
              <a:avLst/>
            </a:prstGeom>
            <a:noFill/>
            <a:ln>
              <a:noFill/>
            </a:ln>
          </p:spPr>
        </p:pic>
      </p:grpSp>
      <p:sp>
        <p:nvSpPr>
          <p:cNvPr id="7" name="TextBox 6">
            <a:extLst>
              <a:ext uri="{FF2B5EF4-FFF2-40B4-BE49-F238E27FC236}">
                <a16:creationId xmlns:a16="http://schemas.microsoft.com/office/drawing/2014/main" id="{6CB4297D-949E-4F79-9700-7D81667FA7EB}"/>
              </a:ext>
            </a:extLst>
          </p:cNvPr>
          <p:cNvSpPr txBox="1">
            <a:spLocks noChangeArrowheads="1"/>
          </p:cNvSpPr>
          <p:nvPr/>
        </p:nvSpPr>
        <p:spPr bwMode="auto">
          <a:xfrm>
            <a:off x="2478088" y="6459538"/>
            <a:ext cx="7235825" cy="290512"/>
          </a:xfrm>
          <a:prstGeom prst="rect">
            <a:avLst/>
          </a:prstGeom>
          <a:noFill/>
          <a:ln>
            <a:noFill/>
          </a:ln>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dirty="0">
                <a:cs typeface="Arial" charset="0"/>
              </a:rPr>
              <a:t> National Institutes of Health • U.S. Department of Health and Human Services</a:t>
            </a:r>
          </a:p>
        </p:txBody>
      </p:sp>
      <p:sp>
        <p:nvSpPr>
          <p:cNvPr id="3074" name="Rectangle 2"/>
          <p:cNvSpPr>
            <a:spLocks noGrp="1" noChangeArrowheads="1"/>
          </p:cNvSpPr>
          <p:nvPr>
            <p:ph type="ctrTitle"/>
          </p:nvPr>
        </p:nvSpPr>
        <p:spPr>
          <a:xfrm>
            <a:off x="342900" y="1846264"/>
            <a:ext cx="11506200" cy="1470025"/>
          </a:xfrm>
          <a:noFill/>
          <a:ln w="9525">
            <a:noFill/>
            <a:miter lim="800000"/>
            <a:headEnd/>
            <a:tailEnd/>
          </a:ln>
        </p:spPr>
        <p:txBody>
          <a:bodyPr anchor="b"/>
          <a:lstStyle>
            <a:lvl1pPr algn="ctr">
              <a:defRPr lang="en-US" sz="4300">
                <a:latin typeface="Arial Narrow" pitchFamily="34" charset="0"/>
              </a:defRPr>
            </a:lvl1pPr>
          </a:lstStyle>
          <a:p>
            <a:pPr lvl="0"/>
            <a:r>
              <a:rPr lang="en-US"/>
              <a:t>Click to edit Master title style</a:t>
            </a:r>
            <a:endParaRPr lang="en-US" dirty="0"/>
          </a:p>
        </p:txBody>
      </p:sp>
      <p:sp>
        <p:nvSpPr>
          <p:cNvPr id="3075" name="Rectangle 3"/>
          <p:cNvSpPr>
            <a:spLocks noGrp="1" noChangeArrowheads="1"/>
          </p:cNvSpPr>
          <p:nvPr>
            <p:ph type="subTitle" idx="1"/>
          </p:nvPr>
        </p:nvSpPr>
        <p:spPr>
          <a:xfrm>
            <a:off x="353496" y="3500438"/>
            <a:ext cx="11485008" cy="1752600"/>
          </a:xfrm>
          <a:noFill/>
          <a:ln w="9525">
            <a:noFill/>
            <a:miter lim="800000"/>
            <a:headEnd/>
            <a:tailEnd/>
          </a:ln>
        </p:spPr>
        <p:txBody>
          <a:bodyPr/>
          <a:lstStyle>
            <a:lvl1pPr marL="0" indent="0" algn="ctr">
              <a:buNone/>
              <a:defRPr lang="en-US" sz="2600" b="1" dirty="0">
                <a:latin typeface="Arial" pitchFamily="34" charset="0"/>
                <a:ea typeface="ＭＳ Ｐゴシック" charset="-128"/>
              </a:defRPr>
            </a:lvl1pPr>
          </a:lstStyle>
          <a:p>
            <a:pPr lvl="0"/>
            <a:r>
              <a:rPr lang="en-US"/>
              <a:t>Click to edit Master subtitle style</a:t>
            </a:r>
            <a:endParaRPr lang="en-US" dirty="0"/>
          </a:p>
        </p:txBody>
      </p:sp>
    </p:spTree>
    <p:extLst>
      <p:ext uri="{BB962C8B-B14F-4D97-AF65-F5344CB8AC3E}">
        <p14:creationId xmlns:p14="http://schemas.microsoft.com/office/powerpoint/2010/main" val="10924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23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589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352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278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049338"/>
            <a:ext cx="52832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49338"/>
            <a:ext cx="52832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85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587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NIH-H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68B343-1786-42A7-833A-D69D8703BC7A}"/>
              </a:ext>
            </a:extLst>
          </p:cNvPr>
          <p:cNvSpPr/>
          <p:nvPr/>
        </p:nvSpPr>
        <p:spPr>
          <a:xfrm>
            <a:off x="8469313" y="6351588"/>
            <a:ext cx="3722687"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705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718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NIH-H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081A2F-EEC3-43A1-B061-42038AC1903A}"/>
              </a:ext>
            </a:extLst>
          </p:cNvPr>
          <p:cNvSpPr/>
          <p:nvPr/>
        </p:nvSpPr>
        <p:spPr>
          <a:xfrm>
            <a:off x="8469313" y="6351588"/>
            <a:ext cx="3722687"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761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84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747838"/>
            <a:ext cx="50800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747838"/>
            <a:ext cx="50800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7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7" descr="National Institute of Environmental Health Sciences">
            <a:extLst>
              <a:ext uri="{FF2B5EF4-FFF2-40B4-BE49-F238E27FC236}">
                <a16:creationId xmlns:a16="http://schemas.microsoft.com/office/drawing/2014/main" id="{485D3D66-4174-4C99-9E73-5C641B11909A}"/>
              </a:ext>
            </a:extLst>
          </p:cNvPr>
          <p:cNvGrpSpPr>
            <a:grpSpLocks/>
          </p:cNvGrpSpPr>
          <p:nvPr userDrawn="1"/>
        </p:nvGrpSpPr>
        <p:grpSpPr bwMode="auto">
          <a:xfrm>
            <a:off x="152400" y="163513"/>
            <a:ext cx="11793538" cy="769937"/>
            <a:chOff x="152400" y="163513"/>
            <a:chExt cx="11794066" cy="769937"/>
          </a:xfrm>
        </p:grpSpPr>
        <p:pic>
          <p:nvPicPr>
            <p:cNvPr id="5" name="Picture 16" title="NIH. National Institute of Environmental Health Sciences.">
              <a:extLst>
                <a:ext uri="{FF2B5EF4-FFF2-40B4-BE49-F238E27FC236}">
                  <a16:creationId xmlns:a16="http://schemas.microsoft.com/office/drawing/2014/main" id="{57CCA3C9-7B95-456E-9908-767003177BFB}"/>
                </a:ext>
              </a:extLst>
            </p:cNvPr>
            <p:cNvPicPr>
              <a:picLocks noChangeAspect="1" noChangeArrowheads="1"/>
            </p:cNvPicPr>
            <p:nvPr userDrawn="1"/>
          </p:nvPicPr>
          <p:blipFill>
            <a:blip r:embed="rId2"/>
            <a:srcRect/>
            <a:stretch>
              <a:fillRect/>
            </a:stretch>
          </p:blipFill>
          <p:spPr bwMode="auto">
            <a:xfrm>
              <a:off x="152400" y="163513"/>
              <a:ext cx="8839596" cy="769937"/>
            </a:xfrm>
            <a:prstGeom prst="rect">
              <a:avLst/>
            </a:prstGeom>
            <a:noFill/>
            <a:ln>
              <a:noFill/>
            </a:ln>
          </p:spPr>
        </p:pic>
        <p:pic>
          <p:nvPicPr>
            <p:cNvPr id="6" name="Picture 16" title="NIH. National Institute of Environmental Health Sciences.">
              <a:extLst>
                <a:ext uri="{FF2B5EF4-FFF2-40B4-BE49-F238E27FC236}">
                  <a16:creationId xmlns:a16="http://schemas.microsoft.com/office/drawing/2014/main" id="{2DD82F05-87B4-41CB-A632-0FEEC7DDDEE2}"/>
                </a:ext>
              </a:extLst>
            </p:cNvPr>
            <p:cNvPicPr>
              <a:picLocks noChangeAspect="1" noChangeArrowheads="1"/>
            </p:cNvPicPr>
            <p:nvPr userDrawn="1"/>
          </p:nvPicPr>
          <p:blipFill rotWithShape="1">
            <a:blip r:embed="rId2"/>
            <a:srcRect l="66858"/>
            <a:stretch/>
          </p:blipFill>
          <p:spPr bwMode="auto">
            <a:xfrm>
              <a:off x="8918967" y="163513"/>
              <a:ext cx="3027499" cy="769937"/>
            </a:xfrm>
            <a:prstGeom prst="rect">
              <a:avLst/>
            </a:prstGeom>
            <a:noFill/>
            <a:ln>
              <a:noFill/>
            </a:ln>
          </p:spPr>
        </p:pic>
      </p:grpSp>
      <p:sp>
        <p:nvSpPr>
          <p:cNvPr id="7" name="TextBox 6">
            <a:extLst>
              <a:ext uri="{FF2B5EF4-FFF2-40B4-BE49-F238E27FC236}">
                <a16:creationId xmlns:a16="http://schemas.microsoft.com/office/drawing/2014/main" id="{E4711D17-CF66-4DC5-BB90-041054680214}"/>
              </a:ext>
            </a:extLst>
          </p:cNvPr>
          <p:cNvSpPr txBox="1">
            <a:spLocks noChangeArrowheads="1"/>
          </p:cNvSpPr>
          <p:nvPr/>
        </p:nvSpPr>
        <p:spPr bwMode="auto">
          <a:xfrm>
            <a:off x="2478088" y="6459538"/>
            <a:ext cx="7235825" cy="290512"/>
          </a:xfrm>
          <a:prstGeom prst="rect">
            <a:avLst/>
          </a:prstGeom>
          <a:noFill/>
          <a:ln>
            <a:noFill/>
          </a:ln>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cs typeface="Arial" charset="0"/>
              </a:rPr>
              <a:t> National Institutes of Health • U.S. Department of Health and Human Services</a:t>
            </a:r>
          </a:p>
        </p:txBody>
      </p:sp>
      <p:sp>
        <p:nvSpPr>
          <p:cNvPr id="10" name="Rectangle 2"/>
          <p:cNvSpPr>
            <a:spLocks noGrp="1" noChangeArrowheads="1"/>
          </p:cNvSpPr>
          <p:nvPr>
            <p:ph type="ctrTitle"/>
          </p:nvPr>
        </p:nvSpPr>
        <p:spPr>
          <a:xfrm>
            <a:off x="342900" y="1846264"/>
            <a:ext cx="11506200" cy="1470025"/>
          </a:xfrm>
          <a:noFill/>
          <a:ln w="9525">
            <a:noFill/>
            <a:miter lim="800000"/>
            <a:headEnd/>
            <a:tailEnd/>
          </a:ln>
        </p:spPr>
        <p:txBody>
          <a:bodyPr anchor="b"/>
          <a:lstStyle>
            <a:lvl1pPr algn="ctr">
              <a:defRPr lang="en-US" sz="4300">
                <a:latin typeface="Arial Narrow" pitchFamily="34" charset="0"/>
              </a:defRPr>
            </a:lvl1pPr>
          </a:lstStyle>
          <a:p>
            <a:pPr lvl="0"/>
            <a:r>
              <a:rPr lang="en-US" dirty="0"/>
              <a:t>Click to edit Master title style</a:t>
            </a:r>
          </a:p>
        </p:txBody>
      </p:sp>
      <p:sp>
        <p:nvSpPr>
          <p:cNvPr id="11" name="Rectangle 3"/>
          <p:cNvSpPr>
            <a:spLocks noGrp="1" noChangeArrowheads="1"/>
          </p:cNvSpPr>
          <p:nvPr>
            <p:ph type="subTitle" idx="1"/>
          </p:nvPr>
        </p:nvSpPr>
        <p:spPr>
          <a:xfrm>
            <a:off x="353496" y="3500438"/>
            <a:ext cx="11485008" cy="1752600"/>
          </a:xfrm>
          <a:noFill/>
          <a:ln w="9525">
            <a:noFill/>
            <a:miter lim="800000"/>
            <a:headEnd/>
            <a:tailEnd/>
          </a:ln>
        </p:spPr>
        <p:txBody>
          <a:bodyPr/>
          <a:lstStyle>
            <a:lvl1pPr marL="0" indent="0" algn="ctr">
              <a:buNone/>
              <a:defRPr lang="en-US" sz="2600" b="1" dirty="0">
                <a:latin typeface="Arial" pitchFamily="34" charset="0"/>
                <a:ea typeface="ＭＳ Ｐゴシック" charset="-128"/>
              </a:defRPr>
            </a:lvl1pPr>
          </a:lstStyle>
          <a:p>
            <a:pPr lvl="0"/>
            <a:r>
              <a:rPr lang="en-US" dirty="0"/>
              <a:t>Click to edit Master subtitle style</a:t>
            </a:r>
          </a:p>
        </p:txBody>
      </p:sp>
    </p:spTree>
    <p:extLst>
      <p:ext uri="{BB962C8B-B14F-4D97-AF65-F5344CB8AC3E}">
        <p14:creationId xmlns:p14="http://schemas.microsoft.com/office/powerpoint/2010/main" val="412100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72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 descr="National Institute of Environmental Health Sciences">
            <a:extLst>
              <a:ext uri="{FF2B5EF4-FFF2-40B4-BE49-F238E27FC236}">
                <a16:creationId xmlns:a16="http://schemas.microsoft.com/office/drawing/2014/main" id="{EE02718B-983A-4340-AA0E-06E14B8F4184}"/>
              </a:ext>
            </a:extLst>
          </p:cNvPr>
          <p:cNvGrpSpPr>
            <a:grpSpLocks/>
          </p:cNvGrpSpPr>
          <p:nvPr userDrawn="1"/>
        </p:nvGrpSpPr>
        <p:grpSpPr bwMode="auto">
          <a:xfrm>
            <a:off x="152400" y="163513"/>
            <a:ext cx="11793538" cy="612775"/>
            <a:chOff x="152400" y="163513"/>
            <a:chExt cx="11794066" cy="612775"/>
          </a:xfrm>
        </p:grpSpPr>
        <p:pic>
          <p:nvPicPr>
            <p:cNvPr id="6" name="Picture 16" descr="logo" title="NIH. National Institute of Environmental Health Sciences.">
              <a:extLst>
                <a:ext uri="{FF2B5EF4-FFF2-40B4-BE49-F238E27FC236}">
                  <a16:creationId xmlns:a16="http://schemas.microsoft.com/office/drawing/2014/main" id="{EE79C2FE-F204-494C-BF67-77C58C23FDAD}"/>
                </a:ext>
              </a:extLst>
            </p:cNvPr>
            <p:cNvPicPr>
              <a:picLocks noChangeAspect="1" noChangeArrowheads="1"/>
            </p:cNvPicPr>
            <p:nvPr userDrawn="1"/>
          </p:nvPicPr>
          <p:blipFill>
            <a:blip r:embed="rId9"/>
            <a:srcRect/>
            <a:stretch>
              <a:fillRect/>
            </a:stretch>
          </p:blipFill>
          <p:spPr bwMode="auto">
            <a:xfrm>
              <a:off x="152400" y="163513"/>
              <a:ext cx="8839596" cy="612775"/>
            </a:xfrm>
            <a:prstGeom prst="rect">
              <a:avLst/>
            </a:prstGeom>
            <a:noFill/>
            <a:ln>
              <a:noFill/>
            </a:ln>
          </p:spPr>
        </p:pic>
        <p:pic>
          <p:nvPicPr>
            <p:cNvPr id="8" name="Picture 16" title="NIH. National Institute of Environmental Health Sciences.">
              <a:extLst>
                <a:ext uri="{FF2B5EF4-FFF2-40B4-BE49-F238E27FC236}">
                  <a16:creationId xmlns:a16="http://schemas.microsoft.com/office/drawing/2014/main" id="{0A239ABF-0541-43F4-B16C-2333F3E47F40}"/>
                </a:ext>
              </a:extLst>
            </p:cNvPr>
            <p:cNvPicPr>
              <a:picLocks noChangeAspect="1" noChangeArrowheads="1"/>
            </p:cNvPicPr>
            <p:nvPr userDrawn="1"/>
          </p:nvPicPr>
          <p:blipFill rotWithShape="1">
            <a:blip r:embed="rId9"/>
            <a:srcRect l="53353"/>
            <a:stretch/>
          </p:blipFill>
          <p:spPr bwMode="auto">
            <a:xfrm>
              <a:off x="7823543" y="163513"/>
              <a:ext cx="4122923" cy="612775"/>
            </a:xfrm>
            <a:prstGeom prst="rect">
              <a:avLst/>
            </a:prstGeom>
            <a:noFill/>
            <a:ln>
              <a:noFill/>
            </a:ln>
          </p:spPr>
        </p:pic>
      </p:grpSp>
      <p:sp>
        <p:nvSpPr>
          <p:cNvPr id="1027" name="Rectangle 2">
            <a:extLst>
              <a:ext uri="{FF2B5EF4-FFF2-40B4-BE49-F238E27FC236}">
                <a16:creationId xmlns:a16="http://schemas.microsoft.com/office/drawing/2014/main" id="{9513C695-B85B-494B-AE99-F8ABFC147E25}"/>
              </a:ext>
            </a:extLst>
          </p:cNvPr>
          <p:cNvSpPr>
            <a:spLocks noGrp="1" noChangeArrowheads="1"/>
          </p:cNvSpPr>
          <p:nvPr>
            <p:ph type="title"/>
          </p:nvPr>
        </p:nvSpPr>
        <p:spPr bwMode="auto">
          <a:xfrm>
            <a:off x="573088" y="990600"/>
            <a:ext cx="110093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DDCF307-F62E-499E-9803-D6F38D7192D2}"/>
              </a:ext>
            </a:extLst>
          </p:cNvPr>
          <p:cNvSpPr>
            <a:spLocks noGrp="1" noChangeArrowheads="1"/>
          </p:cNvSpPr>
          <p:nvPr>
            <p:ph type="body" idx="1"/>
          </p:nvPr>
        </p:nvSpPr>
        <p:spPr bwMode="auto">
          <a:xfrm>
            <a:off x="573088" y="1747838"/>
            <a:ext cx="1104582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a:extLst>
              <a:ext uri="{FF2B5EF4-FFF2-40B4-BE49-F238E27FC236}">
                <a16:creationId xmlns:a16="http://schemas.microsoft.com/office/drawing/2014/main" id="{42629193-9701-4748-A87A-43A5401FFA59}"/>
              </a:ext>
            </a:extLst>
          </p:cNvPr>
          <p:cNvSpPr txBox="1"/>
          <p:nvPr/>
        </p:nvSpPr>
        <p:spPr>
          <a:xfrm>
            <a:off x="9377363" y="6456363"/>
            <a:ext cx="2814637" cy="401637"/>
          </a:xfrm>
          <a:prstGeom prst="rect">
            <a:avLst/>
          </a:prstGeom>
          <a:noFill/>
        </p:spPr>
        <p:txBody>
          <a:bodyPr wrap="none" rIns="137160" bIns="91440" anchor="b">
            <a:spAutoFit/>
          </a:bodyPr>
          <a:lstStyle/>
          <a:p>
            <a:pPr algn="r" eaLnBrk="1" hangingPunct="1">
              <a:lnSpc>
                <a:spcPct val="90000"/>
              </a:lnSpc>
              <a:defRPr/>
            </a:pPr>
            <a:r>
              <a:rPr lang="en-US" sz="950" dirty="0">
                <a:solidFill>
                  <a:schemeClr val="tx1">
                    <a:lumMod val="65000"/>
                    <a:lumOff val="35000"/>
                  </a:schemeClr>
                </a:solidFill>
                <a:latin typeface="Arial" charset="0"/>
              </a:rPr>
              <a:t>National Institutes of Health</a:t>
            </a:r>
          </a:p>
          <a:p>
            <a:pPr algn="r" eaLnBrk="1" hangingPunct="1">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95" r:id="rId1"/>
    <p:sldLayoutId id="2147484487" r:id="rId2"/>
    <p:sldLayoutId id="2147484496" r:id="rId3"/>
    <p:sldLayoutId id="2147484488" r:id="rId4"/>
    <p:sldLayoutId id="2147484497" r:id="rId5"/>
    <p:sldLayoutId id="2147484489" r:id="rId6"/>
    <p:sldLayoutId id="2147484490" r:id="rId7"/>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0" fontAlgn="base" hangingPunct="0">
        <a:lnSpc>
          <a:spcPct val="95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5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08B028-B838-4542-BBAB-B3BAB78FBF5D}"/>
              </a:ext>
            </a:extLst>
          </p:cNvPr>
          <p:cNvSpPr>
            <a:spLocks noGrp="1" noChangeArrowheads="1"/>
          </p:cNvSpPr>
          <p:nvPr>
            <p:ph type="title"/>
          </p:nvPr>
        </p:nvSpPr>
        <p:spPr bwMode="auto">
          <a:xfrm>
            <a:off x="355600" y="317500"/>
            <a:ext cx="10972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E254D22-F52A-43BC-8D51-CE5D54139AC9}"/>
              </a:ext>
            </a:extLst>
          </p:cNvPr>
          <p:cNvSpPr>
            <a:spLocks noGrp="1" noChangeArrowheads="1"/>
          </p:cNvSpPr>
          <p:nvPr>
            <p:ph type="body" idx="1"/>
          </p:nvPr>
        </p:nvSpPr>
        <p:spPr bwMode="auto">
          <a:xfrm>
            <a:off x="482600" y="1049338"/>
            <a:ext cx="112268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Box 4">
            <a:extLst>
              <a:ext uri="{FF2B5EF4-FFF2-40B4-BE49-F238E27FC236}">
                <a16:creationId xmlns:a16="http://schemas.microsoft.com/office/drawing/2014/main" id="{9CD835D8-4135-4A35-A0CD-D5CACF4AB026}"/>
              </a:ext>
            </a:extLst>
          </p:cNvPr>
          <p:cNvSpPr txBox="1"/>
          <p:nvPr/>
        </p:nvSpPr>
        <p:spPr>
          <a:xfrm>
            <a:off x="9377363" y="6456363"/>
            <a:ext cx="2814637" cy="401637"/>
          </a:xfrm>
          <a:prstGeom prst="rect">
            <a:avLst/>
          </a:prstGeom>
          <a:noFill/>
        </p:spPr>
        <p:txBody>
          <a:bodyPr wrap="none" rIns="137160" bIns="91440" anchor="b">
            <a:spAutoFit/>
          </a:bodyPr>
          <a:lstStyle/>
          <a:p>
            <a:pPr algn="r" eaLnBrk="1" hangingPunct="1">
              <a:lnSpc>
                <a:spcPct val="90000"/>
              </a:lnSpc>
              <a:defRPr/>
            </a:pPr>
            <a:r>
              <a:rPr lang="en-US" sz="950" dirty="0">
                <a:solidFill>
                  <a:schemeClr val="tx1">
                    <a:lumMod val="65000"/>
                    <a:lumOff val="35000"/>
                  </a:schemeClr>
                </a:solidFill>
                <a:latin typeface="Arial" charset="0"/>
              </a:rPr>
              <a:t>National Institutes of Health</a:t>
            </a:r>
          </a:p>
          <a:p>
            <a:pPr algn="r" eaLnBrk="1" hangingPunct="1">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98" r:id="rId1"/>
    <p:sldLayoutId id="2147484491" r:id="rId2"/>
    <p:sldLayoutId id="2147484499" r:id="rId3"/>
    <p:sldLayoutId id="2147484492" r:id="rId4"/>
    <p:sldLayoutId id="2147484500" r:id="rId5"/>
    <p:sldLayoutId id="2147484493" r:id="rId6"/>
    <p:sldLayoutId id="2147484494" r:id="rId7"/>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0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2">
            <a:extLst>
              <a:ext uri="{FF2B5EF4-FFF2-40B4-BE49-F238E27FC236}">
                <a16:creationId xmlns:a16="http://schemas.microsoft.com/office/drawing/2014/main" id="{75B0A368-ABBF-486F-A4B8-FBEF33444FD2}"/>
              </a:ext>
            </a:extLst>
          </p:cNvPr>
          <p:cNvSpPr>
            <a:spLocks noGrp="1" noChangeArrowheads="1"/>
          </p:cNvSpPr>
          <p:nvPr>
            <p:ph type="ctrTitle"/>
          </p:nvPr>
        </p:nvSpPr>
        <p:spPr>
          <a:xfrm>
            <a:off x="131426" y="1569475"/>
            <a:ext cx="11929145" cy="2810380"/>
          </a:xfrm>
          <a:ln/>
        </p:spPr>
        <p:txBody>
          <a:bodyPr/>
          <a:lstStyle/>
          <a:p>
            <a:pPr eaLnBrk="1" hangingPunct="1"/>
            <a:r>
              <a:rPr lang="en-US" altLang="en-US" dirty="0"/>
              <a:t>Id</a:t>
            </a:r>
            <a:r>
              <a:rPr altLang="en-US" dirty="0"/>
              <a:t>e</a:t>
            </a:r>
            <a:r>
              <a:rPr lang="en-US" altLang="en-US" dirty="0"/>
              <a:t>ntification of Putative Gene by Environment Variants with Variance Loci Analysis Reveals Unique and Common Pathways and Genes in UKBiobank Disease Outcomes</a:t>
            </a:r>
            <a:endParaRPr altLang="en-US" dirty="0"/>
          </a:p>
        </p:txBody>
      </p:sp>
      <p:sp>
        <p:nvSpPr>
          <p:cNvPr id="11267" name="Subtitle 23">
            <a:extLst>
              <a:ext uri="{FF2B5EF4-FFF2-40B4-BE49-F238E27FC236}">
                <a16:creationId xmlns:a16="http://schemas.microsoft.com/office/drawing/2014/main" id="{C3D17CEA-E083-42CE-AA78-8FA3B874496D}"/>
              </a:ext>
            </a:extLst>
          </p:cNvPr>
          <p:cNvSpPr>
            <a:spLocks noGrp="1" noChangeArrowheads="1"/>
          </p:cNvSpPr>
          <p:nvPr>
            <p:ph type="subTitle" idx="1"/>
          </p:nvPr>
        </p:nvSpPr>
        <p:spPr>
          <a:xfrm>
            <a:off x="1789112" y="4538512"/>
            <a:ext cx="8613775" cy="1752600"/>
          </a:xfrm>
          <a:ln/>
        </p:spPr>
        <p:txBody>
          <a:bodyPr/>
          <a:lstStyle/>
          <a:p>
            <a:pPr eaLnBrk="1" hangingPunct="1"/>
            <a:r>
              <a:rPr lang="en-US" altLang="en-US" dirty="0">
                <a:ea typeface="MS PGothic" panose="020B0600070205080204" pitchFamily="34" charset="-128"/>
              </a:rPr>
              <a:t>Violet Evans</a:t>
            </a:r>
            <a:br>
              <a:rPr altLang="en-US" dirty="0">
                <a:ea typeface="MS PGothic" panose="020B0600070205080204" pitchFamily="34" charset="-128"/>
              </a:rPr>
            </a:br>
            <a:r>
              <a:rPr lang="en-US" altLang="en-US" dirty="0">
                <a:ea typeface="MS PGothic" panose="020B0600070205080204" pitchFamily="34" charset="-128"/>
              </a:rPr>
              <a:t>Motsinger-Reif Research Group</a:t>
            </a:r>
            <a:br>
              <a:rPr altLang="en-US" dirty="0">
                <a:ea typeface="MS PGothic" panose="020B0600070205080204" pitchFamily="34" charset="-128"/>
              </a:rPr>
            </a:br>
            <a:r>
              <a:rPr altLang="en-US" dirty="0">
                <a:ea typeface="MS PGothic" panose="020B0600070205080204" pitchFamily="34" charset="-128"/>
              </a:rPr>
              <a:t>National Institute of Environmental Health Sciences</a:t>
            </a:r>
            <a:r>
              <a:rPr lang="en-US" altLang="en-US" dirty="0">
                <a:ea typeface="MS PGothic" panose="020B0600070205080204" pitchFamily="34" charset="-128"/>
              </a:rPr>
              <a:t> Scholars Connect Program Symposium (NSCP)</a:t>
            </a:r>
            <a:endParaRPr altLang="en-US" dirty="0">
              <a:ea typeface="MS PGothic" panose="020B0600070205080204" pitchFamily="34" charset="-128"/>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agram, venn diagram&#10;&#10;Description automatically generated">
            <a:extLst>
              <a:ext uri="{FF2B5EF4-FFF2-40B4-BE49-F238E27FC236}">
                <a16:creationId xmlns:a16="http://schemas.microsoft.com/office/drawing/2014/main" id="{54F3B61B-D598-154C-A7E0-85C2827D11EA}"/>
              </a:ext>
            </a:extLst>
          </p:cNvPr>
          <p:cNvPicPr>
            <a:picLocks noGrp="1" noChangeAspect="1"/>
          </p:cNvPicPr>
          <p:nvPr>
            <p:ph idx="1"/>
          </p:nvPr>
        </p:nvPicPr>
        <p:blipFill rotWithShape="1">
          <a:blip r:embed="rId2"/>
          <a:srcRect b="50996"/>
          <a:stretch/>
        </p:blipFill>
        <p:spPr>
          <a:xfrm>
            <a:off x="3394710" y="1667096"/>
            <a:ext cx="5694756" cy="5041184"/>
          </a:xfrm>
        </p:spPr>
      </p:pic>
      <p:sp>
        <p:nvSpPr>
          <p:cNvPr id="2" name="Title 1">
            <a:extLst>
              <a:ext uri="{FF2B5EF4-FFF2-40B4-BE49-F238E27FC236}">
                <a16:creationId xmlns:a16="http://schemas.microsoft.com/office/drawing/2014/main" id="{D38EF4A9-BFE2-AE47-8135-A4ACFFA1AD1D}"/>
              </a:ext>
            </a:extLst>
          </p:cNvPr>
          <p:cNvSpPr>
            <a:spLocks noGrp="1"/>
          </p:cNvSpPr>
          <p:nvPr>
            <p:ph type="title"/>
          </p:nvPr>
        </p:nvSpPr>
        <p:spPr>
          <a:xfrm>
            <a:off x="355600" y="317500"/>
            <a:ext cx="11836400" cy="730250"/>
          </a:xfrm>
        </p:spPr>
        <p:txBody>
          <a:bodyPr/>
          <a:lstStyle/>
          <a:p>
            <a:r>
              <a:rPr lang="en-US" dirty="0"/>
              <a:t>Overlap Between Mean-Based and Variance-Based Methodologies</a:t>
            </a:r>
          </a:p>
        </p:txBody>
      </p:sp>
      <p:sp>
        <p:nvSpPr>
          <p:cNvPr id="8" name="TextBox 7">
            <a:extLst>
              <a:ext uri="{FF2B5EF4-FFF2-40B4-BE49-F238E27FC236}">
                <a16:creationId xmlns:a16="http://schemas.microsoft.com/office/drawing/2014/main" id="{175FC23F-95FA-5641-8ABF-85FBB1C5055C}"/>
              </a:ext>
            </a:extLst>
          </p:cNvPr>
          <p:cNvSpPr txBox="1"/>
          <p:nvPr/>
        </p:nvSpPr>
        <p:spPr>
          <a:xfrm>
            <a:off x="657257" y="1047750"/>
            <a:ext cx="11286503"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 continuous outcomes, do VLA and VQA behave similarly rather than a mean-based approach?</a:t>
            </a:r>
          </a:p>
          <a:p>
            <a:pPr marL="285750" indent="-285750">
              <a:buFont typeface="Arial" panose="020B0604020202020204" pitchFamily="34" charset="0"/>
              <a:buChar char="•"/>
            </a:pPr>
            <a:r>
              <a:rPr lang="en-US" dirty="0"/>
              <a:t>Variance-based are much more discriminate</a:t>
            </a:r>
          </a:p>
        </p:txBody>
      </p:sp>
    </p:spTree>
    <p:extLst>
      <p:ext uri="{BB962C8B-B14F-4D97-AF65-F5344CB8AC3E}">
        <p14:creationId xmlns:p14="http://schemas.microsoft.com/office/powerpoint/2010/main" val="53294571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F4A9-BFE2-AE47-8135-A4ACFFA1AD1D}"/>
              </a:ext>
            </a:extLst>
          </p:cNvPr>
          <p:cNvSpPr>
            <a:spLocks noGrp="1"/>
          </p:cNvSpPr>
          <p:nvPr>
            <p:ph type="title"/>
          </p:nvPr>
        </p:nvSpPr>
        <p:spPr>
          <a:xfrm>
            <a:off x="0" y="0"/>
            <a:ext cx="11836400" cy="935567"/>
          </a:xfrm>
        </p:spPr>
        <p:txBody>
          <a:bodyPr/>
          <a:lstStyle/>
          <a:p>
            <a:r>
              <a:rPr lang="en-US" dirty="0"/>
              <a:t>Overlapping Genes Identified Between Mean-Based and Variance-Based Methodologies</a:t>
            </a:r>
          </a:p>
        </p:txBody>
      </p:sp>
      <p:pic>
        <p:nvPicPr>
          <p:cNvPr id="5" name="Picture 4" descr="Chart, diagram&#10;&#10;Description automatically generated">
            <a:extLst>
              <a:ext uri="{FF2B5EF4-FFF2-40B4-BE49-F238E27FC236}">
                <a16:creationId xmlns:a16="http://schemas.microsoft.com/office/drawing/2014/main" id="{3E96EAC9-F8DC-D344-A85B-0766388D9481}"/>
              </a:ext>
            </a:extLst>
          </p:cNvPr>
          <p:cNvPicPr>
            <a:picLocks noChangeAspect="1"/>
          </p:cNvPicPr>
          <p:nvPr/>
        </p:nvPicPr>
        <p:blipFill>
          <a:blip r:embed="rId2"/>
          <a:stretch>
            <a:fillRect/>
          </a:stretch>
        </p:blipFill>
        <p:spPr>
          <a:xfrm>
            <a:off x="4663439" y="483436"/>
            <a:ext cx="7374199" cy="6120135"/>
          </a:xfrm>
          <a:prstGeom prst="rect">
            <a:avLst/>
          </a:prstGeom>
        </p:spPr>
      </p:pic>
      <p:sp>
        <p:nvSpPr>
          <p:cNvPr id="9" name="TextBox 8">
            <a:extLst>
              <a:ext uri="{FF2B5EF4-FFF2-40B4-BE49-F238E27FC236}">
                <a16:creationId xmlns:a16="http://schemas.microsoft.com/office/drawing/2014/main" id="{EDEB4A37-E472-1E4B-9445-E656F4B87964}"/>
              </a:ext>
            </a:extLst>
          </p:cNvPr>
          <p:cNvSpPr txBox="1"/>
          <p:nvPr/>
        </p:nvSpPr>
        <p:spPr>
          <a:xfrm>
            <a:off x="338667" y="1893961"/>
            <a:ext cx="386568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Mean-based GWAS identifies more variants (and genes)</a:t>
            </a:r>
          </a:p>
          <a:p>
            <a:pPr marL="285750" indent="-285750">
              <a:buFont typeface="Arial" panose="020B0604020202020204" pitchFamily="34" charset="0"/>
              <a:buChar char="•"/>
            </a:pPr>
            <a:r>
              <a:rPr lang="en-US" dirty="0"/>
              <a:t>Variance-based VLA has substantial overlap but is more discriminate and identifies unique variants not found with GWAS</a:t>
            </a:r>
          </a:p>
        </p:txBody>
      </p:sp>
    </p:spTree>
    <p:extLst>
      <p:ext uri="{BB962C8B-B14F-4D97-AF65-F5344CB8AC3E}">
        <p14:creationId xmlns:p14="http://schemas.microsoft.com/office/powerpoint/2010/main" val="124364242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CA99-B5A3-DE4A-89DB-9C5E0A2ECC1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10DEE596-2D18-9640-89D2-55061BDCF41B}"/>
              </a:ext>
            </a:extLst>
          </p:cNvPr>
          <p:cNvSpPr>
            <a:spLocks noGrp="1"/>
          </p:cNvSpPr>
          <p:nvPr>
            <p:ph idx="1"/>
          </p:nvPr>
        </p:nvSpPr>
        <p:spPr/>
        <p:txBody>
          <a:bodyPr/>
          <a:lstStyle/>
          <a:p>
            <a:r>
              <a:rPr lang="en-US" dirty="0"/>
              <a:t>Gene occupancy found top hits in brain development and signaling in these 14 outcomes as likely candidates for </a:t>
            </a:r>
            <a:r>
              <a:rPr lang="en-US" dirty="0" err="1"/>
              <a:t>GxE</a:t>
            </a:r>
            <a:r>
              <a:rPr lang="en-US" dirty="0"/>
              <a:t> hits</a:t>
            </a:r>
          </a:p>
          <a:p>
            <a:r>
              <a:rPr lang="en-US" dirty="0"/>
              <a:t>Pathway analysis revealed that neuronal signaling and cellular signaling pathways come up repeatedly across these 14 outcomes</a:t>
            </a:r>
          </a:p>
          <a:p>
            <a:pPr marL="0" indent="0">
              <a:buNone/>
            </a:pPr>
            <a:endParaRPr lang="en-US" dirty="0"/>
          </a:p>
        </p:txBody>
      </p:sp>
    </p:spTree>
    <p:extLst>
      <p:ext uri="{BB962C8B-B14F-4D97-AF65-F5344CB8AC3E}">
        <p14:creationId xmlns:p14="http://schemas.microsoft.com/office/powerpoint/2010/main" val="42823419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7784-5CE8-2B4B-85A0-F867D5F8757D}"/>
              </a:ext>
            </a:extLst>
          </p:cNvPr>
          <p:cNvSpPr>
            <a:spLocks noGrp="1"/>
          </p:cNvSpPr>
          <p:nvPr>
            <p:ph type="title"/>
          </p:nvPr>
        </p:nvSpPr>
        <p:spPr/>
        <p:txBody>
          <a:bodyPr/>
          <a:lstStyle/>
          <a:p>
            <a:r>
              <a:rPr lang="en-US" dirty="0"/>
              <a:t>Results Summary Part 2</a:t>
            </a:r>
          </a:p>
        </p:txBody>
      </p:sp>
      <p:sp>
        <p:nvSpPr>
          <p:cNvPr id="3" name="Content Placeholder 2">
            <a:extLst>
              <a:ext uri="{FF2B5EF4-FFF2-40B4-BE49-F238E27FC236}">
                <a16:creationId xmlns:a16="http://schemas.microsoft.com/office/drawing/2014/main" id="{3FEECD3A-39E1-7342-953B-6CE9A85F418F}"/>
              </a:ext>
            </a:extLst>
          </p:cNvPr>
          <p:cNvSpPr>
            <a:spLocks noGrp="1"/>
          </p:cNvSpPr>
          <p:nvPr>
            <p:ph idx="1"/>
          </p:nvPr>
        </p:nvSpPr>
        <p:spPr/>
        <p:txBody>
          <a:bodyPr/>
          <a:lstStyle/>
          <a:p>
            <a:r>
              <a:rPr lang="en-US" sz="2000" dirty="0"/>
              <a:t>In </a:t>
            </a:r>
            <a:r>
              <a:rPr lang="en-US" sz="2000" b="1" dirty="0"/>
              <a:t>dichotomous </a:t>
            </a:r>
            <a:r>
              <a:rPr lang="en-US" sz="2000" dirty="0"/>
              <a:t>outcomes:</a:t>
            </a:r>
          </a:p>
          <a:p>
            <a:pPr lvl="1"/>
            <a:r>
              <a:rPr lang="en-US" sz="2000" dirty="0"/>
              <a:t>VLA performs well in identifying variance-based variants likely to be associated with </a:t>
            </a:r>
            <a:r>
              <a:rPr lang="en-US" sz="2000" dirty="0" err="1"/>
              <a:t>GxE</a:t>
            </a:r>
            <a:endParaRPr lang="en-US" sz="2000" dirty="0"/>
          </a:p>
          <a:p>
            <a:pPr lvl="2"/>
            <a:r>
              <a:rPr lang="en-US" sz="1800" dirty="0"/>
              <a:t>With many of the same variants as GWAS</a:t>
            </a:r>
          </a:p>
          <a:p>
            <a:pPr lvl="2"/>
            <a:r>
              <a:rPr lang="en-US" sz="1800" dirty="0"/>
              <a:t>With tendency to be more discriminate than GWAS</a:t>
            </a:r>
          </a:p>
          <a:p>
            <a:pPr lvl="1"/>
            <a:r>
              <a:rPr lang="en-US" sz="2000" dirty="0"/>
              <a:t>As expected VQA only identifies candidates for continuous traits</a:t>
            </a:r>
            <a:endParaRPr lang="en-US" sz="1600" dirty="0"/>
          </a:p>
          <a:p>
            <a:r>
              <a:rPr lang="en-US" sz="2000" dirty="0"/>
              <a:t>In </a:t>
            </a:r>
            <a:r>
              <a:rPr lang="en-US" sz="2000" b="1" dirty="0"/>
              <a:t>continuous</a:t>
            </a:r>
            <a:r>
              <a:rPr lang="en-US" sz="2000" dirty="0"/>
              <a:t> outcomes:</a:t>
            </a:r>
          </a:p>
          <a:p>
            <a:pPr lvl="1"/>
            <a:r>
              <a:rPr lang="en-US" sz="2000" dirty="0"/>
              <a:t>Gene counts are the highest in the GWAS variant ID method</a:t>
            </a:r>
          </a:p>
          <a:p>
            <a:pPr lvl="1"/>
            <a:r>
              <a:rPr lang="en-US" sz="2000" dirty="0"/>
              <a:t>VQA and VLA identified candidate genes are largely overlapping</a:t>
            </a:r>
          </a:p>
        </p:txBody>
      </p:sp>
    </p:spTree>
    <p:extLst>
      <p:ext uri="{BB962C8B-B14F-4D97-AF65-F5344CB8AC3E}">
        <p14:creationId xmlns:p14="http://schemas.microsoft.com/office/powerpoint/2010/main" val="29874363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DE81-95C6-1B43-8F57-2ADF535639DA}"/>
              </a:ext>
            </a:extLst>
          </p:cNvPr>
          <p:cNvSpPr>
            <a:spLocks noGrp="1"/>
          </p:cNvSpPr>
          <p:nvPr>
            <p:ph type="title"/>
          </p:nvPr>
        </p:nvSpPr>
        <p:spPr/>
        <p:txBody>
          <a:bodyPr/>
          <a:lstStyle/>
          <a:p>
            <a:r>
              <a:rPr lang="en-US" dirty="0"/>
              <a:t>Discussion and Conclusions</a:t>
            </a:r>
          </a:p>
        </p:txBody>
      </p:sp>
      <p:sp>
        <p:nvSpPr>
          <p:cNvPr id="3" name="Content Placeholder 2">
            <a:extLst>
              <a:ext uri="{FF2B5EF4-FFF2-40B4-BE49-F238E27FC236}">
                <a16:creationId xmlns:a16="http://schemas.microsoft.com/office/drawing/2014/main" id="{B97ECB4E-B1C9-A14F-AC9F-CE57D1A3134B}"/>
              </a:ext>
            </a:extLst>
          </p:cNvPr>
          <p:cNvSpPr>
            <a:spLocks noGrp="1"/>
          </p:cNvSpPr>
          <p:nvPr>
            <p:ph idx="1"/>
          </p:nvPr>
        </p:nvSpPr>
        <p:spPr/>
        <p:txBody>
          <a:bodyPr/>
          <a:lstStyle/>
          <a:p>
            <a:r>
              <a:rPr lang="en-US" dirty="0"/>
              <a:t>Mapping methods to find candidate SNPs from UKBiobank in studies with both genetics and the environment</a:t>
            </a:r>
          </a:p>
          <a:p>
            <a:r>
              <a:rPr lang="en-US" dirty="0"/>
              <a:t>Identified likely GxE candidate loci variants to enable sufficient power</a:t>
            </a:r>
            <a:endParaRPr lang="en-US" b="1" dirty="0"/>
          </a:p>
          <a:p>
            <a:r>
              <a:rPr lang="en-US" dirty="0"/>
              <a:t>Variants identified by VLA and subsequent pathway analysis results point to findings with overlap and uniqueness from GWAS</a:t>
            </a:r>
          </a:p>
          <a:p>
            <a:r>
              <a:rPr lang="en-US" b="1" dirty="0"/>
              <a:t>Asthma</a:t>
            </a:r>
            <a:r>
              <a:rPr lang="en-US" dirty="0"/>
              <a:t> – with one of the highest number of VLA identified variants, is known to be heavily associated with both genetics and environmental exposures</a:t>
            </a:r>
          </a:p>
          <a:p>
            <a:endParaRPr lang="en-US" dirty="0"/>
          </a:p>
        </p:txBody>
      </p:sp>
    </p:spTree>
    <p:extLst>
      <p:ext uri="{BB962C8B-B14F-4D97-AF65-F5344CB8AC3E}">
        <p14:creationId xmlns:p14="http://schemas.microsoft.com/office/powerpoint/2010/main" val="664461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9B39-5DBF-6B4E-9F66-FF8CD27E9DF2}"/>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D77773E-89B5-AA40-8A8B-2A9E195A2D0A}"/>
              </a:ext>
            </a:extLst>
          </p:cNvPr>
          <p:cNvSpPr>
            <a:spLocks noGrp="1"/>
          </p:cNvSpPr>
          <p:nvPr>
            <p:ph idx="1"/>
          </p:nvPr>
        </p:nvSpPr>
        <p:spPr/>
        <p:txBody>
          <a:bodyPr/>
          <a:lstStyle/>
          <a:p>
            <a:r>
              <a:rPr lang="en-US" dirty="0"/>
              <a:t>John House, PhD. (NSCP Mentor)</a:t>
            </a:r>
          </a:p>
          <a:p>
            <a:r>
              <a:rPr lang="en-US" dirty="0"/>
              <a:t>Xiaoran Tong, PhD. (VLA Method)</a:t>
            </a:r>
          </a:p>
          <a:p>
            <a:r>
              <a:rPr lang="en-US" dirty="0"/>
              <a:t>Alison Motsinger-Reif, PhD. (AMR Research Group)</a:t>
            </a:r>
          </a:p>
          <a:p>
            <a:pPr lvl="1"/>
            <a:r>
              <a:rPr lang="en-US" dirty="0"/>
              <a:t>Farida Akhtari, Eunice Lee, Dillon Lloyd, Jasmine Mack, Ziyue Wang</a:t>
            </a:r>
          </a:p>
          <a:p>
            <a:r>
              <a:rPr lang="en-US" dirty="0"/>
              <a:t>National Institute of Environmental Health Sciences (NIEHS) &amp; NSCP 2021-2022</a:t>
            </a:r>
          </a:p>
          <a:p>
            <a:pPr lvl="1"/>
            <a:r>
              <a:rPr lang="en-US" dirty="0"/>
              <a:t>Suchandra Bhattacharjee, PhD.</a:t>
            </a:r>
          </a:p>
          <a:p>
            <a:pPr lvl="1"/>
            <a:r>
              <a:rPr lang="en-US"/>
              <a:t>Ericka Reid, PhD.</a:t>
            </a:r>
            <a:endParaRPr lang="en-US" dirty="0"/>
          </a:p>
          <a:p>
            <a:r>
              <a:rPr lang="en-US" dirty="0"/>
              <a:t>UKBiobank participants</a:t>
            </a:r>
          </a:p>
          <a:p>
            <a:endParaRPr lang="en-US" dirty="0"/>
          </a:p>
        </p:txBody>
      </p:sp>
    </p:spTree>
    <p:extLst>
      <p:ext uri="{BB962C8B-B14F-4D97-AF65-F5344CB8AC3E}">
        <p14:creationId xmlns:p14="http://schemas.microsoft.com/office/powerpoint/2010/main" val="775887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C867-09F6-DC4F-A28B-6A332D11B1AC}"/>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A62CDBB7-3E4D-7643-846A-346A74138A0F}"/>
              </a:ext>
            </a:extLst>
          </p:cNvPr>
          <p:cNvSpPr>
            <a:spLocks noGrp="1"/>
          </p:cNvSpPr>
          <p:nvPr>
            <p:ph idx="1"/>
          </p:nvPr>
        </p:nvSpPr>
        <p:spPr/>
        <p:txBody>
          <a:bodyPr/>
          <a:lstStyle/>
          <a:p>
            <a:r>
              <a:rPr lang="en-US" sz="1600" b="1" dirty="0"/>
              <a:t>Background: </a:t>
            </a:r>
            <a:r>
              <a:rPr lang="en-US" sz="1600" dirty="0"/>
              <a:t>Gene by environmental (GxE) interactions refer to environmental exposures and inter-individual genetic variation that interact to confer different risk profiles for a disease outcome. Testing GxE across millions of genetic variants comes with statistical power issues that have recently been overcome with new methods for identifying candidate GxE variants. Assessment of unique and common pathways and genes from likely GxE candidates may inform future research needs in addressing health outcomes.</a:t>
            </a:r>
          </a:p>
          <a:p>
            <a:r>
              <a:rPr lang="en-US" sz="1600" b="1" dirty="0"/>
              <a:t>Objective:</a:t>
            </a:r>
            <a:r>
              <a:rPr lang="en-US" sz="1600" dirty="0"/>
              <a:t> Use candidate GxE loci identified with three different methods to compare and contrast methods for identifying likely GxE candidates in 14 health outcomes in the UKBiobank.</a:t>
            </a:r>
          </a:p>
          <a:p>
            <a:r>
              <a:rPr lang="en-US" sz="1600" b="1" dirty="0"/>
              <a:t>Methods:</a:t>
            </a:r>
            <a:r>
              <a:rPr lang="en-US" sz="1600" dirty="0"/>
              <a:t> We assessed these methods for ~12 variants and 14 human-health outcomes and applied a Benjamini-Hochberg false discovery rate (FDR) of 0.10 to p-values, and filtered variants were mapped to the closest gene. The unique gene list from each method and disease was then used for pathway analysis using the </a:t>
            </a:r>
            <a:r>
              <a:rPr lang="en-US" sz="1600" i="1" dirty="0"/>
              <a:t>MsigdbC2CPAll</a:t>
            </a:r>
            <a:r>
              <a:rPr lang="en-US" sz="1600" dirty="0"/>
              <a:t> ontology set in the XGR R package. All analyses were conducted using R4.0.5.</a:t>
            </a:r>
          </a:p>
          <a:p>
            <a:r>
              <a:rPr lang="en-US" sz="1600" b="1" dirty="0"/>
              <a:t>Results/Conclusions:</a:t>
            </a:r>
            <a:r>
              <a:rPr lang="en-US" sz="1600" dirty="0"/>
              <a:t> As expected, VQA only performs on continuous outcomes, whereas VLA works well on binary outcomes. Interestingly, neuronal signaling and cellular signaling pathways come up repeatedly across these outcomes. Variants were often close to or in genes associated with brain development and signaling. In summary, VLA identifies GxE candidates and this work suggests that some candidates are common across multiple human-health outcomes. Further investigation of genetic variants in cohorts with outcome- associated exposures may be useful to predict the risk of complications in the context of GxE</a:t>
            </a:r>
          </a:p>
        </p:txBody>
      </p:sp>
    </p:spTree>
    <p:extLst>
      <p:ext uri="{BB962C8B-B14F-4D97-AF65-F5344CB8AC3E}">
        <p14:creationId xmlns:p14="http://schemas.microsoft.com/office/powerpoint/2010/main" val="55900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7131-C2F0-8942-8EFD-9C7EB511909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596492F-962C-CF40-9AF1-2A94930821DD}"/>
              </a:ext>
            </a:extLst>
          </p:cNvPr>
          <p:cNvSpPr>
            <a:spLocks noGrp="1"/>
          </p:cNvSpPr>
          <p:nvPr>
            <p:ph idx="1"/>
          </p:nvPr>
        </p:nvSpPr>
        <p:spPr/>
        <p:txBody>
          <a:bodyPr/>
          <a:lstStyle/>
          <a:p>
            <a:pPr marL="0" indent="0">
              <a:buNone/>
            </a:pPr>
            <a:r>
              <a:rPr lang="en-US" b="1" dirty="0"/>
              <a:t>Objective: </a:t>
            </a:r>
            <a:r>
              <a:rPr lang="en-US" dirty="0"/>
              <a:t>To compare and contrast method results for identifying likely GxE candidate loci in 14 health outcomes using pathway analysis in the UKBiobank</a:t>
            </a:r>
          </a:p>
          <a:p>
            <a:pPr marL="0" indent="0">
              <a:buNone/>
            </a:pPr>
            <a:r>
              <a:rPr lang="en-US" b="1" dirty="0"/>
              <a:t>Source Data:</a:t>
            </a:r>
          </a:p>
          <a:p>
            <a:r>
              <a:rPr lang="en-US" dirty="0"/>
              <a:t>The UKBiobank is a large biomedical database that contains genetic and health information from 500,000+ UK citizens</a:t>
            </a:r>
          </a:p>
          <a:p>
            <a:r>
              <a:rPr lang="en-US" dirty="0"/>
              <a:t>British white individuals were assessed with three methods for identification of GxE candidate loci from ~12 million variants</a:t>
            </a:r>
          </a:p>
          <a:p>
            <a:r>
              <a:rPr lang="en-US" dirty="0"/>
              <a:t>Single nucleotide polymorphisms (SNPs) represent a difference in nucleotides</a:t>
            </a:r>
          </a:p>
        </p:txBody>
      </p:sp>
    </p:spTree>
    <p:extLst>
      <p:ext uri="{BB962C8B-B14F-4D97-AF65-F5344CB8AC3E}">
        <p14:creationId xmlns:p14="http://schemas.microsoft.com/office/powerpoint/2010/main" val="3116402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EF76-C60E-5249-A44B-E23B9BB39D6B}"/>
              </a:ext>
            </a:extLst>
          </p:cNvPr>
          <p:cNvSpPr>
            <a:spLocks noGrp="1"/>
          </p:cNvSpPr>
          <p:nvPr>
            <p:ph type="title"/>
          </p:nvPr>
        </p:nvSpPr>
        <p:spPr/>
        <p:txBody>
          <a:bodyPr/>
          <a:lstStyle/>
          <a:p>
            <a:r>
              <a:rPr lang="en-US" dirty="0"/>
              <a:t>Gene x Environment Interactions</a:t>
            </a:r>
          </a:p>
        </p:txBody>
      </p:sp>
      <p:sp>
        <p:nvSpPr>
          <p:cNvPr id="3" name="Content Placeholder 2">
            <a:extLst>
              <a:ext uri="{FF2B5EF4-FFF2-40B4-BE49-F238E27FC236}">
                <a16:creationId xmlns:a16="http://schemas.microsoft.com/office/drawing/2014/main" id="{2A5ADB44-7D57-914E-A016-8559FA4F0C9E}"/>
              </a:ext>
            </a:extLst>
          </p:cNvPr>
          <p:cNvSpPr>
            <a:spLocks noGrp="1"/>
          </p:cNvSpPr>
          <p:nvPr>
            <p:ph idx="1"/>
          </p:nvPr>
        </p:nvSpPr>
        <p:spPr/>
        <p:txBody>
          <a:bodyPr/>
          <a:lstStyle/>
          <a:p>
            <a:r>
              <a:rPr lang="en-US" dirty="0"/>
              <a:t>Genetics influences how the same exposure can result in different responses across individuals</a:t>
            </a:r>
          </a:p>
          <a:p>
            <a:r>
              <a:rPr lang="en-US" dirty="0"/>
              <a:t>Gene x Environment interaction－ trait of interest is affected differently across genotype between exposed and non-exposed individuals </a:t>
            </a:r>
          </a:p>
          <a:p>
            <a:r>
              <a:rPr lang="en-US" dirty="0"/>
              <a:t>Example－ Skin cancer and sunlight exposure</a:t>
            </a:r>
          </a:p>
        </p:txBody>
      </p:sp>
    </p:spTree>
    <p:extLst>
      <p:ext uri="{BB962C8B-B14F-4D97-AF65-F5344CB8AC3E}">
        <p14:creationId xmlns:p14="http://schemas.microsoft.com/office/powerpoint/2010/main" val="38482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A420-D012-2C4F-B178-6C0173308032}"/>
              </a:ext>
            </a:extLst>
          </p:cNvPr>
          <p:cNvSpPr>
            <a:spLocks noGrp="1"/>
          </p:cNvSpPr>
          <p:nvPr>
            <p:ph type="title"/>
          </p:nvPr>
        </p:nvSpPr>
        <p:spPr/>
        <p:txBody>
          <a:bodyPr/>
          <a:lstStyle/>
          <a:p>
            <a:r>
              <a:rPr lang="en-US" dirty="0"/>
              <a:t>Candidate Identification Methods</a:t>
            </a:r>
          </a:p>
        </p:txBody>
      </p:sp>
      <p:sp>
        <p:nvSpPr>
          <p:cNvPr id="3" name="Content Placeholder 2">
            <a:extLst>
              <a:ext uri="{FF2B5EF4-FFF2-40B4-BE49-F238E27FC236}">
                <a16:creationId xmlns:a16="http://schemas.microsoft.com/office/drawing/2014/main" id="{086F70A0-A447-3B4F-A540-53696E662CA4}"/>
              </a:ext>
            </a:extLst>
          </p:cNvPr>
          <p:cNvSpPr>
            <a:spLocks noGrp="1"/>
          </p:cNvSpPr>
          <p:nvPr>
            <p:ph idx="1"/>
          </p:nvPr>
        </p:nvSpPr>
        <p:spPr/>
        <p:txBody>
          <a:bodyPr/>
          <a:lstStyle/>
          <a:p>
            <a:r>
              <a:rPr lang="en-US" b="1" dirty="0"/>
              <a:t>GWAS (Genome-Wide Association Studies): </a:t>
            </a:r>
            <a:r>
              <a:rPr lang="en-US" dirty="0"/>
              <a:t>an established means-based approach to identifying variants associated with phenotype</a:t>
            </a:r>
          </a:p>
          <a:p>
            <a:r>
              <a:rPr lang="en-US" b="1" dirty="0"/>
              <a:t>VQA (Variance Quantitative-Trait-Loci Analysis): </a:t>
            </a:r>
            <a:r>
              <a:rPr lang="en-US" dirty="0"/>
              <a:t>an established method for identifying candidate loci based on non-constant variance across phenotype by genotype</a:t>
            </a:r>
          </a:p>
          <a:p>
            <a:r>
              <a:rPr lang="en-US" b="1" dirty="0"/>
              <a:t>VLA (Variance Loci Analysis): </a:t>
            </a:r>
            <a:r>
              <a:rPr lang="en-US" dirty="0"/>
              <a:t>a novel variance-based approach created by Xiaoran Tong, PhD. (</a:t>
            </a:r>
            <a:r>
              <a:rPr lang="en-US" i="1" dirty="0"/>
              <a:t>NIEHS</a:t>
            </a:r>
            <a:r>
              <a:rPr lang="en-US" dirty="0"/>
              <a:t>), applicable to binary outcomes</a:t>
            </a:r>
          </a:p>
        </p:txBody>
      </p:sp>
    </p:spTree>
    <p:extLst>
      <p:ext uri="{BB962C8B-B14F-4D97-AF65-F5344CB8AC3E}">
        <p14:creationId xmlns:p14="http://schemas.microsoft.com/office/powerpoint/2010/main" val="3823733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03AD-BA99-8C4A-AECB-3C392962D2C3}"/>
              </a:ext>
            </a:extLst>
          </p:cNvPr>
          <p:cNvSpPr>
            <a:spLocks noGrp="1"/>
          </p:cNvSpPr>
          <p:nvPr>
            <p:ph type="title"/>
          </p:nvPr>
        </p:nvSpPr>
        <p:spPr/>
        <p:txBody>
          <a:bodyPr/>
          <a:lstStyle/>
          <a:p>
            <a:r>
              <a:rPr lang="en-US" dirty="0"/>
              <a:t>Methods- Continued.</a:t>
            </a:r>
          </a:p>
        </p:txBody>
      </p:sp>
      <p:sp>
        <p:nvSpPr>
          <p:cNvPr id="3" name="Content Placeholder 2">
            <a:extLst>
              <a:ext uri="{FF2B5EF4-FFF2-40B4-BE49-F238E27FC236}">
                <a16:creationId xmlns:a16="http://schemas.microsoft.com/office/drawing/2014/main" id="{EAF0B140-FE9E-324B-9520-727540F00086}"/>
              </a:ext>
            </a:extLst>
          </p:cNvPr>
          <p:cNvSpPr>
            <a:spLocks noGrp="1"/>
          </p:cNvSpPr>
          <p:nvPr>
            <p:ph idx="1"/>
          </p:nvPr>
        </p:nvSpPr>
        <p:spPr>
          <a:xfrm>
            <a:off x="573088" y="1747838"/>
            <a:ext cx="7334445" cy="4725987"/>
          </a:xfrm>
        </p:spPr>
        <p:txBody>
          <a:bodyPr/>
          <a:lstStyle/>
          <a:p>
            <a:r>
              <a:rPr lang="en-US" dirty="0"/>
              <a:t>Candidate variants mapped to the nearest gene</a:t>
            </a:r>
          </a:p>
          <a:p>
            <a:r>
              <a:rPr lang="en-US" dirty="0"/>
              <a:t>Conducted Pathway Analysis</a:t>
            </a:r>
          </a:p>
          <a:p>
            <a:pPr lvl="1"/>
            <a:r>
              <a:rPr lang="en-US" i="1" dirty="0"/>
              <a:t>MsigdbC2CPAll</a:t>
            </a:r>
            <a:r>
              <a:rPr lang="en-US" dirty="0"/>
              <a:t> ontology set, a curation from online pathway databases and biomedical literature</a:t>
            </a:r>
          </a:p>
          <a:p>
            <a:pPr lvl="1"/>
            <a:r>
              <a:rPr lang="en-US" dirty="0"/>
              <a:t>Representing specific well-defined biological states of processes</a:t>
            </a:r>
          </a:p>
          <a:p>
            <a:r>
              <a:rPr lang="en-US" dirty="0"/>
              <a:t>Assessed unique gene and pathway counts across 14 traits using XGR in R- 4.0.5</a:t>
            </a:r>
          </a:p>
          <a:p>
            <a:r>
              <a:rPr lang="en-US" dirty="0"/>
              <a:t>Used rigorous multiple testing corrections</a:t>
            </a:r>
          </a:p>
        </p:txBody>
      </p:sp>
      <p:sp>
        <p:nvSpPr>
          <p:cNvPr id="11" name="TextBox 10">
            <a:extLst>
              <a:ext uri="{FF2B5EF4-FFF2-40B4-BE49-F238E27FC236}">
                <a16:creationId xmlns:a16="http://schemas.microsoft.com/office/drawing/2014/main" id="{3534CE46-0141-4245-9B16-03E9FCCAC2B2}"/>
              </a:ext>
            </a:extLst>
          </p:cNvPr>
          <p:cNvSpPr txBox="1"/>
          <p:nvPr/>
        </p:nvSpPr>
        <p:spPr>
          <a:xfrm>
            <a:off x="10098174" y="5328917"/>
            <a:ext cx="1772240" cy="369332"/>
          </a:xfrm>
          <a:prstGeom prst="rect">
            <a:avLst/>
          </a:prstGeom>
          <a:noFill/>
        </p:spPr>
        <p:txBody>
          <a:bodyPr wrap="square" rtlCol="0">
            <a:spAutoFit/>
          </a:bodyPr>
          <a:lstStyle/>
          <a:p>
            <a:r>
              <a:rPr lang="en-US" dirty="0"/>
              <a:t>Chromosome 1</a:t>
            </a:r>
          </a:p>
        </p:txBody>
      </p:sp>
      <p:grpSp>
        <p:nvGrpSpPr>
          <p:cNvPr id="20" name="Group 19">
            <a:extLst>
              <a:ext uri="{FF2B5EF4-FFF2-40B4-BE49-F238E27FC236}">
                <a16:creationId xmlns:a16="http://schemas.microsoft.com/office/drawing/2014/main" id="{AB2CD448-3C8F-5F48-AF2F-44D5E873052C}"/>
              </a:ext>
            </a:extLst>
          </p:cNvPr>
          <p:cNvGrpSpPr/>
          <p:nvPr/>
        </p:nvGrpSpPr>
        <p:grpSpPr>
          <a:xfrm>
            <a:off x="10276976" y="1465321"/>
            <a:ext cx="1128076" cy="3671830"/>
            <a:chOff x="10982832" y="1465321"/>
            <a:chExt cx="1128076" cy="3671830"/>
          </a:xfrm>
        </p:grpSpPr>
        <p:cxnSp>
          <p:nvCxnSpPr>
            <p:cNvPr id="23" name="Straight Connector 22">
              <a:extLst>
                <a:ext uri="{FF2B5EF4-FFF2-40B4-BE49-F238E27FC236}">
                  <a16:creationId xmlns:a16="http://schemas.microsoft.com/office/drawing/2014/main" id="{B1E44382-61FE-374B-A33E-5E55C0FE1577}"/>
                </a:ext>
              </a:extLst>
            </p:cNvPr>
            <p:cNvCxnSpPr>
              <a:cxnSpLocks/>
            </p:cNvCxnSpPr>
            <p:nvPr/>
          </p:nvCxnSpPr>
          <p:spPr>
            <a:xfrm>
              <a:off x="10982832" y="3885739"/>
              <a:ext cx="1121790" cy="0"/>
            </a:xfrm>
            <a:prstGeom prst="line">
              <a:avLst/>
            </a:prstGeom>
          </p:spPr>
          <p:style>
            <a:lnRef idx="3">
              <a:schemeClr val="dk1"/>
            </a:lnRef>
            <a:fillRef idx="0">
              <a:schemeClr val="dk1"/>
            </a:fillRef>
            <a:effectRef idx="2">
              <a:schemeClr val="dk1"/>
            </a:effectRef>
            <a:fontRef idx="minor">
              <a:schemeClr val="tx1"/>
            </a:fontRef>
          </p:style>
        </p:cxnSp>
        <p:grpSp>
          <p:nvGrpSpPr>
            <p:cNvPr id="26" name="Group 25">
              <a:extLst>
                <a:ext uri="{FF2B5EF4-FFF2-40B4-BE49-F238E27FC236}">
                  <a16:creationId xmlns:a16="http://schemas.microsoft.com/office/drawing/2014/main" id="{ACBB22C4-B004-014C-89D6-B11201B0E95C}"/>
                </a:ext>
              </a:extLst>
            </p:cNvPr>
            <p:cNvGrpSpPr/>
            <p:nvPr/>
          </p:nvGrpSpPr>
          <p:grpSpPr>
            <a:xfrm>
              <a:off x="10989117" y="1465321"/>
              <a:ext cx="1121791" cy="3671830"/>
              <a:chOff x="10319781" y="1394806"/>
              <a:chExt cx="1121791" cy="3671830"/>
            </a:xfrm>
          </p:grpSpPr>
          <p:sp>
            <p:nvSpPr>
              <p:cNvPr id="28" name="Rectangle 27">
                <a:extLst>
                  <a:ext uri="{FF2B5EF4-FFF2-40B4-BE49-F238E27FC236}">
                    <a16:creationId xmlns:a16="http://schemas.microsoft.com/office/drawing/2014/main" id="{F85659C7-8158-494B-8C22-7F2C5391634E}"/>
                  </a:ext>
                </a:extLst>
              </p:cNvPr>
              <p:cNvSpPr/>
              <p:nvPr/>
            </p:nvSpPr>
            <p:spPr>
              <a:xfrm>
                <a:off x="10326066" y="2638331"/>
                <a:ext cx="1115505" cy="1150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0DEDCF81-0D8B-C745-90E0-FC9FCF16699B}"/>
                  </a:ext>
                </a:extLst>
              </p:cNvPr>
              <p:cNvGrpSpPr/>
              <p:nvPr/>
            </p:nvGrpSpPr>
            <p:grpSpPr>
              <a:xfrm>
                <a:off x="10319781" y="1394806"/>
                <a:ext cx="1121791" cy="3671830"/>
                <a:chOff x="10319781" y="1394806"/>
                <a:chExt cx="1121791" cy="3671830"/>
              </a:xfrm>
            </p:grpSpPr>
            <p:sp>
              <p:nvSpPr>
                <p:cNvPr id="31" name="Rectangle 30">
                  <a:extLst>
                    <a:ext uri="{FF2B5EF4-FFF2-40B4-BE49-F238E27FC236}">
                      <a16:creationId xmlns:a16="http://schemas.microsoft.com/office/drawing/2014/main" id="{99ED607D-46A4-6D41-A40E-D30D0B787CFE}"/>
                    </a:ext>
                  </a:extLst>
                </p:cNvPr>
                <p:cNvSpPr/>
                <p:nvPr/>
              </p:nvSpPr>
              <p:spPr>
                <a:xfrm>
                  <a:off x="10319781" y="1394806"/>
                  <a:ext cx="1115505" cy="1220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0F4C4A-410D-5C48-858A-DC8BEA28C1D7}"/>
                    </a:ext>
                  </a:extLst>
                </p:cNvPr>
                <p:cNvSpPr/>
                <p:nvPr/>
              </p:nvSpPr>
              <p:spPr>
                <a:xfrm>
                  <a:off x="10326067" y="3845673"/>
                  <a:ext cx="1115505" cy="1220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C5031B3-B8DA-CD4A-A15A-15B355187392}"/>
                    </a:ext>
                  </a:extLst>
                </p:cNvPr>
                <p:cNvCxnSpPr>
                  <a:cxnSpLocks/>
                </p:cNvCxnSpPr>
                <p:nvPr/>
              </p:nvCxnSpPr>
              <p:spPr>
                <a:xfrm>
                  <a:off x="10319781" y="2635062"/>
                  <a:ext cx="1121790" cy="0"/>
                </a:xfrm>
                <a:prstGeom prst="line">
                  <a:avLst/>
                </a:prstGeom>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101B76D5-D5B5-FC44-A3F6-626F84B9C50E}"/>
                    </a:ext>
                  </a:extLst>
                </p:cNvPr>
                <p:cNvSpPr txBox="1"/>
                <p:nvPr/>
              </p:nvSpPr>
              <p:spPr>
                <a:xfrm>
                  <a:off x="10494270" y="3104576"/>
                  <a:ext cx="847881" cy="261610"/>
                </a:xfrm>
                <a:prstGeom prst="rect">
                  <a:avLst/>
                </a:prstGeom>
                <a:noFill/>
              </p:spPr>
              <p:txBody>
                <a:bodyPr wrap="square" rtlCol="0">
                  <a:spAutoFit/>
                </a:bodyPr>
                <a:lstStyle/>
                <a:p>
                  <a:r>
                    <a:rPr lang="en-US" sz="1100" i="1" dirty="0"/>
                    <a:t>MIR4255</a:t>
                  </a:r>
                </a:p>
              </p:txBody>
            </p:sp>
          </p:grpSp>
        </p:grpSp>
      </p:grpSp>
      <p:grpSp>
        <p:nvGrpSpPr>
          <p:cNvPr id="37" name="Group 36">
            <a:extLst>
              <a:ext uri="{FF2B5EF4-FFF2-40B4-BE49-F238E27FC236}">
                <a16:creationId xmlns:a16="http://schemas.microsoft.com/office/drawing/2014/main" id="{4AFC79F4-F036-A842-A9F3-959C5FD610B1}"/>
              </a:ext>
            </a:extLst>
          </p:cNvPr>
          <p:cNvGrpSpPr/>
          <p:nvPr/>
        </p:nvGrpSpPr>
        <p:grpSpPr>
          <a:xfrm>
            <a:off x="8206037" y="1614656"/>
            <a:ext cx="2174066" cy="3133864"/>
            <a:chOff x="8129142" y="1508028"/>
            <a:chExt cx="2174066" cy="3133864"/>
          </a:xfrm>
        </p:grpSpPr>
        <p:sp>
          <p:nvSpPr>
            <p:cNvPr id="38" name="TextBox 37">
              <a:extLst>
                <a:ext uri="{FF2B5EF4-FFF2-40B4-BE49-F238E27FC236}">
                  <a16:creationId xmlns:a16="http://schemas.microsoft.com/office/drawing/2014/main" id="{BD542E40-C5D3-EC49-B575-8B25F472ADAA}"/>
                </a:ext>
              </a:extLst>
            </p:cNvPr>
            <p:cNvSpPr txBox="1"/>
            <p:nvPr/>
          </p:nvSpPr>
          <p:spPr>
            <a:xfrm>
              <a:off x="8283672" y="1508028"/>
              <a:ext cx="1403152" cy="276999"/>
            </a:xfrm>
            <a:prstGeom prst="rect">
              <a:avLst/>
            </a:prstGeom>
            <a:noFill/>
          </p:spPr>
          <p:txBody>
            <a:bodyPr wrap="square" rtlCol="0">
              <a:spAutoFit/>
            </a:bodyPr>
            <a:lstStyle/>
            <a:p>
              <a:r>
                <a:rPr lang="en-US" sz="1200" dirty="0"/>
                <a:t>rs1002656</a:t>
              </a:r>
            </a:p>
          </p:txBody>
        </p:sp>
        <p:cxnSp>
          <p:nvCxnSpPr>
            <p:cNvPr id="39" name="Straight Arrow Connector 38">
              <a:extLst>
                <a:ext uri="{FF2B5EF4-FFF2-40B4-BE49-F238E27FC236}">
                  <a16:creationId xmlns:a16="http://schemas.microsoft.com/office/drawing/2014/main" id="{36D99C92-6FC4-664D-B1F0-255542B1E091}"/>
                </a:ext>
              </a:extLst>
            </p:cNvPr>
            <p:cNvCxnSpPr>
              <a:cxnSpLocks/>
            </p:cNvCxnSpPr>
            <p:nvPr/>
          </p:nvCxnSpPr>
          <p:spPr>
            <a:xfrm>
              <a:off x="9349576" y="1804460"/>
              <a:ext cx="871148" cy="6482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0" name="Rectangle 39">
              <a:extLst>
                <a:ext uri="{FF2B5EF4-FFF2-40B4-BE49-F238E27FC236}">
                  <a16:creationId xmlns:a16="http://schemas.microsoft.com/office/drawing/2014/main" id="{08D833A0-CD26-474E-A473-C9B918C56933}"/>
                </a:ext>
              </a:extLst>
            </p:cNvPr>
            <p:cNvSpPr/>
            <p:nvPr/>
          </p:nvSpPr>
          <p:spPr>
            <a:xfrm>
              <a:off x="8129142" y="2648726"/>
              <a:ext cx="1237904" cy="276999"/>
            </a:xfrm>
            <a:prstGeom prst="rect">
              <a:avLst/>
            </a:prstGeom>
          </p:spPr>
          <p:txBody>
            <a:bodyPr wrap="square">
              <a:spAutoFit/>
            </a:bodyPr>
            <a:lstStyle/>
            <a:p>
              <a:r>
                <a:rPr lang="en-US" sz="1200" dirty="0"/>
                <a:t>rs1194949138</a:t>
              </a:r>
            </a:p>
          </p:txBody>
        </p:sp>
        <p:cxnSp>
          <p:nvCxnSpPr>
            <p:cNvPr id="41" name="Straight Arrow Connector 40">
              <a:extLst>
                <a:ext uri="{FF2B5EF4-FFF2-40B4-BE49-F238E27FC236}">
                  <a16:creationId xmlns:a16="http://schemas.microsoft.com/office/drawing/2014/main" id="{7DB3DE06-861B-D749-84D5-D4DEA83A80D9}"/>
                </a:ext>
              </a:extLst>
            </p:cNvPr>
            <p:cNvCxnSpPr>
              <a:cxnSpLocks/>
            </p:cNvCxnSpPr>
            <p:nvPr/>
          </p:nvCxnSpPr>
          <p:spPr>
            <a:xfrm>
              <a:off x="9443818" y="4305067"/>
              <a:ext cx="859390" cy="3368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2" name="Rectangle 41">
              <a:extLst>
                <a:ext uri="{FF2B5EF4-FFF2-40B4-BE49-F238E27FC236}">
                  <a16:creationId xmlns:a16="http://schemas.microsoft.com/office/drawing/2014/main" id="{1C34A700-5E62-DD49-9894-B9DC827A32B8}"/>
                </a:ext>
              </a:extLst>
            </p:cNvPr>
            <p:cNvSpPr/>
            <p:nvPr/>
          </p:nvSpPr>
          <p:spPr>
            <a:xfrm>
              <a:off x="8129142" y="4038267"/>
              <a:ext cx="1393452" cy="276999"/>
            </a:xfrm>
            <a:prstGeom prst="rect">
              <a:avLst/>
            </a:prstGeom>
          </p:spPr>
          <p:txBody>
            <a:bodyPr wrap="square">
              <a:spAutoFit/>
            </a:bodyPr>
            <a:lstStyle/>
            <a:p>
              <a:r>
                <a:rPr lang="en-US" sz="1200" dirty="0"/>
                <a:t>rs1640881087</a:t>
              </a:r>
            </a:p>
          </p:txBody>
        </p:sp>
        <p:cxnSp>
          <p:nvCxnSpPr>
            <p:cNvPr id="43" name="Straight Arrow Connector 42">
              <a:extLst>
                <a:ext uri="{FF2B5EF4-FFF2-40B4-BE49-F238E27FC236}">
                  <a16:creationId xmlns:a16="http://schemas.microsoft.com/office/drawing/2014/main" id="{F41FFAC4-B323-2A47-973A-185BAE601667}"/>
                </a:ext>
              </a:extLst>
            </p:cNvPr>
            <p:cNvCxnSpPr>
              <a:cxnSpLocks/>
            </p:cNvCxnSpPr>
            <p:nvPr/>
          </p:nvCxnSpPr>
          <p:spPr>
            <a:xfrm flipV="1">
              <a:off x="9352917" y="2921222"/>
              <a:ext cx="745256" cy="25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04442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Description automatically generated">
            <a:extLst>
              <a:ext uri="{FF2B5EF4-FFF2-40B4-BE49-F238E27FC236}">
                <a16:creationId xmlns:a16="http://schemas.microsoft.com/office/drawing/2014/main" id="{43F8458F-D49D-034B-8937-864627D5F63A}"/>
              </a:ext>
            </a:extLst>
          </p:cNvPr>
          <p:cNvPicPr>
            <a:picLocks noChangeAspect="1"/>
          </p:cNvPicPr>
          <p:nvPr/>
        </p:nvPicPr>
        <p:blipFill rotWithShape="1">
          <a:blip r:embed="rId2">
            <a:extLst>
              <a:ext uri="{28A0092B-C50C-407E-A947-70E740481C1C}">
                <a14:useLocalDpi xmlns:a14="http://schemas.microsoft.com/office/drawing/2010/main" val="0"/>
              </a:ext>
            </a:extLst>
          </a:blip>
          <a:srcRect l="3430" t="5921"/>
          <a:stretch/>
        </p:blipFill>
        <p:spPr>
          <a:xfrm>
            <a:off x="6818489" y="511728"/>
            <a:ext cx="5354955" cy="6063908"/>
          </a:xfrm>
          <a:prstGeom prst="rect">
            <a:avLst/>
          </a:prstGeom>
        </p:spPr>
      </p:pic>
      <p:sp>
        <p:nvSpPr>
          <p:cNvPr id="2" name="Title 1">
            <a:extLst>
              <a:ext uri="{FF2B5EF4-FFF2-40B4-BE49-F238E27FC236}">
                <a16:creationId xmlns:a16="http://schemas.microsoft.com/office/drawing/2014/main" id="{F41E92AF-5001-294C-BE3F-58BD11082E40}"/>
              </a:ext>
            </a:extLst>
          </p:cNvPr>
          <p:cNvSpPr>
            <a:spLocks noGrp="1"/>
          </p:cNvSpPr>
          <p:nvPr>
            <p:ph type="title"/>
          </p:nvPr>
        </p:nvSpPr>
        <p:spPr>
          <a:xfrm>
            <a:off x="18556" y="0"/>
            <a:ext cx="10972800" cy="730250"/>
          </a:xfrm>
        </p:spPr>
        <p:txBody>
          <a:bodyPr/>
          <a:lstStyle/>
          <a:p>
            <a:r>
              <a:rPr lang="en-US" dirty="0"/>
              <a:t>Unique Genes Identified by Method</a:t>
            </a:r>
          </a:p>
        </p:txBody>
      </p:sp>
      <p:sp>
        <p:nvSpPr>
          <p:cNvPr id="3" name="Content Placeholder 2">
            <a:extLst>
              <a:ext uri="{FF2B5EF4-FFF2-40B4-BE49-F238E27FC236}">
                <a16:creationId xmlns:a16="http://schemas.microsoft.com/office/drawing/2014/main" id="{4A1B4423-E2F2-4D43-A7EC-AACBF377B310}"/>
              </a:ext>
            </a:extLst>
          </p:cNvPr>
          <p:cNvSpPr>
            <a:spLocks noGrp="1"/>
          </p:cNvSpPr>
          <p:nvPr>
            <p:ph idx="1"/>
          </p:nvPr>
        </p:nvSpPr>
        <p:spPr>
          <a:xfrm>
            <a:off x="482600" y="1976438"/>
            <a:ext cx="6554808" cy="2231668"/>
          </a:xfrm>
        </p:spPr>
        <p:txBody>
          <a:bodyPr/>
          <a:lstStyle/>
          <a:p>
            <a:r>
              <a:rPr lang="en-US" b="1" dirty="0"/>
              <a:t>GWAS: </a:t>
            </a:r>
            <a:r>
              <a:rPr lang="en-US" dirty="0"/>
              <a:t>prolific and maps to more unique genes</a:t>
            </a:r>
          </a:p>
          <a:p>
            <a:r>
              <a:rPr lang="en-US" b="1" dirty="0"/>
              <a:t>VQA: </a:t>
            </a:r>
            <a:r>
              <a:rPr lang="en-US" dirty="0"/>
              <a:t>works only with continuous traits</a:t>
            </a:r>
          </a:p>
          <a:p>
            <a:r>
              <a:rPr lang="en-US" b="1" dirty="0"/>
              <a:t>VLA: </a:t>
            </a:r>
            <a:r>
              <a:rPr lang="en-US" dirty="0"/>
              <a:t>identifies genes in dichotomous traits with more discrimination than GWAS</a:t>
            </a:r>
          </a:p>
          <a:p>
            <a:pPr marL="0" indent="0">
              <a:buNone/>
            </a:pPr>
            <a:endParaRPr lang="en-US" dirty="0"/>
          </a:p>
        </p:txBody>
      </p:sp>
      <p:sp>
        <p:nvSpPr>
          <p:cNvPr id="6" name="TextBox 5">
            <a:extLst>
              <a:ext uri="{FF2B5EF4-FFF2-40B4-BE49-F238E27FC236}">
                <a16:creationId xmlns:a16="http://schemas.microsoft.com/office/drawing/2014/main" id="{A3F16415-CD29-1741-A34B-47FB012C4C6E}"/>
              </a:ext>
            </a:extLst>
          </p:cNvPr>
          <p:cNvSpPr txBox="1"/>
          <p:nvPr/>
        </p:nvSpPr>
        <p:spPr>
          <a:xfrm>
            <a:off x="8187656" y="211236"/>
            <a:ext cx="483485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Total Number of Significant Genes by Method</a:t>
            </a:r>
          </a:p>
        </p:txBody>
      </p:sp>
      <p:sp>
        <p:nvSpPr>
          <p:cNvPr id="8" name="Rectangle 7">
            <a:extLst>
              <a:ext uri="{FF2B5EF4-FFF2-40B4-BE49-F238E27FC236}">
                <a16:creationId xmlns:a16="http://schemas.microsoft.com/office/drawing/2014/main" id="{50AE7A75-8B41-2B40-8D9F-486F09B33903}"/>
              </a:ext>
            </a:extLst>
          </p:cNvPr>
          <p:cNvSpPr/>
          <p:nvPr/>
        </p:nvSpPr>
        <p:spPr>
          <a:xfrm>
            <a:off x="7852095" y="4208106"/>
            <a:ext cx="176169" cy="196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831C86-820D-2647-9359-56024F40DC6F}"/>
              </a:ext>
            </a:extLst>
          </p:cNvPr>
          <p:cNvSpPr txBox="1"/>
          <p:nvPr/>
        </p:nvSpPr>
        <p:spPr>
          <a:xfrm>
            <a:off x="7392099" y="4208106"/>
            <a:ext cx="1742114" cy="230832"/>
          </a:xfrm>
          <a:prstGeom prst="rect">
            <a:avLst/>
          </a:prstGeom>
          <a:noFill/>
        </p:spPr>
        <p:txBody>
          <a:bodyPr wrap="square" rtlCol="0">
            <a:spAutoFit/>
          </a:bodyPr>
          <a:lstStyle/>
          <a:p>
            <a:r>
              <a:rPr lang="en-US" sz="900" dirty="0">
                <a:latin typeface="+mn-lt"/>
                <a:ea typeface="Arial Unicode MS" panose="020B0604020202020204" pitchFamily="34" charset="-128"/>
                <a:cs typeface="Arial" panose="020B0604020202020204" pitchFamily="34" charset="0"/>
              </a:rPr>
              <a:t>cv burden</a:t>
            </a:r>
          </a:p>
        </p:txBody>
      </p:sp>
    </p:spTree>
    <p:extLst>
      <p:ext uri="{BB962C8B-B14F-4D97-AF65-F5344CB8AC3E}">
        <p14:creationId xmlns:p14="http://schemas.microsoft.com/office/powerpoint/2010/main" val="80234776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44F0571-DCFF-3B4F-8B3B-947C5B0A1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287" y="0"/>
            <a:ext cx="5192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8872DD-D4C3-B243-90BC-9CA59A10DC79}"/>
              </a:ext>
            </a:extLst>
          </p:cNvPr>
          <p:cNvSpPr>
            <a:spLocks noGrp="1"/>
          </p:cNvSpPr>
          <p:nvPr>
            <p:ph type="title"/>
          </p:nvPr>
        </p:nvSpPr>
        <p:spPr>
          <a:xfrm>
            <a:off x="0" y="0"/>
            <a:ext cx="10972800" cy="730250"/>
          </a:xfrm>
        </p:spPr>
        <p:txBody>
          <a:bodyPr/>
          <a:lstStyle/>
          <a:p>
            <a:r>
              <a:rPr lang="en-US" dirty="0"/>
              <a:t>Common Genes Identified by Method</a:t>
            </a:r>
          </a:p>
        </p:txBody>
      </p:sp>
      <p:sp>
        <p:nvSpPr>
          <p:cNvPr id="3" name="Content Placeholder 2">
            <a:extLst>
              <a:ext uri="{FF2B5EF4-FFF2-40B4-BE49-F238E27FC236}">
                <a16:creationId xmlns:a16="http://schemas.microsoft.com/office/drawing/2014/main" id="{517A1FCB-4F59-AD44-8282-95EAEDD1BF65}"/>
              </a:ext>
            </a:extLst>
          </p:cNvPr>
          <p:cNvSpPr>
            <a:spLocks noGrp="1"/>
          </p:cNvSpPr>
          <p:nvPr>
            <p:ph idx="1"/>
          </p:nvPr>
        </p:nvSpPr>
        <p:spPr>
          <a:xfrm>
            <a:off x="510880" y="1968386"/>
            <a:ext cx="6488407" cy="2411703"/>
          </a:xfrm>
        </p:spPr>
        <p:txBody>
          <a:bodyPr/>
          <a:lstStyle/>
          <a:p>
            <a:r>
              <a:rPr lang="en-US" dirty="0"/>
              <a:t>Cell numbers represent how many of the 14 total traits contained variants that mapped to the gene in question</a:t>
            </a:r>
          </a:p>
          <a:p>
            <a:r>
              <a:rPr lang="en-US" dirty="0"/>
              <a:t>Many of these genes are involved in brain development and signaling</a:t>
            </a:r>
          </a:p>
          <a:p>
            <a:endParaRPr lang="en-US" dirty="0"/>
          </a:p>
        </p:txBody>
      </p:sp>
    </p:spTree>
    <p:extLst>
      <p:ext uri="{BB962C8B-B14F-4D97-AF65-F5344CB8AC3E}">
        <p14:creationId xmlns:p14="http://schemas.microsoft.com/office/powerpoint/2010/main" val="352113500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9E3E5750-DA2B-8249-8A5A-0957F2DAE5E8}"/>
              </a:ext>
            </a:extLst>
          </p:cNvPr>
          <p:cNvPicPr>
            <a:picLocks noChangeAspect="1"/>
          </p:cNvPicPr>
          <p:nvPr/>
        </p:nvPicPr>
        <p:blipFill rotWithShape="1">
          <a:blip r:embed="rId2">
            <a:extLst>
              <a:ext uri="{28A0092B-C50C-407E-A947-70E740481C1C}">
                <a14:useLocalDpi xmlns:a14="http://schemas.microsoft.com/office/drawing/2010/main" val="0"/>
              </a:ext>
            </a:extLst>
          </a:blip>
          <a:srcRect t="4282" r="5969" b="3599"/>
          <a:stretch/>
        </p:blipFill>
        <p:spPr>
          <a:xfrm>
            <a:off x="5174677" y="0"/>
            <a:ext cx="7028612" cy="6317513"/>
          </a:xfrm>
          <a:prstGeom prst="rect">
            <a:avLst/>
          </a:prstGeom>
        </p:spPr>
      </p:pic>
      <p:sp>
        <p:nvSpPr>
          <p:cNvPr id="2" name="Title 1">
            <a:extLst>
              <a:ext uri="{FF2B5EF4-FFF2-40B4-BE49-F238E27FC236}">
                <a16:creationId xmlns:a16="http://schemas.microsoft.com/office/drawing/2014/main" id="{38D6CC56-AFBD-E240-9347-E3F346465402}"/>
              </a:ext>
            </a:extLst>
          </p:cNvPr>
          <p:cNvSpPr>
            <a:spLocks noGrp="1"/>
          </p:cNvSpPr>
          <p:nvPr>
            <p:ph type="title"/>
          </p:nvPr>
        </p:nvSpPr>
        <p:spPr>
          <a:xfrm>
            <a:off x="18854" y="48100"/>
            <a:ext cx="10972800" cy="730250"/>
          </a:xfrm>
        </p:spPr>
        <p:txBody>
          <a:bodyPr/>
          <a:lstStyle/>
          <a:p>
            <a:r>
              <a:rPr lang="en-US" dirty="0"/>
              <a:t>Pathway Analyses by Outcome &amp; Method</a:t>
            </a:r>
          </a:p>
        </p:txBody>
      </p:sp>
      <p:sp>
        <p:nvSpPr>
          <p:cNvPr id="3" name="Content Placeholder 2">
            <a:extLst>
              <a:ext uri="{FF2B5EF4-FFF2-40B4-BE49-F238E27FC236}">
                <a16:creationId xmlns:a16="http://schemas.microsoft.com/office/drawing/2014/main" id="{74AD4DAF-D539-5E49-9801-03172C84A9AE}"/>
              </a:ext>
            </a:extLst>
          </p:cNvPr>
          <p:cNvSpPr>
            <a:spLocks noGrp="1"/>
          </p:cNvSpPr>
          <p:nvPr>
            <p:ph idx="1"/>
          </p:nvPr>
        </p:nvSpPr>
        <p:spPr>
          <a:xfrm>
            <a:off x="499620" y="1563213"/>
            <a:ext cx="5005634" cy="4881562"/>
          </a:xfrm>
        </p:spPr>
        <p:txBody>
          <a:bodyPr/>
          <a:lstStyle/>
          <a:p>
            <a:r>
              <a:rPr lang="en-US" dirty="0"/>
              <a:t>Cell numbers are the number of enriched pathways </a:t>
            </a:r>
          </a:p>
          <a:p>
            <a:r>
              <a:rPr lang="en-US" dirty="0"/>
              <a:t>VQA only with continuous traits is expected</a:t>
            </a:r>
          </a:p>
          <a:p>
            <a:r>
              <a:rPr lang="en-US" dirty="0"/>
              <a:t>Most traits have enrichment in both mean-based and variance-based methods but with substantial differences in some cases (fibroids)</a:t>
            </a:r>
          </a:p>
          <a:p>
            <a:endParaRPr lang="en-US" dirty="0"/>
          </a:p>
        </p:txBody>
      </p:sp>
      <p:sp>
        <p:nvSpPr>
          <p:cNvPr id="6" name="Rectangle 5">
            <a:extLst>
              <a:ext uri="{FF2B5EF4-FFF2-40B4-BE49-F238E27FC236}">
                <a16:creationId xmlns:a16="http://schemas.microsoft.com/office/drawing/2014/main" id="{4F05330E-3300-CE47-A4CC-28A7A75C991E}"/>
              </a:ext>
            </a:extLst>
          </p:cNvPr>
          <p:cNvSpPr/>
          <p:nvPr/>
        </p:nvSpPr>
        <p:spPr>
          <a:xfrm>
            <a:off x="7717872" y="2642532"/>
            <a:ext cx="478172" cy="21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8A1BE0-5EA1-1F4A-A9B7-39FEE27822BE}"/>
              </a:ext>
            </a:extLst>
          </p:cNvPr>
          <p:cNvSpPr txBox="1"/>
          <p:nvPr/>
        </p:nvSpPr>
        <p:spPr>
          <a:xfrm>
            <a:off x="7198453" y="2597700"/>
            <a:ext cx="1995182" cy="338554"/>
          </a:xfrm>
          <a:prstGeom prst="rect">
            <a:avLst/>
          </a:prstGeom>
          <a:noFill/>
        </p:spPr>
        <p:txBody>
          <a:bodyPr wrap="square" rtlCol="0">
            <a:spAutoFit/>
          </a:bodyPr>
          <a:lstStyle/>
          <a:p>
            <a:r>
              <a:rPr lang="en-US" sz="1600" dirty="0">
                <a:latin typeface="+mn-lt"/>
                <a:ea typeface="Arial Unicode MS" panose="020B0604020202020204" pitchFamily="34" charset="-128"/>
                <a:cs typeface="Arial" panose="020B0604020202020204" pitchFamily="34" charset="0"/>
              </a:rPr>
              <a:t>cv burden</a:t>
            </a:r>
          </a:p>
        </p:txBody>
      </p:sp>
    </p:spTree>
    <p:extLst>
      <p:ext uri="{BB962C8B-B14F-4D97-AF65-F5344CB8AC3E}">
        <p14:creationId xmlns:p14="http://schemas.microsoft.com/office/powerpoint/2010/main" val="333507043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32FDE06-6859-D74A-83B1-8D91D609B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50" y="408471"/>
            <a:ext cx="7449787" cy="6449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D2B3C7-C343-C64B-BB9A-09989FB6F180}"/>
              </a:ext>
            </a:extLst>
          </p:cNvPr>
          <p:cNvSpPr>
            <a:spLocks noGrp="1"/>
          </p:cNvSpPr>
          <p:nvPr>
            <p:ph type="title"/>
          </p:nvPr>
        </p:nvSpPr>
        <p:spPr>
          <a:xfrm>
            <a:off x="18853" y="0"/>
            <a:ext cx="5750352" cy="730250"/>
          </a:xfrm>
        </p:spPr>
        <p:txBody>
          <a:bodyPr/>
          <a:lstStyle/>
          <a:p>
            <a:r>
              <a:rPr lang="en-US" dirty="0"/>
              <a:t>Common Pathways</a:t>
            </a:r>
          </a:p>
        </p:txBody>
      </p:sp>
      <p:sp>
        <p:nvSpPr>
          <p:cNvPr id="3" name="Content Placeholder 2">
            <a:extLst>
              <a:ext uri="{FF2B5EF4-FFF2-40B4-BE49-F238E27FC236}">
                <a16:creationId xmlns:a16="http://schemas.microsoft.com/office/drawing/2014/main" id="{0A2DA5BC-5808-3C49-9A57-A4FE5FE30254}"/>
              </a:ext>
            </a:extLst>
          </p:cNvPr>
          <p:cNvSpPr>
            <a:spLocks noGrp="1"/>
          </p:cNvSpPr>
          <p:nvPr>
            <p:ph idx="1"/>
          </p:nvPr>
        </p:nvSpPr>
        <p:spPr>
          <a:xfrm>
            <a:off x="104463" y="1567967"/>
            <a:ext cx="5296031" cy="4881562"/>
          </a:xfrm>
        </p:spPr>
        <p:txBody>
          <a:bodyPr/>
          <a:lstStyle/>
          <a:p>
            <a:r>
              <a:rPr lang="en-US" dirty="0"/>
              <a:t>Cellular signaling and Neuronal signaling related pathways are a common component across traits and methods</a:t>
            </a:r>
          </a:p>
          <a:p>
            <a:r>
              <a:rPr lang="en-US" dirty="0"/>
              <a:t>Some differences in mean-based (GWAS) and variance-based methods (VLA)</a:t>
            </a:r>
          </a:p>
        </p:txBody>
      </p:sp>
    </p:spTree>
    <p:extLst>
      <p:ext uri="{BB962C8B-B14F-4D97-AF65-F5344CB8AC3E}">
        <p14:creationId xmlns:p14="http://schemas.microsoft.com/office/powerpoint/2010/main" val="2921118153"/>
      </p:ext>
    </p:extLst>
  </p:cSld>
  <p:clrMapOvr>
    <a:masterClrMapping/>
  </p:clrMapOvr>
  <p:transition spd="slow">
    <p:wipe/>
  </p:transition>
</p:sld>
</file>

<file path=ppt/theme/theme1.xml><?xml version="1.0" encoding="utf-8"?>
<a:theme xmlns:a="http://schemas.openxmlformats.org/drawingml/2006/main" name="White with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without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NIEHS White without interior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2013 - green underline</Template>
  <TotalTime>587</TotalTime>
  <Words>1185</Words>
  <Application>Microsoft Macintosh PowerPoint</Application>
  <PresentationFormat>Widescreen</PresentationFormat>
  <Paragraphs>94</Paragraphs>
  <Slides>16</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 Narrow</vt:lpstr>
      <vt:lpstr>Times New Roman</vt:lpstr>
      <vt:lpstr>White with header 2013</vt:lpstr>
      <vt:lpstr>White without header 2013</vt:lpstr>
      <vt:lpstr>Identification of Putative Gene by Environment Variants with Variance Loci Analysis Reveals Unique and Common Pathways and Genes in UKBiobank Disease Outcomes</vt:lpstr>
      <vt:lpstr>Background</vt:lpstr>
      <vt:lpstr>Gene x Environment Interactions</vt:lpstr>
      <vt:lpstr>Candidate Identification Methods</vt:lpstr>
      <vt:lpstr>Methods- Continued.</vt:lpstr>
      <vt:lpstr>Unique Genes Identified by Method</vt:lpstr>
      <vt:lpstr>Common Genes Identified by Method</vt:lpstr>
      <vt:lpstr>Pathway Analyses by Outcome &amp; Method</vt:lpstr>
      <vt:lpstr>Common Pathways</vt:lpstr>
      <vt:lpstr>Overlap Between Mean-Based and Variance-Based Methodologies</vt:lpstr>
      <vt:lpstr>Overlapping Genes Identified Between Mean-Based and Variance-Based Methodologies</vt:lpstr>
      <vt:lpstr>Results Summary</vt:lpstr>
      <vt:lpstr>Results Summary Part 2</vt:lpstr>
      <vt:lpstr>Discussion and Conclusions</vt:lpstr>
      <vt:lpstr>Acknowledgements</vt:lpstr>
      <vt:lpstr>Abstract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Paul</dc:creator>
  <cp:lastModifiedBy>Evans, Violet (NIH/NIEHS) [F]</cp:lastModifiedBy>
  <cp:revision>30</cp:revision>
  <dcterms:created xsi:type="dcterms:W3CDTF">2017-10-25T14:48:17Z</dcterms:created>
  <dcterms:modified xsi:type="dcterms:W3CDTF">2022-04-08T19:22:57Z</dcterms:modified>
</cp:coreProperties>
</file>