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7" r:id="rId9"/>
    <p:sldId id="268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EEE68E-C595-8061-3245-3083C4B607C4}" name="House, John (NIH/NIEHS) [E]" initials="H[" userId="S::housejs@nih.gov::c9f9921b-3458-409b-85b0-4060f06a20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95" autoAdjust="0"/>
  </p:normalViewPr>
  <p:slideViewPr>
    <p:cSldViewPr snapToGrid="0" showGuides="1">
      <p:cViewPr varScale="1">
        <p:scale>
          <a:sx n="92" d="100"/>
          <a:sy n="92" d="100"/>
        </p:scale>
        <p:origin x="1194" y="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F0F93-FE1A-44F8-8D87-FBFA07168D8A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82C56-7D65-4B6C-8C7D-0C1A3D1BC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3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basepairs on chromosome 2;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each point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a few dozen variants in a bin, represented by the most significant one.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(diamond) and rest of the variants; red means high LD, blue means low LD.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binning of variants thin the number of points for a better presentation.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plot present the region marked by red circles in the full plot (the thumbnail to the right, or previous page); the thumbnail is optional.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T2D, on region 2:165.1 – 165.9Mbp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basepairs on chromosome 2;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point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few dozen variants in a bin, represented by the most significant one in it;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dashed line: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(5e-8), enlarged points denote the most significant hit for each test;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shapes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(circle)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(square)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(triangle)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 (cross)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 (check mark)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(larger point) and rest of the variants </a:t>
            </a:r>
            <a:r>
              <a:rPr lang="en-US" sz="12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WITHIN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each test; red means highest LD, purple means lowest LD.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is a super-imposed version of previous plot (page 6); Bin the variants to thin the number of points in the plot, so the presentation is cleaner.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 around 165.42Mb)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near 165.55Mb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Manhattan plot present the region surrounding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marked by red circles in the full plot (see page 5).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Thumbnail is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2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T2D, on region 2:165.1 – 165.9Mbp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basepairs on chromosome 2;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point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few dozen variants in a bin, represented by the most significant one in it;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dashed line: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(5e-8), enlarged points denote the most significant hit for each test;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shapes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(circle)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(square)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(triangle)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 (cross)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 (check mark)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(larger point) and rest of the variants for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test, where red means highest LD, purple means lowest LD; the top plot present LD relative to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the top hits of non-VLA test (i.e., GWAS, DLM, LVT, and DRM) concentrated near165.55Mb; the bottom plot present LD relative to the top hit of VLA near 165.42MB.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is a super-imposed version of previous plot (page 6); Bin the variants to thin the number of points in the plot, so the presentation is cleaner.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 around 165.42Mb)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near 165.55Mb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Manhattan plot present the region surrounding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marked by red circles in the full plot (see page 5).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Thumbnail is optional.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3b: Local Manhattan plot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T2D, on region 2:165.1 – 165.9Mbp</a:t>
            </a:r>
            <a:endParaRPr lang="en-US" sz="1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basepairs on chromosome 2;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point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stands for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 few dozen variants in a bin, represented by the most significant one in it;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dashed line: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2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(5e-8), enlarged points denote the most significant hit for each test;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shapes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putative GxE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(circle)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(square)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double linear model,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(triangle)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 (cross)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 (check mark)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Color: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denote LD between the top hit (larger point) and rest of the variants for </a:t>
            </a:r>
            <a:r>
              <a:rPr lang="en-US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ALL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test, where red means highest LD, purple means lowest LD; the left plot present LD relative to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the top hits of non-VLA tests (i.e., GWAS, DLM, LVT, and DRM) near165.55Mb; the right plot present LD relative to the top hit of VLA near 165.42MB.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Note for US: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is a super-imposed version of previous plot (page 6); Bin the variants to thin the number of points in the plot, so the presentation is cleaner.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top hit for VLA is different (to the left around 165.42Mb) from the other 4 tests (in the middle, around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near 165.55Mb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).</a:t>
            </a:r>
          </a:p>
          <a:p>
            <a:pPr marL="171450" marR="0" indent="-1714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This local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Manhattan plot present the region surrounding 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2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marked by red circles in the full plot (see page 5). </a:t>
            </a: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The Thumbnail is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8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4 layouts put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82C56-7D65-4B6C-8C7D-0C1A3D1BC38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6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F68C-C15D-428C-B3A6-BDAE4C7A5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1DAFFE-FEFA-44B5-81AB-63622D206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6F90-AB13-42C0-9DAD-BDD804F9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A966F-AFB2-4753-A2A1-6C8CBA6B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89F4-E21C-482D-8FFB-04DC10D68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0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9C3E-1AFC-4713-A3F7-2FB973C9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7296A-F6C2-4716-B613-A308B02AB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49913-8C62-4268-9D17-534B01EC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F4A9-70D8-4B44-A49F-08F990A8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3EE12-237A-4ED2-8A2F-C890D562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4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8F8C0-6C5A-45EE-B3E2-A2101DC355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671B1-38BB-4FC6-9619-0252D3FB8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77E2C-864D-4F97-94CC-369E6DE6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0C66-A89F-4017-A721-B08198EE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D36AD-DD5B-4F1E-8AB4-3CD4ED05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4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D2378-7A46-4333-9C4D-7BC01D57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D0613-0F44-4C79-9939-BEBD3A772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4997B-B1CA-4613-B6BC-B84A0454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99D16-DD2C-4B1C-81AD-F96B16E5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FA3F1-0C99-45BD-B198-DD95C8092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2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9CD64-77E8-4DD7-AFF1-06956BA2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1633-60B3-4731-AB74-1E55A64AE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CC93E-E168-4E79-A429-6FA0AB25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AC1F-082F-4CB2-8505-B78BDA9E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AD75D-F24A-4CC0-A827-25E9FC38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2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6F62-52C1-49B0-B0DF-3D76657A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FF47C-2489-483F-B45E-D42374EDC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9A3B8-CF66-44E1-A8E9-A5114B1FB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670C3-1B4A-4A10-A54B-78182286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AA31-F19B-4624-AE6A-85697794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308-61A4-4203-8F7D-EE5D1E20F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3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AFAE9-1FB7-4175-B901-5B575DF34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833B2-CEC7-4586-B5E7-53039ACE7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74F5C-3255-4DC9-BD5B-33376D193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38702-FA3D-4CA0-BFD9-D50B8A8352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5EB3D-030F-4597-8BF2-80DA667B1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4E1DB-FBA9-4A69-8F05-501F3D7C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8892E-A238-4902-8B72-F2D27C02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FAF2B-4983-41D1-B2B3-8E19D3C0B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FB2C-19D3-4089-9AF7-B2263B2AE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92DA96-7861-49C7-86CB-27E971DE9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D7D35-0278-46CE-AAEA-A04584B0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84C79-5158-4BA2-8EA6-ADFF3255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2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6D730-6901-40A4-9E16-A0C23C4B6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52BA6-CDAE-425B-BEEC-351D0F5B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8DF63-2245-4874-8E66-96713432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E090-63A8-44A4-B6C5-8EA197B2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ADE5-9465-45D6-A31A-29015A6AC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86ABF-73E3-4019-A729-2CC34C27C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56745-8691-4A21-AB3A-5FA037276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5E4F2-7429-4B0F-B8B1-216D1BF4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125A3-393C-4C06-908E-75BA7D58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88FF-7CD6-4743-A146-B8FC2F3B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2BE8D1-248E-45AF-9106-EF24A2515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692B0-CF0F-4DA5-A8D6-E4BC2F61A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04B27E-2ADD-4F35-A29B-C50B75753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2D72B-55AE-463C-B82F-32E5EB3F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30F255-3F36-4D57-93B9-F6DC3374F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3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4AD6E4-417A-456C-AF27-8B447983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3E34-053A-4E64-A67E-19A5C88D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ADAFA-0E8F-418E-9EFC-9FA7ECD17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632D2-DDDD-41F8-B41C-2DC685A871A9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98CC-827B-47F2-9C27-4B49FFD4E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EE9BD-D5A4-470B-8571-5465318BF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2F8D-C022-4C4D-9011-A4989F571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4B61FC-E95E-4B6E-8EA2-B50F92C8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24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EED6A0-3702-481A-AA0A-47DD0BB586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9"/>
          <a:stretch/>
        </p:blipFill>
        <p:spPr>
          <a:xfrm>
            <a:off x="0" y="3171190"/>
            <a:ext cx="12192000" cy="2981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61851D-AC4E-4278-8BC9-E1074C7B8A3A}"/>
              </a:ext>
            </a:extLst>
          </p:cNvPr>
          <p:cNvSpPr txBox="1"/>
          <p:nvPr/>
        </p:nvSpPr>
        <p:spPr>
          <a:xfrm>
            <a:off x="210312" y="6336792"/>
            <a:ext cx="940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Manhattan plot for regions surrounding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(2:165557318, Hg19); </a:t>
            </a:r>
            <a:r>
              <a:rPr lang="en-US" dirty="0"/>
              <a:t>Top: GWAS;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bottom: VLA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64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11455FB6-B40D-4F78-A428-27DB85A1D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" y="0"/>
            <a:ext cx="6092132" cy="34290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A2F1B83B-760D-4A24-B657-02B6B7221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0"/>
            <a:ext cx="6092132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CE9D4-46BB-49BA-A6C3-AA0076944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9868" y="3429000"/>
            <a:ext cx="6092131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B36493-FF13-4E51-9884-BEF9D83820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" y="3428998"/>
            <a:ext cx="609213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D5E944-3622-4BA6-A604-37171C026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6495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D21CB4DD-3E90-4B82-B386-C394C4269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7" y="-1"/>
            <a:ext cx="6109873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5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B61FC-E95E-4B6E-8EA2-B50F92C8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1249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530F01-A205-4276-8657-7B5E2C5B1E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9"/>
          <a:stretch/>
        </p:blipFill>
        <p:spPr>
          <a:xfrm>
            <a:off x="0" y="3171190"/>
            <a:ext cx="12192000" cy="29819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3A43DB-1DCF-431B-B1F8-D100ACF532CC}"/>
              </a:ext>
            </a:extLst>
          </p:cNvPr>
          <p:cNvSpPr txBox="1"/>
          <p:nvPr/>
        </p:nvSpPr>
        <p:spPr>
          <a:xfrm>
            <a:off x="210312" y="6336792"/>
            <a:ext cx="9264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Manhattan plot for regions surrounding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(2:165557318, Hg19); </a:t>
            </a:r>
            <a:r>
              <a:rPr lang="en-US" dirty="0"/>
              <a:t>Top: DLM;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bottom: VLA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7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B61FC-E95E-4B6E-8EA2-B50F92C8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12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5DFCB-B427-498C-89A2-6CB36B743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9"/>
          <a:stretch/>
        </p:blipFill>
        <p:spPr>
          <a:xfrm>
            <a:off x="0" y="3171190"/>
            <a:ext cx="12192000" cy="2981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872F0-C60E-488C-80A6-ABD2A5B8DEC8}"/>
              </a:ext>
            </a:extLst>
          </p:cNvPr>
          <p:cNvSpPr txBox="1"/>
          <p:nvPr/>
        </p:nvSpPr>
        <p:spPr>
          <a:xfrm>
            <a:off x="210312" y="6336792"/>
            <a:ext cx="913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Manhattan plot for regions surrounding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(2:165557318, Hg19); </a:t>
            </a:r>
            <a:r>
              <a:rPr lang="en-US" dirty="0"/>
              <a:t>Top: LVT;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bottom: VLA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7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4B61FC-E95E-4B6E-8EA2-B50F92C8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124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A643F2-901B-4EA6-B08C-109A2E825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09"/>
          <a:stretch/>
        </p:blipFill>
        <p:spPr>
          <a:xfrm>
            <a:off x="0" y="3171190"/>
            <a:ext cx="12192000" cy="2981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FB9D1-A856-46EB-9B2F-117E381E9035}"/>
              </a:ext>
            </a:extLst>
          </p:cNvPr>
          <p:cNvSpPr txBox="1"/>
          <p:nvPr/>
        </p:nvSpPr>
        <p:spPr>
          <a:xfrm>
            <a:off x="210312" y="6336792"/>
            <a:ext cx="929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Manhattan plot for regions surrounding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rs6712203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(2:165557318, Hg19); </a:t>
            </a:r>
            <a:r>
              <a:rPr lang="en-US" dirty="0"/>
              <a:t>Top</a:t>
            </a:r>
            <a:r>
              <a:rPr lang="en-US"/>
              <a:t>: DRM;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bottom: VLA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9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5185E-9C1F-45B8-946D-4C4F3B78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86627"/>
            <a:ext cx="12184710" cy="5361272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6A14E9-A291-4CF6-9F28-F889B3903210}"/>
              </a:ext>
            </a:extLst>
          </p:cNvPr>
          <p:cNvSpPr txBox="1"/>
          <p:nvPr/>
        </p:nvSpPr>
        <p:spPr>
          <a:xfrm>
            <a:off x="-7290" y="5473005"/>
            <a:ext cx="12191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(tentative) Supplement Figure 3b: Manhattan and QQ Plots, with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λ</a:t>
            </a:r>
            <a:r>
              <a:rPr lang="en-US" sz="1400" b="1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GC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for Type 2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Diabeties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x-axis: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chromosomes (Manhattan plot), theoretical 1 - p (QQ plot 1), or theoretical -log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 (QQ plot 2);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y-axis: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-log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(p) (Manhattan and QQ plot 2), or 1 - p (QQ plot 1);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red dash: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significance threshold -log</a:t>
            </a:r>
            <a:r>
              <a:rPr lang="en-US" sz="14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(5e-8) (Manhattan plot);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each point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bins 269,534 basepairs;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magenta points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pseudo-autosome regions (PAR) in X;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orange circle: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abnormal p-values excluded from QQ plots and </a:t>
            </a:r>
            <a:r>
              <a:rPr lang="en-US" sz="1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λ</a:t>
            </a:r>
            <a:r>
              <a:rPr lang="en-US" sz="1400" b="1" baseline="-25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GC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rows: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statistical tests,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GWAS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genome wide association study;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DLM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double linear model,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VLA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= variance loci analysis (order-2 polynomial positive gradient test),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LVT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Levene’s robust test,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DRM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= Deviation Regression Model;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red circle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: rs6712203 (Chr2), 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avoided by VLA but picked up by other tests.</a:t>
            </a:r>
            <a:r>
              <a:rPr lang="en-US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B2CB62-830F-4849-A6D1-74D531466738}"/>
              </a:ext>
            </a:extLst>
          </p:cNvPr>
          <p:cNvSpPr/>
          <p:nvPr/>
        </p:nvSpPr>
        <p:spPr>
          <a:xfrm>
            <a:off x="1907821" y="-101600"/>
            <a:ext cx="180623" cy="5376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576C47E-AC5E-4E0A-A87E-669B5A9EF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6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CE3E9F-6439-4888-A5B3-D2ECC7CE3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5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7A53D4-8D0D-4790-996D-EA07B1AC4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" y="0"/>
            <a:ext cx="1218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3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F75D1-760A-4F8F-8CD1-548D9EDA8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" y="0"/>
            <a:ext cx="121842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4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1293</Words>
  <Application>Microsoft Office PowerPoint</Application>
  <PresentationFormat>Widescreen</PresentationFormat>
  <Paragraphs>37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Tong, Xiaoran (NIH/NIEHS) [F]</dc:creator>
  <cp:lastModifiedBy>Tong, Xiaoran (NIH/NIEHS) [F]</cp:lastModifiedBy>
  <cp:revision>30</cp:revision>
  <dcterms:created xsi:type="dcterms:W3CDTF">2022-08-18T10:21:46Z</dcterms:created>
  <dcterms:modified xsi:type="dcterms:W3CDTF">2022-08-24T16:07:59Z</dcterms:modified>
</cp:coreProperties>
</file>